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1.xml" ContentType="application/vnd.openxmlformats-officedocument.presentationml.tags+xml"/>
  <Override PartName="/ppt/notesSlides/notesSlide7.xml" ContentType="application/vnd.openxmlformats-officedocument.presentationml.notesSlide+xml"/>
  <Override PartName="/ppt/tags/tag2.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9"/>
  </p:notesMasterIdLst>
  <p:handoutMasterIdLst>
    <p:handoutMasterId r:id="rId70"/>
  </p:handoutMasterIdLst>
  <p:sldIdLst>
    <p:sldId id="2208" r:id="rId2"/>
    <p:sldId id="2202" r:id="rId3"/>
    <p:sldId id="2209" r:id="rId4"/>
    <p:sldId id="2210" r:id="rId5"/>
    <p:sldId id="2211" r:id="rId6"/>
    <p:sldId id="2212" r:id="rId7"/>
    <p:sldId id="2213" r:id="rId8"/>
    <p:sldId id="2204" r:id="rId9"/>
    <p:sldId id="2205" r:id="rId10"/>
    <p:sldId id="1992" r:id="rId11"/>
    <p:sldId id="2017" r:id="rId12"/>
    <p:sldId id="2124" r:id="rId13"/>
    <p:sldId id="2121" r:id="rId14"/>
    <p:sldId id="2122" r:id="rId15"/>
    <p:sldId id="2181" r:id="rId16"/>
    <p:sldId id="2176" r:id="rId17"/>
    <p:sldId id="2177" r:id="rId18"/>
    <p:sldId id="2175" r:id="rId19"/>
    <p:sldId id="2184" r:id="rId20"/>
    <p:sldId id="2183" r:id="rId21"/>
    <p:sldId id="2189" r:id="rId22"/>
    <p:sldId id="2192" r:id="rId23"/>
    <p:sldId id="2178" r:id="rId24"/>
    <p:sldId id="2179" r:id="rId25"/>
    <p:sldId id="2185" r:id="rId26"/>
    <p:sldId id="2140" r:id="rId27"/>
    <p:sldId id="2158" r:id="rId28"/>
    <p:sldId id="2159" r:id="rId29"/>
    <p:sldId id="2188" r:id="rId30"/>
    <p:sldId id="2009" r:id="rId31"/>
    <p:sldId id="1768" r:id="rId32"/>
    <p:sldId id="2214" r:id="rId33"/>
    <p:sldId id="2065" r:id="rId34"/>
    <p:sldId id="2051" r:id="rId35"/>
    <p:sldId id="1833" r:id="rId36"/>
    <p:sldId id="2041" r:id="rId37"/>
    <p:sldId id="2045" r:id="rId38"/>
    <p:sldId id="2193" r:id="rId39"/>
    <p:sldId id="2194" r:id="rId40"/>
    <p:sldId id="2218" r:id="rId41"/>
    <p:sldId id="2196" r:id="rId42"/>
    <p:sldId id="2067" r:id="rId43"/>
    <p:sldId id="2215" r:id="rId44"/>
    <p:sldId id="2216" r:id="rId45"/>
    <p:sldId id="2217" r:id="rId46"/>
    <p:sldId id="2082" r:id="rId47"/>
    <p:sldId id="2199" r:id="rId48"/>
    <p:sldId id="2200" r:id="rId49"/>
    <p:sldId id="2073" r:id="rId50"/>
    <p:sldId id="2048" r:id="rId51"/>
    <p:sldId id="2170" r:id="rId52"/>
    <p:sldId id="2035" r:id="rId53"/>
    <p:sldId id="2049" r:id="rId54"/>
    <p:sldId id="2055" r:id="rId55"/>
    <p:sldId id="2061" r:id="rId56"/>
    <p:sldId id="2052" r:id="rId57"/>
    <p:sldId id="2054" r:id="rId58"/>
    <p:sldId id="2083" r:id="rId59"/>
    <p:sldId id="2114" r:id="rId60"/>
    <p:sldId id="1961" r:id="rId61"/>
    <p:sldId id="1962" r:id="rId62"/>
    <p:sldId id="2219" r:id="rId63"/>
    <p:sldId id="1963" r:id="rId64"/>
    <p:sldId id="1964" r:id="rId65"/>
    <p:sldId id="1966" r:id="rId66"/>
    <p:sldId id="1967" r:id="rId67"/>
    <p:sldId id="2117" r:id="rId68"/>
  </p:sldIdLst>
  <p:sldSz cx="9144000" cy="6858000" type="screen4x3"/>
  <p:notesSz cx="7053263"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00"/>
    <a:srgbClr val="006600"/>
    <a:srgbClr val="00990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00" autoAdjust="0"/>
    <p:restoredTop sz="87184" autoAdjust="0"/>
  </p:normalViewPr>
  <p:slideViewPr>
    <p:cSldViewPr>
      <p:cViewPr>
        <p:scale>
          <a:sx n="82" d="100"/>
          <a:sy n="82" d="100"/>
        </p:scale>
        <p:origin x="-678" y="366"/>
      </p:cViewPr>
      <p:guideLst>
        <p:guide orient="horz" pos="2160"/>
        <p:guide pos="2880"/>
      </p:guideLst>
    </p:cSldViewPr>
  </p:slideViewPr>
  <p:notesTextViewPr>
    <p:cViewPr>
      <p:scale>
        <a:sx n="100" d="100"/>
        <a:sy n="100" d="100"/>
      </p:scale>
      <p:origin x="0" y="0"/>
    </p:cViewPr>
  </p:notesTextViewPr>
  <p:sorterViewPr>
    <p:cViewPr>
      <p:scale>
        <a:sx n="20" d="100"/>
        <a:sy n="2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23C0100-1EBF-4BB4-AEE5-9A49589E1C0A}" type="doc">
      <dgm:prSet loTypeId="urn:microsoft.com/office/officeart/2005/8/layout/cycle1" loCatId="cycle" qsTypeId="urn:microsoft.com/office/officeart/2005/8/quickstyle/simple1" qsCatId="simple" csTypeId="urn:microsoft.com/office/officeart/2005/8/colors/accent1_2" csCatId="accent1" phldr="1"/>
      <dgm:spPr/>
      <dgm:t>
        <a:bodyPr/>
        <a:lstStyle/>
        <a:p>
          <a:endParaRPr lang="en-IN"/>
        </a:p>
      </dgm:t>
    </dgm:pt>
    <dgm:pt modelId="{219F6563-2071-48AE-B5AC-814F8705E5C1}">
      <dgm:prSet phldrT="[Text]" custT="1"/>
      <dgm:spPr/>
      <dgm:t>
        <a:bodyPr/>
        <a:lstStyle/>
        <a:p>
          <a:r>
            <a:rPr lang="en-IN" sz="1400" dirty="0" smtClean="0"/>
            <a:t>Motivation &amp; Six mt walk test</a:t>
          </a:r>
          <a:endParaRPr lang="en-IN" sz="1400" dirty="0"/>
        </a:p>
      </dgm:t>
    </dgm:pt>
    <dgm:pt modelId="{0C97724D-F4C4-41C5-BDC4-FE4FBA228999}" type="parTrans" cxnId="{08A0B3F5-A7AE-4222-8CAE-30BC332C7057}">
      <dgm:prSet/>
      <dgm:spPr/>
      <dgm:t>
        <a:bodyPr/>
        <a:lstStyle/>
        <a:p>
          <a:endParaRPr lang="en-IN"/>
        </a:p>
      </dgm:t>
    </dgm:pt>
    <dgm:pt modelId="{279D345D-A5CD-4E84-902C-A2858903064E}" type="sibTrans" cxnId="{08A0B3F5-A7AE-4222-8CAE-30BC332C7057}">
      <dgm:prSet/>
      <dgm:spPr/>
      <dgm:t>
        <a:bodyPr/>
        <a:lstStyle/>
        <a:p>
          <a:endParaRPr lang="en-IN"/>
        </a:p>
      </dgm:t>
    </dgm:pt>
    <dgm:pt modelId="{2C4D37F7-4C7E-4BF9-919B-84334439572D}">
      <dgm:prSet phldrT="[Text]" custT="1"/>
      <dgm:spPr/>
      <dgm:t>
        <a:bodyPr/>
        <a:lstStyle/>
        <a:p>
          <a:r>
            <a:rPr lang="en-IN" sz="1400" dirty="0" smtClean="0"/>
            <a:t>Breathing exercises  ,chant </a:t>
          </a:r>
          <a:r>
            <a:rPr lang="en-IN" sz="1400" dirty="0" err="1" smtClean="0"/>
            <a:t>Spirometry</a:t>
          </a:r>
          <a:r>
            <a:rPr lang="en-IN" sz="1400" dirty="0" smtClean="0"/>
            <a:t> , IMT, PEEP</a:t>
          </a:r>
          <a:endParaRPr lang="en-IN" sz="1400" dirty="0"/>
        </a:p>
      </dgm:t>
    </dgm:pt>
    <dgm:pt modelId="{A0385228-F323-48F5-BAD1-828C5468E488}" type="parTrans" cxnId="{5C940844-7DE5-42F2-A1DC-AD12CBA491AF}">
      <dgm:prSet/>
      <dgm:spPr/>
      <dgm:t>
        <a:bodyPr/>
        <a:lstStyle/>
        <a:p>
          <a:endParaRPr lang="en-IN"/>
        </a:p>
      </dgm:t>
    </dgm:pt>
    <dgm:pt modelId="{FE5442C4-A8D8-4E56-B55C-4B451EDF6110}" type="sibTrans" cxnId="{5C940844-7DE5-42F2-A1DC-AD12CBA491AF}">
      <dgm:prSet/>
      <dgm:spPr/>
      <dgm:t>
        <a:bodyPr/>
        <a:lstStyle/>
        <a:p>
          <a:endParaRPr lang="en-IN"/>
        </a:p>
      </dgm:t>
    </dgm:pt>
    <dgm:pt modelId="{75318A78-0B93-49E4-99C3-8A8A2411B28C}">
      <dgm:prSet phldrT="[Text]" custT="1"/>
      <dgm:spPr/>
      <dgm:t>
        <a:bodyPr/>
        <a:lstStyle/>
        <a:p>
          <a:r>
            <a:rPr lang="en-IN" sz="1400" dirty="0" smtClean="0"/>
            <a:t>Mucus clearance</a:t>
          </a:r>
        </a:p>
        <a:p>
          <a:r>
            <a:rPr lang="en-IN" sz="1400" dirty="0" smtClean="0"/>
            <a:t>Steam, Postural drainage ,Cough Assist Device</a:t>
          </a:r>
        </a:p>
      </dgm:t>
    </dgm:pt>
    <dgm:pt modelId="{EEF1C901-A7FB-45BD-8AC7-753F5DB0835D}" type="parTrans" cxnId="{EB551845-3D0A-465C-93D0-52A90CF210AB}">
      <dgm:prSet/>
      <dgm:spPr/>
      <dgm:t>
        <a:bodyPr/>
        <a:lstStyle/>
        <a:p>
          <a:endParaRPr lang="en-IN"/>
        </a:p>
      </dgm:t>
    </dgm:pt>
    <dgm:pt modelId="{F0082144-9703-4B6C-8237-1E991DFC5970}" type="sibTrans" cxnId="{EB551845-3D0A-465C-93D0-52A90CF210AB}">
      <dgm:prSet/>
      <dgm:spPr/>
      <dgm:t>
        <a:bodyPr/>
        <a:lstStyle/>
        <a:p>
          <a:endParaRPr lang="en-IN"/>
        </a:p>
      </dgm:t>
    </dgm:pt>
    <dgm:pt modelId="{57B970E2-2B11-443F-A753-AE60F9CBB54C}">
      <dgm:prSet phldrT="[Text]" custT="1"/>
      <dgm:spPr/>
      <dgm:t>
        <a:bodyPr/>
        <a:lstStyle/>
        <a:p>
          <a:r>
            <a:rPr lang="en-IN" sz="1400" dirty="0" smtClean="0"/>
            <a:t>Education</a:t>
          </a:r>
        </a:p>
        <a:p>
          <a:r>
            <a:rPr lang="en-IN" sz="1400" dirty="0" smtClean="0"/>
            <a:t>Disease, Devices, Oxygen, NIV</a:t>
          </a:r>
        </a:p>
        <a:p>
          <a:endParaRPr lang="en-IN" sz="900" dirty="0"/>
        </a:p>
      </dgm:t>
    </dgm:pt>
    <dgm:pt modelId="{90B2159E-F80B-411B-A3CA-7EEC422A1D7E}" type="parTrans" cxnId="{A7A86F5B-1E3E-4AB2-A883-D0062DFEE00F}">
      <dgm:prSet/>
      <dgm:spPr/>
      <dgm:t>
        <a:bodyPr/>
        <a:lstStyle/>
        <a:p>
          <a:endParaRPr lang="en-IN"/>
        </a:p>
      </dgm:t>
    </dgm:pt>
    <dgm:pt modelId="{08B12276-FC86-412D-8D00-8865470F2D77}" type="sibTrans" cxnId="{A7A86F5B-1E3E-4AB2-A883-D0062DFEE00F}">
      <dgm:prSet/>
      <dgm:spPr/>
      <dgm:t>
        <a:bodyPr/>
        <a:lstStyle/>
        <a:p>
          <a:endParaRPr lang="en-IN"/>
        </a:p>
      </dgm:t>
    </dgm:pt>
    <dgm:pt modelId="{81614B8A-1CD4-486D-B5A5-FCBBA3E5E4A6}">
      <dgm:prSet phldrT="[Text]" custT="1"/>
      <dgm:spPr/>
      <dgm:t>
        <a:bodyPr/>
        <a:lstStyle/>
        <a:p>
          <a:r>
            <a:rPr lang="en-IN" sz="1400" dirty="0" smtClean="0"/>
            <a:t>Nutrition Assessment</a:t>
          </a:r>
          <a:endParaRPr lang="en-IN" sz="1400" dirty="0"/>
        </a:p>
      </dgm:t>
    </dgm:pt>
    <dgm:pt modelId="{F22E2669-1E31-4900-B562-7027A390C818}" type="parTrans" cxnId="{4021F7B4-DA6D-4E43-BEA5-7B6096566203}">
      <dgm:prSet/>
      <dgm:spPr/>
      <dgm:t>
        <a:bodyPr/>
        <a:lstStyle/>
        <a:p>
          <a:endParaRPr lang="en-IN"/>
        </a:p>
      </dgm:t>
    </dgm:pt>
    <dgm:pt modelId="{54DF30CD-C4DF-4F23-A416-B9F76476D524}" type="sibTrans" cxnId="{4021F7B4-DA6D-4E43-BEA5-7B6096566203}">
      <dgm:prSet/>
      <dgm:spPr/>
      <dgm:t>
        <a:bodyPr/>
        <a:lstStyle/>
        <a:p>
          <a:endParaRPr lang="en-IN"/>
        </a:p>
      </dgm:t>
    </dgm:pt>
    <dgm:pt modelId="{C0057CBF-B836-4D01-B3FC-C8D41D140568}">
      <dgm:prSet phldrT="[Text]" custT="1"/>
      <dgm:spPr/>
      <dgm:t>
        <a:bodyPr/>
        <a:lstStyle/>
        <a:p>
          <a:r>
            <a:rPr lang="en-IN" sz="1400" dirty="0" smtClean="0"/>
            <a:t>Aerobics Yoga, cycling, treadmill</a:t>
          </a:r>
        </a:p>
      </dgm:t>
    </dgm:pt>
    <dgm:pt modelId="{CE8E3259-1918-4851-B59F-CC1445154541}" type="parTrans" cxnId="{365BD997-87AB-4024-91AB-6274AF872AB4}">
      <dgm:prSet/>
      <dgm:spPr/>
      <dgm:t>
        <a:bodyPr/>
        <a:lstStyle/>
        <a:p>
          <a:endParaRPr lang="en-IN"/>
        </a:p>
      </dgm:t>
    </dgm:pt>
    <dgm:pt modelId="{0C906543-0479-4183-96EE-A57F648A5C21}" type="sibTrans" cxnId="{365BD997-87AB-4024-91AB-6274AF872AB4}">
      <dgm:prSet/>
      <dgm:spPr/>
      <dgm:t>
        <a:bodyPr/>
        <a:lstStyle/>
        <a:p>
          <a:endParaRPr lang="en-IN"/>
        </a:p>
      </dgm:t>
    </dgm:pt>
    <dgm:pt modelId="{59FF33DD-90D6-4211-ACA4-8142A5A75981}" type="pres">
      <dgm:prSet presAssocID="{A23C0100-1EBF-4BB4-AEE5-9A49589E1C0A}" presName="cycle" presStyleCnt="0">
        <dgm:presLayoutVars>
          <dgm:dir/>
          <dgm:resizeHandles val="exact"/>
        </dgm:presLayoutVars>
      </dgm:prSet>
      <dgm:spPr/>
      <dgm:t>
        <a:bodyPr/>
        <a:lstStyle/>
        <a:p>
          <a:endParaRPr lang="en-IN"/>
        </a:p>
      </dgm:t>
    </dgm:pt>
    <dgm:pt modelId="{FB0C3594-4238-4635-898B-ED42AD0B3F87}" type="pres">
      <dgm:prSet presAssocID="{219F6563-2071-48AE-B5AC-814F8705E5C1}" presName="dummy" presStyleCnt="0"/>
      <dgm:spPr/>
    </dgm:pt>
    <dgm:pt modelId="{9954E7DC-4426-4EB3-886D-8BF331B69727}" type="pres">
      <dgm:prSet presAssocID="{219F6563-2071-48AE-B5AC-814F8705E5C1}" presName="node" presStyleLbl="revTx" presStyleIdx="0" presStyleCnt="6">
        <dgm:presLayoutVars>
          <dgm:bulletEnabled val="1"/>
        </dgm:presLayoutVars>
      </dgm:prSet>
      <dgm:spPr/>
      <dgm:t>
        <a:bodyPr/>
        <a:lstStyle/>
        <a:p>
          <a:endParaRPr lang="en-IN"/>
        </a:p>
      </dgm:t>
    </dgm:pt>
    <dgm:pt modelId="{D5204E03-21E2-42CB-9E68-738B44950B69}" type="pres">
      <dgm:prSet presAssocID="{279D345D-A5CD-4E84-902C-A2858903064E}" presName="sibTrans" presStyleLbl="node1" presStyleIdx="0" presStyleCnt="6"/>
      <dgm:spPr/>
      <dgm:t>
        <a:bodyPr/>
        <a:lstStyle/>
        <a:p>
          <a:endParaRPr lang="en-IN"/>
        </a:p>
      </dgm:t>
    </dgm:pt>
    <dgm:pt modelId="{3D79E369-BD13-4424-9229-CB5351BAA9CC}" type="pres">
      <dgm:prSet presAssocID="{2C4D37F7-4C7E-4BF9-919B-84334439572D}" presName="dummy" presStyleCnt="0"/>
      <dgm:spPr/>
    </dgm:pt>
    <dgm:pt modelId="{AB05F096-D706-45F8-B701-364F3CDC5926}" type="pres">
      <dgm:prSet presAssocID="{2C4D37F7-4C7E-4BF9-919B-84334439572D}" presName="node" presStyleLbl="revTx" presStyleIdx="1" presStyleCnt="6" custScaleX="110055" custScaleY="109912">
        <dgm:presLayoutVars>
          <dgm:bulletEnabled val="1"/>
        </dgm:presLayoutVars>
      </dgm:prSet>
      <dgm:spPr/>
      <dgm:t>
        <a:bodyPr/>
        <a:lstStyle/>
        <a:p>
          <a:endParaRPr lang="en-IN"/>
        </a:p>
      </dgm:t>
    </dgm:pt>
    <dgm:pt modelId="{9BC0B9DD-3ECF-404D-94AC-4DC918DEE787}" type="pres">
      <dgm:prSet presAssocID="{FE5442C4-A8D8-4E56-B55C-4B451EDF6110}" presName="sibTrans" presStyleLbl="node1" presStyleIdx="1" presStyleCnt="6"/>
      <dgm:spPr/>
      <dgm:t>
        <a:bodyPr/>
        <a:lstStyle/>
        <a:p>
          <a:endParaRPr lang="en-IN"/>
        </a:p>
      </dgm:t>
    </dgm:pt>
    <dgm:pt modelId="{689C87DA-04D2-4FAA-A837-64C8274808E1}" type="pres">
      <dgm:prSet presAssocID="{75318A78-0B93-49E4-99C3-8A8A2411B28C}" presName="dummy" presStyleCnt="0"/>
      <dgm:spPr/>
    </dgm:pt>
    <dgm:pt modelId="{0FB0C344-2923-407A-B903-EDC91418DF32}" type="pres">
      <dgm:prSet presAssocID="{75318A78-0B93-49E4-99C3-8A8A2411B28C}" presName="node" presStyleLbl="revTx" presStyleIdx="2" presStyleCnt="6" custScaleX="145696" custScaleY="209968">
        <dgm:presLayoutVars>
          <dgm:bulletEnabled val="1"/>
        </dgm:presLayoutVars>
      </dgm:prSet>
      <dgm:spPr/>
      <dgm:t>
        <a:bodyPr/>
        <a:lstStyle/>
        <a:p>
          <a:endParaRPr lang="en-IN"/>
        </a:p>
      </dgm:t>
    </dgm:pt>
    <dgm:pt modelId="{A53A4840-1755-417E-A431-888C23E30C41}" type="pres">
      <dgm:prSet presAssocID="{F0082144-9703-4B6C-8237-1E991DFC5970}" presName="sibTrans" presStyleLbl="node1" presStyleIdx="2" presStyleCnt="6"/>
      <dgm:spPr/>
      <dgm:t>
        <a:bodyPr/>
        <a:lstStyle/>
        <a:p>
          <a:endParaRPr lang="en-IN"/>
        </a:p>
      </dgm:t>
    </dgm:pt>
    <dgm:pt modelId="{4DAF5953-C458-4E00-A984-9E554B03F071}" type="pres">
      <dgm:prSet presAssocID="{C0057CBF-B836-4D01-B3FC-C8D41D140568}" presName="dummy" presStyleCnt="0"/>
      <dgm:spPr/>
    </dgm:pt>
    <dgm:pt modelId="{FB0D287B-4475-46BA-8891-4EA9CCC151D3}" type="pres">
      <dgm:prSet presAssocID="{C0057CBF-B836-4D01-B3FC-C8D41D140568}" presName="node" presStyleLbl="revTx" presStyleIdx="3" presStyleCnt="6">
        <dgm:presLayoutVars>
          <dgm:bulletEnabled val="1"/>
        </dgm:presLayoutVars>
      </dgm:prSet>
      <dgm:spPr/>
      <dgm:t>
        <a:bodyPr/>
        <a:lstStyle/>
        <a:p>
          <a:endParaRPr lang="en-IN"/>
        </a:p>
      </dgm:t>
    </dgm:pt>
    <dgm:pt modelId="{D49188DC-14F9-4F59-8C39-5A86583202DF}" type="pres">
      <dgm:prSet presAssocID="{0C906543-0479-4183-96EE-A57F648A5C21}" presName="sibTrans" presStyleLbl="node1" presStyleIdx="3" presStyleCnt="6"/>
      <dgm:spPr/>
      <dgm:t>
        <a:bodyPr/>
        <a:lstStyle/>
        <a:p>
          <a:endParaRPr lang="en-IN"/>
        </a:p>
      </dgm:t>
    </dgm:pt>
    <dgm:pt modelId="{E1174C01-2B3C-430B-9922-B88D79506AF8}" type="pres">
      <dgm:prSet presAssocID="{57B970E2-2B11-443F-A753-AE60F9CBB54C}" presName="dummy" presStyleCnt="0"/>
      <dgm:spPr/>
    </dgm:pt>
    <dgm:pt modelId="{CD8D8ABA-90DF-48A8-B920-A0E3A32474BD}" type="pres">
      <dgm:prSet presAssocID="{57B970E2-2B11-443F-A753-AE60F9CBB54C}" presName="node" presStyleLbl="revTx" presStyleIdx="4" presStyleCnt="6" custScaleX="114318" custScaleY="143658">
        <dgm:presLayoutVars>
          <dgm:bulletEnabled val="1"/>
        </dgm:presLayoutVars>
      </dgm:prSet>
      <dgm:spPr/>
      <dgm:t>
        <a:bodyPr/>
        <a:lstStyle/>
        <a:p>
          <a:endParaRPr lang="en-IN"/>
        </a:p>
      </dgm:t>
    </dgm:pt>
    <dgm:pt modelId="{7CD4212D-D060-493F-9DB8-EE8D0C6F6351}" type="pres">
      <dgm:prSet presAssocID="{08B12276-FC86-412D-8D00-8865470F2D77}" presName="sibTrans" presStyleLbl="node1" presStyleIdx="4" presStyleCnt="6"/>
      <dgm:spPr/>
      <dgm:t>
        <a:bodyPr/>
        <a:lstStyle/>
        <a:p>
          <a:endParaRPr lang="en-IN"/>
        </a:p>
      </dgm:t>
    </dgm:pt>
    <dgm:pt modelId="{13DEEC47-2092-47C4-8A05-AAA4BA4B9112}" type="pres">
      <dgm:prSet presAssocID="{81614B8A-1CD4-486D-B5A5-FCBBA3E5E4A6}" presName="dummy" presStyleCnt="0"/>
      <dgm:spPr/>
    </dgm:pt>
    <dgm:pt modelId="{810D98FF-3B12-4B3C-BABA-C522F788B25A}" type="pres">
      <dgm:prSet presAssocID="{81614B8A-1CD4-486D-B5A5-FCBBA3E5E4A6}" presName="node" presStyleLbl="revTx" presStyleIdx="5" presStyleCnt="6" custScaleX="168339" custScaleY="119206">
        <dgm:presLayoutVars>
          <dgm:bulletEnabled val="1"/>
        </dgm:presLayoutVars>
      </dgm:prSet>
      <dgm:spPr/>
      <dgm:t>
        <a:bodyPr/>
        <a:lstStyle/>
        <a:p>
          <a:endParaRPr lang="en-IN"/>
        </a:p>
      </dgm:t>
    </dgm:pt>
    <dgm:pt modelId="{94C2786C-1843-4926-8274-EA19666828ED}" type="pres">
      <dgm:prSet presAssocID="{54DF30CD-C4DF-4F23-A416-B9F76476D524}" presName="sibTrans" presStyleLbl="node1" presStyleIdx="5" presStyleCnt="6"/>
      <dgm:spPr/>
      <dgm:t>
        <a:bodyPr/>
        <a:lstStyle/>
        <a:p>
          <a:endParaRPr lang="en-IN"/>
        </a:p>
      </dgm:t>
    </dgm:pt>
  </dgm:ptLst>
  <dgm:cxnLst>
    <dgm:cxn modelId="{67C678BC-D2CF-413B-A214-42F8FF33A9BE}" type="presOf" srcId="{2C4D37F7-4C7E-4BF9-919B-84334439572D}" destId="{AB05F096-D706-45F8-B701-364F3CDC5926}" srcOrd="0" destOrd="0" presId="urn:microsoft.com/office/officeart/2005/8/layout/cycle1"/>
    <dgm:cxn modelId="{FDAC6261-4507-44F5-88A8-CEDC071CD2BF}" type="presOf" srcId="{C0057CBF-B836-4D01-B3FC-C8D41D140568}" destId="{FB0D287B-4475-46BA-8891-4EA9CCC151D3}" srcOrd="0" destOrd="0" presId="urn:microsoft.com/office/officeart/2005/8/layout/cycle1"/>
    <dgm:cxn modelId="{A37D4A58-CCA1-424D-AB02-D3A141B373A5}" type="presOf" srcId="{57B970E2-2B11-443F-A753-AE60F9CBB54C}" destId="{CD8D8ABA-90DF-48A8-B920-A0E3A32474BD}" srcOrd="0" destOrd="0" presId="urn:microsoft.com/office/officeart/2005/8/layout/cycle1"/>
    <dgm:cxn modelId="{EBC22C21-4943-492E-9FE2-B044117D5603}" type="presOf" srcId="{219F6563-2071-48AE-B5AC-814F8705E5C1}" destId="{9954E7DC-4426-4EB3-886D-8BF331B69727}" srcOrd="0" destOrd="0" presId="urn:microsoft.com/office/officeart/2005/8/layout/cycle1"/>
    <dgm:cxn modelId="{365BD997-87AB-4024-91AB-6274AF872AB4}" srcId="{A23C0100-1EBF-4BB4-AEE5-9A49589E1C0A}" destId="{C0057CBF-B836-4D01-B3FC-C8D41D140568}" srcOrd="3" destOrd="0" parTransId="{CE8E3259-1918-4851-B59F-CC1445154541}" sibTransId="{0C906543-0479-4183-96EE-A57F648A5C21}"/>
    <dgm:cxn modelId="{E424A5EE-E5B4-4B1B-87E7-840E76337317}" type="presOf" srcId="{0C906543-0479-4183-96EE-A57F648A5C21}" destId="{D49188DC-14F9-4F59-8C39-5A86583202DF}" srcOrd="0" destOrd="0" presId="urn:microsoft.com/office/officeart/2005/8/layout/cycle1"/>
    <dgm:cxn modelId="{A3F2609D-DA6F-479D-B693-AB9F89DF9882}" type="presOf" srcId="{F0082144-9703-4B6C-8237-1E991DFC5970}" destId="{A53A4840-1755-417E-A431-888C23E30C41}" srcOrd="0" destOrd="0" presId="urn:microsoft.com/office/officeart/2005/8/layout/cycle1"/>
    <dgm:cxn modelId="{A7A86F5B-1E3E-4AB2-A883-D0062DFEE00F}" srcId="{A23C0100-1EBF-4BB4-AEE5-9A49589E1C0A}" destId="{57B970E2-2B11-443F-A753-AE60F9CBB54C}" srcOrd="4" destOrd="0" parTransId="{90B2159E-F80B-411B-A3CA-7EEC422A1D7E}" sibTransId="{08B12276-FC86-412D-8D00-8865470F2D77}"/>
    <dgm:cxn modelId="{4021F7B4-DA6D-4E43-BEA5-7B6096566203}" srcId="{A23C0100-1EBF-4BB4-AEE5-9A49589E1C0A}" destId="{81614B8A-1CD4-486D-B5A5-FCBBA3E5E4A6}" srcOrd="5" destOrd="0" parTransId="{F22E2669-1E31-4900-B562-7027A390C818}" sibTransId="{54DF30CD-C4DF-4F23-A416-B9F76476D524}"/>
    <dgm:cxn modelId="{5C940844-7DE5-42F2-A1DC-AD12CBA491AF}" srcId="{A23C0100-1EBF-4BB4-AEE5-9A49589E1C0A}" destId="{2C4D37F7-4C7E-4BF9-919B-84334439572D}" srcOrd="1" destOrd="0" parTransId="{A0385228-F323-48F5-BAD1-828C5468E488}" sibTransId="{FE5442C4-A8D8-4E56-B55C-4B451EDF6110}"/>
    <dgm:cxn modelId="{3030ED2B-7605-4526-B623-E7A6A26BE886}" type="presOf" srcId="{A23C0100-1EBF-4BB4-AEE5-9A49589E1C0A}" destId="{59FF33DD-90D6-4211-ACA4-8142A5A75981}" srcOrd="0" destOrd="0" presId="urn:microsoft.com/office/officeart/2005/8/layout/cycle1"/>
    <dgm:cxn modelId="{7727B769-E38F-44E5-A863-6FB936FEDE90}" type="presOf" srcId="{08B12276-FC86-412D-8D00-8865470F2D77}" destId="{7CD4212D-D060-493F-9DB8-EE8D0C6F6351}" srcOrd="0" destOrd="0" presId="urn:microsoft.com/office/officeart/2005/8/layout/cycle1"/>
    <dgm:cxn modelId="{08A0B3F5-A7AE-4222-8CAE-30BC332C7057}" srcId="{A23C0100-1EBF-4BB4-AEE5-9A49589E1C0A}" destId="{219F6563-2071-48AE-B5AC-814F8705E5C1}" srcOrd="0" destOrd="0" parTransId="{0C97724D-F4C4-41C5-BDC4-FE4FBA228999}" sibTransId="{279D345D-A5CD-4E84-902C-A2858903064E}"/>
    <dgm:cxn modelId="{EB551845-3D0A-465C-93D0-52A90CF210AB}" srcId="{A23C0100-1EBF-4BB4-AEE5-9A49589E1C0A}" destId="{75318A78-0B93-49E4-99C3-8A8A2411B28C}" srcOrd="2" destOrd="0" parTransId="{EEF1C901-A7FB-45BD-8AC7-753F5DB0835D}" sibTransId="{F0082144-9703-4B6C-8237-1E991DFC5970}"/>
    <dgm:cxn modelId="{50E7AAD8-87A9-4D06-A873-464893839A92}" type="presOf" srcId="{FE5442C4-A8D8-4E56-B55C-4B451EDF6110}" destId="{9BC0B9DD-3ECF-404D-94AC-4DC918DEE787}" srcOrd="0" destOrd="0" presId="urn:microsoft.com/office/officeart/2005/8/layout/cycle1"/>
    <dgm:cxn modelId="{0391A025-6E5C-49E6-8DA9-3A9DE63EA5C6}" type="presOf" srcId="{279D345D-A5CD-4E84-902C-A2858903064E}" destId="{D5204E03-21E2-42CB-9E68-738B44950B69}" srcOrd="0" destOrd="0" presId="urn:microsoft.com/office/officeart/2005/8/layout/cycle1"/>
    <dgm:cxn modelId="{FC4C480A-2A55-46AE-A376-33E922066596}" type="presOf" srcId="{81614B8A-1CD4-486D-B5A5-FCBBA3E5E4A6}" destId="{810D98FF-3B12-4B3C-BABA-C522F788B25A}" srcOrd="0" destOrd="0" presId="urn:microsoft.com/office/officeart/2005/8/layout/cycle1"/>
    <dgm:cxn modelId="{5475EB4B-DD81-4286-96CA-FC6378CB18E8}" type="presOf" srcId="{54DF30CD-C4DF-4F23-A416-B9F76476D524}" destId="{94C2786C-1843-4926-8274-EA19666828ED}" srcOrd="0" destOrd="0" presId="urn:microsoft.com/office/officeart/2005/8/layout/cycle1"/>
    <dgm:cxn modelId="{DB5B5DD3-6277-4765-AE7B-A30D95E3646F}" type="presOf" srcId="{75318A78-0B93-49E4-99C3-8A8A2411B28C}" destId="{0FB0C344-2923-407A-B903-EDC91418DF32}" srcOrd="0" destOrd="0" presId="urn:microsoft.com/office/officeart/2005/8/layout/cycle1"/>
    <dgm:cxn modelId="{13DDC9F4-C224-40AA-90D2-A4F187D14D91}" type="presParOf" srcId="{59FF33DD-90D6-4211-ACA4-8142A5A75981}" destId="{FB0C3594-4238-4635-898B-ED42AD0B3F87}" srcOrd="0" destOrd="0" presId="urn:microsoft.com/office/officeart/2005/8/layout/cycle1"/>
    <dgm:cxn modelId="{8F78B752-C2B1-4C8D-A588-08B819C8381E}" type="presParOf" srcId="{59FF33DD-90D6-4211-ACA4-8142A5A75981}" destId="{9954E7DC-4426-4EB3-886D-8BF331B69727}" srcOrd="1" destOrd="0" presId="urn:microsoft.com/office/officeart/2005/8/layout/cycle1"/>
    <dgm:cxn modelId="{CD3B4237-E82E-4DBF-ACB0-416923C39628}" type="presParOf" srcId="{59FF33DD-90D6-4211-ACA4-8142A5A75981}" destId="{D5204E03-21E2-42CB-9E68-738B44950B69}" srcOrd="2" destOrd="0" presId="urn:microsoft.com/office/officeart/2005/8/layout/cycle1"/>
    <dgm:cxn modelId="{5848D08D-D764-4FDB-BBEB-C66D5AA0680A}" type="presParOf" srcId="{59FF33DD-90D6-4211-ACA4-8142A5A75981}" destId="{3D79E369-BD13-4424-9229-CB5351BAA9CC}" srcOrd="3" destOrd="0" presId="urn:microsoft.com/office/officeart/2005/8/layout/cycle1"/>
    <dgm:cxn modelId="{B60C42E9-35CF-428D-A5EF-AC016A4C88C1}" type="presParOf" srcId="{59FF33DD-90D6-4211-ACA4-8142A5A75981}" destId="{AB05F096-D706-45F8-B701-364F3CDC5926}" srcOrd="4" destOrd="0" presId="urn:microsoft.com/office/officeart/2005/8/layout/cycle1"/>
    <dgm:cxn modelId="{9D6421ED-735B-48E8-8EE9-B1EFEC1B7C88}" type="presParOf" srcId="{59FF33DD-90D6-4211-ACA4-8142A5A75981}" destId="{9BC0B9DD-3ECF-404D-94AC-4DC918DEE787}" srcOrd="5" destOrd="0" presId="urn:microsoft.com/office/officeart/2005/8/layout/cycle1"/>
    <dgm:cxn modelId="{29137FBB-DC92-48B1-84F2-C96975873DFD}" type="presParOf" srcId="{59FF33DD-90D6-4211-ACA4-8142A5A75981}" destId="{689C87DA-04D2-4FAA-A837-64C8274808E1}" srcOrd="6" destOrd="0" presId="urn:microsoft.com/office/officeart/2005/8/layout/cycle1"/>
    <dgm:cxn modelId="{E6C21A23-DD68-41E9-9419-07D73DC5EDA3}" type="presParOf" srcId="{59FF33DD-90D6-4211-ACA4-8142A5A75981}" destId="{0FB0C344-2923-407A-B903-EDC91418DF32}" srcOrd="7" destOrd="0" presId="urn:microsoft.com/office/officeart/2005/8/layout/cycle1"/>
    <dgm:cxn modelId="{CA98EF73-0344-4BB5-BB40-D71B8112A90E}" type="presParOf" srcId="{59FF33DD-90D6-4211-ACA4-8142A5A75981}" destId="{A53A4840-1755-417E-A431-888C23E30C41}" srcOrd="8" destOrd="0" presId="urn:microsoft.com/office/officeart/2005/8/layout/cycle1"/>
    <dgm:cxn modelId="{5D930B94-E2D2-4E32-B705-800EC1421E3B}" type="presParOf" srcId="{59FF33DD-90D6-4211-ACA4-8142A5A75981}" destId="{4DAF5953-C458-4E00-A984-9E554B03F071}" srcOrd="9" destOrd="0" presId="urn:microsoft.com/office/officeart/2005/8/layout/cycle1"/>
    <dgm:cxn modelId="{DB283CC6-F241-4E95-B066-4E8456D5AA9F}" type="presParOf" srcId="{59FF33DD-90D6-4211-ACA4-8142A5A75981}" destId="{FB0D287B-4475-46BA-8891-4EA9CCC151D3}" srcOrd="10" destOrd="0" presId="urn:microsoft.com/office/officeart/2005/8/layout/cycle1"/>
    <dgm:cxn modelId="{6BD4C5A5-2F64-4857-A300-8D5652F3E1FA}" type="presParOf" srcId="{59FF33DD-90D6-4211-ACA4-8142A5A75981}" destId="{D49188DC-14F9-4F59-8C39-5A86583202DF}" srcOrd="11" destOrd="0" presId="urn:microsoft.com/office/officeart/2005/8/layout/cycle1"/>
    <dgm:cxn modelId="{4E7EA2BD-E412-4210-B988-ABD53B6D781A}" type="presParOf" srcId="{59FF33DD-90D6-4211-ACA4-8142A5A75981}" destId="{E1174C01-2B3C-430B-9922-B88D79506AF8}" srcOrd="12" destOrd="0" presId="urn:microsoft.com/office/officeart/2005/8/layout/cycle1"/>
    <dgm:cxn modelId="{EF78F14D-8551-4BEF-9FBF-E5750E3D8278}" type="presParOf" srcId="{59FF33DD-90D6-4211-ACA4-8142A5A75981}" destId="{CD8D8ABA-90DF-48A8-B920-A0E3A32474BD}" srcOrd="13" destOrd="0" presId="urn:microsoft.com/office/officeart/2005/8/layout/cycle1"/>
    <dgm:cxn modelId="{BDEA59AE-8E24-43A0-A65F-F75C085EC0F2}" type="presParOf" srcId="{59FF33DD-90D6-4211-ACA4-8142A5A75981}" destId="{7CD4212D-D060-493F-9DB8-EE8D0C6F6351}" srcOrd="14" destOrd="0" presId="urn:microsoft.com/office/officeart/2005/8/layout/cycle1"/>
    <dgm:cxn modelId="{6BCE3199-FA51-4DBF-BFB4-2D7553041A24}" type="presParOf" srcId="{59FF33DD-90D6-4211-ACA4-8142A5A75981}" destId="{13DEEC47-2092-47C4-8A05-AAA4BA4B9112}" srcOrd="15" destOrd="0" presId="urn:microsoft.com/office/officeart/2005/8/layout/cycle1"/>
    <dgm:cxn modelId="{296AA513-BB14-4B0A-94D7-83AD9366E7D2}" type="presParOf" srcId="{59FF33DD-90D6-4211-ACA4-8142A5A75981}" destId="{810D98FF-3B12-4B3C-BABA-C522F788B25A}" srcOrd="16" destOrd="0" presId="urn:microsoft.com/office/officeart/2005/8/layout/cycle1"/>
    <dgm:cxn modelId="{F853CB1F-0E2D-4664-B198-15C215654B41}" type="presParOf" srcId="{59FF33DD-90D6-4211-ACA4-8142A5A75981}" destId="{94C2786C-1843-4926-8274-EA19666828ED}" srcOrd="17"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54E7DC-4426-4EB3-886D-8BF331B69727}">
      <dsp:nvSpPr>
        <dsp:cNvPr id="0" name=""/>
        <dsp:cNvSpPr/>
      </dsp:nvSpPr>
      <dsp:spPr>
        <a:xfrm>
          <a:off x="4083551" y="-225944"/>
          <a:ext cx="1044780" cy="10447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IN" sz="1400" kern="1200" dirty="0" smtClean="0"/>
            <a:t>Motivation &amp; Six mt walk test</a:t>
          </a:r>
          <a:endParaRPr lang="en-IN" sz="1400" kern="1200" dirty="0"/>
        </a:p>
      </dsp:txBody>
      <dsp:txXfrm>
        <a:off x="4083551" y="-225944"/>
        <a:ext cx="1044780" cy="1044780"/>
      </dsp:txXfrm>
    </dsp:sp>
    <dsp:sp modelId="{D5204E03-21E2-42CB-9E68-738B44950B69}">
      <dsp:nvSpPr>
        <dsp:cNvPr id="0" name=""/>
        <dsp:cNvSpPr/>
      </dsp:nvSpPr>
      <dsp:spPr>
        <a:xfrm>
          <a:off x="887882" y="-236634"/>
          <a:ext cx="5104552" cy="5104552"/>
        </a:xfrm>
        <a:prstGeom prst="circularArrow">
          <a:avLst>
            <a:gd name="adj1" fmla="val 3991"/>
            <a:gd name="adj2" fmla="val 250381"/>
            <a:gd name="adj3" fmla="val 20494244"/>
            <a:gd name="adj4" fmla="val 18983399"/>
            <a:gd name="adj5" fmla="val 4656"/>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B05F096-D706-45F8-B701-364F3CDC5926}">
      <dsp:nvSpPr>
        <dsp:cNvPr id="0" name=""/>
        <dsp:cNvSpPr/>
      </dsp:nvSpPr>
      <dsp:spPr>
        <a:xfrm>
          <a:off x="5196808" y="1741472"/>
          <a:ext cx="1149833" cy="11483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IN" sz="1400" kern="1200" dirty="0" smtClean="0"/>
            <a:t>Breathing exercises  ,chant </a:t>
          </a:r>
          <a:r>
            <a:rPr lang="en-IN" sz="1400" kern="1200" dirty="0" err="1" smtClean="0"/>
            <a:t>Spirometry</a:t>
          </a:r>
          <a:r>
            <a:rPr lang="en-IN" sz="1400" kern="1200" dirty="0" smtClean="0"/>
            <a:t> , IMT, PEEP</a:t>
          </a:r>
          <a:endParaRPr lang="en-IN" sz="1400" kern="1200" dirty="0"/>
        </a:p>
      </dsp:txBody>
      <dsp:txXfrm>
        <a:off x="5196808" y="1741472"/>
        <a:ext cx="1149833" cy="1148339"/>
      </dsp:txXfrm>
    </dsp:sp>
    <dsp:sp modelId="{9BC0B9DD-3ECF-404D-94AC-4DC918DEE787}">
      <dsp:nvSpPr>
        <dsp:cNvPr id="0" name=""/>
        <dsp:cNvSpPr/>
      </dsp:nvSpPr>
      <dsp:spPr>
        <a:xfrm>
          <a:off x="887882" y="-236634"/>
          <a:ext cx="5104552" cy="5104552"/>
        </a:xfrm>
        <a:prstGeom prst="circularArrow">
          <a:avLst>
            <a:gd name="adj1" fmla="val 3991"/>
            <a:gd name="adj2" fmla="val 250381"/>
            <a:gd name="adj3" fmla="val 1805572"/>
            <a:gd name="adj4" fmla="val 855376"/>
            <a:gd name="adj5" fmla="val 4656"/>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FB0C344-2923-407A-B903-EDC91418DF32}">
      <dsp:nvSpPr>
        <dsp:cNvPr id="0" name=""/>
        <dsp:cNvSpPr/>
      </dsp:nvSpPr>
      <dsp:spPr>
        <a:xfrm>
          <a:off x="3844840" y="3237985"/>
          <a:ext cx="1522203" cy="21937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IN" sz="1400" kern="1200" dirty="0" smtClean="0"/>
            <a:t>Mucus clearance</a:t>
          </a:r>
        </a:p>
        <a:p>
          <a:pPr lvl="0" algn="ctr" defTabSz="622300">
            <a:lnSpc>
              <a:spcPct val="90000"/>
            </a:lnSpc>
            <a:spcBef>
              <a:spcPct val="0"/>
            </a:spcBef>
            <a:spcAft>
              <a:spcPct val="35000"/>
            </a:spcAft>
          </a:pPr>
          <a:r>
            <a:rPr lang="en-IN" sz="1400" kern="1200" dirty="0" smtClean="0"/>
            <a:t>Steam, Postural drainage ,Cough Assist Device</a:t>
          </a:r>
        </a:p>
      </dsp:txBody>
      <dsp:txXfrm>
        <a:off x="3844840" y="3237985"/>
        <a:ext cx="1522203" cy="2193705"/>
      </dsp:txXfrm>
    </dsp:sp>
    <dsp:sp modelId="{A53A4840-1755-417E-A431-888C23E30C41}">
      <dsp:nvSpPr>
        <dsp:cNvPr id="0" name=""/>
        <dsp:cNvSpPr/>
      </dsp:nvSpPr>
      <dsp:spPr>
        <a:xfrm>
          <a:off x="887882" y="-236634"/>
          <a:ext cx="5104552" cy="5104552"/>
        </a:xfrm>
        <a:prstGeom prst="circularArrow">
          <a:avLst>
            <a:gd name="adj1" fmla="val 3991"/>
            <a:gd name="adj2" fmla="val 250381"/>
            <a:gd name="adj3" fmla="val 6110733"/>
            <a:gd name="adj4" fmla="val 4800286"/>
            <a:gd name="adj5" fmla="val 4656"/>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B0D287B-4475-46BA-8891-4EA9CCC151D3}">
      <dsp:nvSpPr>
        <dsp:cNvPr id="0" name=""/>
        <dsp:cNvSpPr/>
      </dsp:nvSpPr>
      <dsp:spPr>
        <a:xfrm>
          <a:off x="1751985" y="3812447"/>
          <a:ext cx="1044780" cy="10447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IN" sz="1400" kern="1200" dirty="0" smtClean="0"/>
            <a:t>Aerobics Yoga, cycling, treadmill</a:t>
          </a:r>
        </a:p>
      </dsp:txBody>
      <dsp:txXfrm>
        <a:off x="1751985" y="3812447"/>
        <a:ext cx="1044780" cy="1044780"/>
      </dsp:txXfrm>
    </dsp:sp>
    <dsp:sp modelId="{D49188DC-14F9-4F59-8C39-5A86583202DF}">
      <dsp:nvSpPr>
        <dsp:cNvPr id="0" name=""/>
        <dsp:cNvSpPr/>
      </dsp:nvSpPr>
      <dsp:spPr>
        <a:xfrm>
          <a:off x="887882" y="-236634"/>
          <a:ext cx="5104552" cy="5104552"/>
        </a:xfrm>
        <a:prstGeom prst="circularArrow">
          <a:avLst>
            <a:gd name="adj1" fmla="val 3991"/>
            <a:gd name="adj2" fmla="val 250381"/>
            <a:gd name="adj3" fmla="val 9423065"/>
            <a:gd name="adj4" fmla="val 8183399"/>
            <a:gd name="adj5" fmla="val 4656"/>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D8D8ABA-90DF-48A8-B920-A0E3A32474BD}">
      <dsp:nvSpPr>
        <dsp:cNvPr id="0" name=""/>
        <dsp:cNvSpPr/>
      </dsp:nvSpPr>
      <dsp:spPr>
        <a:xfrm>
          <a:off x="511406" y="1565186"/>
          <a:ext cx="1194372" cy="15009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IN" sz="1400" kern="1200" dirty="0" smtClean="0"/>
            <a:t>Education</a:t>
          </a:r>
        </a:p>
        <a:p>
          <a:pPr lvl="0" algn="ctr" defTabSz="622300">
            <a:lnSpc>
              <a:spcPct val="90000"/>
            </a:lnSpc>
            <a:spcBef>
              <a:spcPct val="0"/>
            </a:spcBef>
            <a:spcAft>
              <a:spcPct val="35000"/>
            </a:spcAft>
          </a:pPr>
          <a:r>
            <a:rPr lang="en-IN" sz="1400" kern="1200" dirty="0" smtClean="0"/>
            <a:t>Disease, Devices, Oxygen, NIV</a:t>
          </a:r>
        </a:p>
        <a:p>
          <a:pPr lvl="0" algn="ctr" defTabSz="622300">
            <a:lnSpc>
              <a:spcPct val="90000"/>
            </a:lnSpc>
            <a:spcBef>
              <a:spcPct val="0"/>
            </a:spcBef>
            <a:spcAft>
              <a:spcPct val="35000"/>
            </a:spcAft>
          </a:pPr>
          <a:endParaRPr lang="en-IN" sz="900" kern="1200" dirty="0"/>
        </a:p>
      </dsp:txBody>
      <dsp:txXfrm>
        <a:off x="511406" y="1565186"/>
        <a:ext cx="1194372" cy="1500911"/>
      </dsp:txXfrm>
    </dsp:sp>
    <dsp:sp modelId="{7CD4212D-D060-493F-9DB8-EE8D0C6F6351}">
      <dsp:nvSpPr>
        <dsp:cNvPr id="0" name=""/>
        <dsp:cNvSpPr/>
      </dsp:nvSpPr>
      <dsp:spPr>
        <a:xfrm>
          <a:off x="887882" y="-236634"/>
          <a:ext cx="5104552" cy="5104552"/>
        </a:xfrm>
        <a:prstGeom prst="circularArrow">
          <a:avLst>
            <a:gd name="adj1" fmla="val 3991"/>
            <a:gd name="adj2" fmla="val 250381"/>
            <a:gd name="adj3" fmla="val 12757273"/>
            <a:gd name="adj4" fmla="val 11926554"/>
            <a:gd name="adj5" fmla="val 4656"/>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10D98FF-3B12-4B3C-BABA-C522F788B25A}">
      <dsp:nvSpPr>
        <dsp:cNvPr id="0" name=""/>
        <dsp:cNvSpPr/>
      </dsp:nvSpPr>
      <dsp:spPr>
        <a:xfrm>
          <a:off x="1394988" y="-326274"/>
          <a:ext cx="1758773" cy="12454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IN" sz="1400" kern="1200" dirty="0" smtClean="0"/>
            <a:t>Nutrition Assessment</a:t>
          </a:r>
          <a:endParaRPr lang="en-IN" sz="1400" kern="1200" dirty="0"/>
        </a:p>
      </dsp:txBody>
      <dsp:txXfrm>
        <a:off x="1394988" y="-326274"/>
        <a:ext cx="1758773" cy="1245441"/>
      </dsp:txXfrm>
    </dsp:sp>
    <dsp:sp modelId="{94C2786C-1843-4926-8274-EA19666828ED}">
      <dsp:nvSpPr>
        <dsp:cNvPr id="0" name=""/>
        <dsp:cNvSpPr/>
      </dsp:nvSpPr>
      <dsp:spPr>
        <a:xfrm>
          <a:off x="887882" y="-236634"/>
          <a:ext cx="5104552" cy="5104552"/>
        </a:xfrm>
        <a:prstGeom prst="circularArrow">
          <a:avLst>
            <a:gd name="adj1" fmla="val 3991"/>
            <a:gd name="adj2" fmla="val 250381"/>
            <a:gd name="adj3" fmla="val 16910733"/>
            <a:gd name="adj4" fmla="val 15776657"/>
            <a:gd name="adj5" fmla="val 4656"/>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56414" cy="465455"/>
          </a:xfrm>
          <a:prstGeom prst="rect">
            <a:avLst/>
          </a:prstGeom>
        </p:spPr>
        <p:txBody>
          <a:bodyPr vert="horz" lIns="93497" tIns="46749" rIns="93497" bIns="46749" rtlCol="0"/>
          <a:lstStyle>
            <a:lvl1pPr algn="l">
              <a:defRPr sz="1200"/>
            </a:lvl1pPr>
          </a:lstStyle>
          <a:p>
            <a:endParaRPr lang="en-IN"/>
          </a:p>
        </p:txBody>
      </p:sp>
      <p:sp>
        <p:nvSpPr>
          <p:cNvPr id="3" name="Date Placeholder 2"/>
          <p:cNvSpPr>
            <a:spLocks noGrp="1"/>
          </p:cNvSpPr>
          <p:nvPr>
            <p:ph type="dt" sz="quarter" idx="1"/>
          </p:nvPr>
        </p:nvSpPr>
        <p:spPr>
          <a:xfrm>
            <a:off x="3995217" y="0"/>
            <a:ext cx="3056414" cy="465455"/>
          </a:xfrm>
          <a:prstGeom prst="rect">
            <a:avLst/>
          </a:prstGeom>
        </p:spPr>
        <p:txBody>
          <a:bodyPr vert="horz" lIns="93497" tIns="46749" rIns="93497" bIns="46749" rtlCol="0"/>
          <a:lstStyle>
            <a:lvl1pPr algn="r">
              <a:defRPr sz="1200"/>
            </a:lvl1pPr>
          </a:lstStyle>
          <a:p>
            <a:fld id="{71B96944-916D-4770-9B68-4C83C838DB26}" type="datetimeFigureOut">
              <a:rPr lang="en-IN" smtClean="0"/>
              <a:pPr/>
              <a:t>13-08-2020</a:t>
            </a:fld>
            <a:endParaRPr lang="en-IN"/>
          </a:p>
        </p:txBody>
      </p:sp>
      <p:sp>
        <p:nvSpPr>
          <p:cNvPr id="4" name="Footer Placeholder 3"/>
          <p:cNvSpPr>
            <a:spLocks noGrp="1"/>
          </p:cNvSpPr>
          <p:nvPr>
            <p:ph type="ftr" sz="quarter" idx="2"/>
          </p:nvPr>
        </p:nvSpPr>
        <p:spPr>
          <a:xfrm>
            <a:off x="0" y="8842029"/>
            <a:ext cx="3056414" cy="465455"/>
          </a:xfrm>
          <a:prstGeom prst="rect">
            <a:avLst/>
          </a:prstGeom>
        </p:spPr>
        <p:txBody>
          <a:bodyPr vert="horz" lIns="93497" tIns="46749" rIns="93497" bIns="46749" rtlCol="0" anchor="b"/>
          <a:lstStyle>
            <a:lvl1pPr algn="l">
              <a:defRPr sz="1200"/>
            </a:lvl1pPr>
          </a:lstStyle>
          <a:p>
            <a:endParaRPr lang="en-IN"/>
          </a:p>
        </p:txBody>
      </p:sp>
      <p:sp>
        <p:nvSpPr>
          <p:cNvPr id="5" name="Slide Number Placeholder 4"/>
          <p:cNvSpPr>
            <a:spLocks noGrp="1"/>
          </p:cNvSpPr>
          <p:nvPr>
            <p:ph type="sldNum" sz="quarter" idx="3"/>
          </p:nvPr>
        </p:nvSpPr>
        <p:spPr>
          <a:xfrm>
            <a:off x="3995217" y="8842029"/>
            <a:ext cx="3056414" cy="465455"/>
          </a:xfrm>
          <a:prstGeom prst="rect">
            <a:avLst/>
          </a:prstGeom>
        </p:spPr>
        <p:txBody>
          <a:bodyPr vert="horz" lIns="93497" tIns="46749" rIns="93497" bIns="46749" rtlCol="0" anchor="b"/>
          <a:lstStyle>
            <a:lvl1pPr algn="r">
              <a:defRPr sz="1200"/>
            </a:lvl1pPr>
          </a:lstStyle>
          <a:p>
            <a:fld id="{5FDD8376-9B7D-4E49-92FA-62FB14257E38}" type="slidenum">
              <a:rPr lang="en-IN" smtClean="0"/>
              <a:pPr/>
              <a:t>‹#›</a:t>
            </a:fld>
            <a:endParaRPr lang="en-IN"/>
          </a:p>
        </p:txBody>
      </p:sp>
    </p:spTree>
    <p:extLst>
      <p:ext uri="{BB962C8B-B14F-4D97-AF65-F5344CB8AC3E}">
        <p14:creationId xmlns:p14="http://schemas.microsoft.com/office/powerpoint/2010/main" val="6137466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56414" cy="465455"/>
          </a:xfrm>
          <a:prstGeom prst="rect">
            <a:avLst/>
          </a:prstGeom>
        </p:spPr>
        <p:txBody>
          <a:bodyPr vert="horz" lIns="93497" tIns="46749" rIns="93497" bIns="46749" rtlCol="0"/>
          <a:lstStyle>
            <a:lvl1pPr algn="l">
              <a:defRPr sz="1200"/>
            </a:lvl1pPr>
          </a:lstStyle>
          <a:p>
            <a:endParaRPr lang="en-IN"/>
          </a:p>
        </p:txBody>
      </p:sp>
      <p:sp>
        <p:nvSpPr>
          <p:cNvPr id="3" name="Date Placeholder 2"/>
          <p:cNvSpPr>
            <a:spLocks noGrp="1"/>
          </p:cNvSpPr>
          <p:nvPr>
            <p:ph type="dt" idx="1"/>
          </p:nvPr>
        </p:nvSpPr>
        <p:spPr>
          <a:xfrm>
            <a:off x="3995217" y="0"/>
            <a:ext cx="3056414" cy="465455"/>
          </a:xfrm>
          <a:prstGeom prst="rect">
            <a:avLst/>
          </a:prstGeom>
        </p:spPr>
        <p:txBody>
          <a:bodyPr vert="horz" lIns="93497" tIns="46749" rIns="93497" bIns="46749" rtlCol="0"/>
          <a:lstStyle>
            <a:lvl1pPr algn="r">
              <a:defRPr sz="1200"/>
            </a:lvl1pPr>
          </a:lstStyle>
          <a:p>
            <a:fld id="{E4455143-B16D-4DAE-BA5A-1E0214A32418}" type="datetimeFigureOut">
              <a:rPr lang="en-IN" smtClean="0"/>
              <a:pPr/>
              <a:t>13-08-2020</a:t>
            </a:fld>
            <a:endParaRPr lang="en-IN"/>
          </a:p>
        </p:txBody>
      </p:sp>
      <p:sp>
        <p:nvSpPr>
          <p:cNvPr id="4" name="Slide Image Placeholder 3"/>
          <p:cNvSpPr>
            <a:spLocks noGrp="1" noRot="1" noChangeAspect="1"/>
          </p:cNvSpPr>
          <p:nvPr>
            <p:ph type="sldImg" idx="2"/>
          </p:nvPr>
        </p:nvSpPr>
        <p:spPr>
          <a:xfrm>
            <a:off x="1200150" y="698500"/>
            <a:ext cx="4654550" cy="3490913"/>
          </a:xfrm>
          <a:prstGeom prst="rect">
            <a:avLst/>
          </a:prstGeom>
          <a:noFill/>
          <a:ln w="12700">
            <a:solidFill>
              <a:prstClr val="black"/>
            </a:solidFill>
          </a:ln>
        </p:spPr>
        <p:txBody>
          <a:bodyPr vert="horz" lIns="93497" tIns="46749" rIns="93497" bIns="46749" rtlCol="0" anchor="ctr"/>
          <a:lstStyle/>
          <a:p>
            <a:endParaRPr lang="en-IN"/>
          </a:p>
        </p:txBody>
      </p:sp>
      <p:sp>
        <p:nvSpPr>
          <p:cNvPr id="5" name="Notes Placeholder 4"/>
          <p:cNvSpPr>
            <a:spLocks noGrp="1"/>
          </p:cNvSpPr>
          <p:nvPr>
            <p:ph type="body" sz="quarter" idx="3"/>
          </p:nvPr>
        </p:nvSpPr>
        <p:spPr>
          <a:xfrm>
            <a:off x="705327" y="4421823"/>
            <a:ext cx="5642610" cy="4189095"/>
          </a:xfrm>
          <a:prstGeom prst="rect">
            <a:avLst/>
          </a:prstGeom>
        </p:spPr>
        <p:txBody>
          <a:bodyPr vert="horz" lIns="93497" tIns="46749" rIns="93497" bIns="4674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842029"/>
            <a:ext cx="3056414" cy="465455"/>
          </a:xfrm>
          <a:prstGeom prst="rect">
            <a:avLst/>
          </a:prstGeom>
        </p:spPr>
        <p:txBody>
          <a:bodyPr vert="horz" lIns="93497" tIns="46749" rIns="93497" bIns="46749" rtlCol="0" anchor="b"/>
          <a:lstStyle>
            <a:lvl1pPr algn="l">
              <a:defRPr sz="1200"/>
            </a:lvl1pPr>
          </a:lstStyle>
          <a:p>
            <a:endParaRPr lang="en-IN"/>
          </a:p>
        </p:txBody>
      </p:sp>
      <p:sp>
        <p:nvSpPr>
          <p:cNvPr id="7" name="Slide Number Placeholder 6"/>
          <p:cNvSpPr>
            <a:spLocks noGrp="1"/>
          </p:cNvSpPr>
          <p:nvPr>
            <p:ph type="sldNum" sz="quarter" idx="5"/>
          </p:nvPr>
        </p:nvSpPr>
        <p:spPr>
          <a:xfrm>
            <a:off x="3995217" y="8842029"/>
            <a:ext cx="3056414" cy="465455"/>
          </a:xfrm>
          <a:prstGeom prst="rect">
            <a:avLst/>
          </a:prstGeom>
        </p:spPr>
        <p:txBody>
          <a:bodyPr vert="horz" lIns="93497" tIns="46749" rIns="93497" bIns="46749" rtlCol="0" anchor="b"/>
          <a:lstStyle>
            <a:lvl1pPr algn="r">
              <a:defRPr sz="1200"/>
            </a:lvl1pPr>
          </a:lstStyle>
          <a:p>
            <a:fld id="{9430D8DC-9FD5-4664-912A-CAE0BEDAA6C3}" type="slidenum">
              <a:rPr lang="en-IN" smtClean="0"/>
              <a:pPr/>
              <a:t>‹#›</a:t>
            </a:fld>
            <a:endParaRPr lang="en-IN"/>
          </a:p>
        </p:txBody>
      </p:sp>
    </p:spTree>
    <p:extLst>
      <p:ext uri="{BB962C8B-B14F-4D97-AF65-F5344CB8AC3E}">
        <p14:creationId xmlns:p14="http://schemas.microsoft.com/office/powerpoint/2010/main" val="30981071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a:ln/>
        </p:spPr>
      </p:sp>
      <p:sp>
        <p:nvSpPr>
          <p:cNvPr id="67587" name="Notes Placeholder 2"/>
          <p:cNvSpPr>
            <a:spLocks noGrp="1"/>
          </p:cNvSpPr>
          <p:nvPr>
            <p:ph type="body" idx="1"/>
          </p:nvPr>
        </p:nvSpPr>
        <p:spPr>
          <a:noFill/>
          <a:ln/>
        </p:spPr>
        <p:txBody>
          <a:bodyPr/>
          <a:lstStyle/>
          <a:p>
            <a:r>
              <a:rPr lang="en-US" smtClean="0"/>
              <a:t>Reduced physical activity occurs as a result of chronic breathlessness and fatigue. The subsequent deconditioning is aggravated by systemic effects</a:t>
            </a:r>
          </a:p>
          <a:p>
            <a:r>
              <a:rPr lang="en-US" smtClean="0"/>
              <a:t>such as peripheral muscle, cardiac, nutritional and psycho-social dysfunction. Suboptimal self-management strategies add to the burden of the disease.</a:t>
            </a:r>
          </a:p>
          <a:p>
            <a:r>
              <a:rPr lang="en-US" smtClean="0"/>
              <a:t>Not surprisingly, peripheral muscle dysfunction is a major cause of reduced function and participation in patients with chronic obstructive pulmonary disease</a:t>
            </a:r>
          </a:p>
          <a:p>
            <a:r>
              <a:rPr lang="en-US" smtClean="0"/>
              <a:t>(COPD), hence physical training is crucial in order to increase exercise capacity, functional status and associated quality of life (QoL).</a:t>
            </a:r>
          </a:p>
        </p:txBody>
      </p:sp>
      <p:sp>
        <p:nvSpPr>
          <p:cNvPr id="67588" name="Slide Number Placeholder 3"/>
          <p:cNvSpPr>
            <a:spLocks noGrp="1"/>
          </p:cNvSpPr>
          <p:nvPr>
            <p:ph type="sldNum" sz="quarter" idx="5"/>
          </p:nvPr>
        </p:nvSpPr>
        <p:spPr>
          <a:noFill/>
        </p:spPr>
        <p:txBody>
          <a:bodyPr/>
          <a:lstStyle/>
          <a:p>
            <a:fld id="{6995D3BF-071A-47BB-9386-7E1428789416}" type="slidenum">
              <a:rPr lang="en-US">
                <a:solidFill>
                  <a:prstClr val="black"/>
                </a:solidFill>
              </a:rPr>
              <a:pPr/>
              <a:t>8</a:t>
            </a:fld>
            <a:endParaRPr lang="en-US">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p:spPr>
      </p:sp>
      <p:sp>
        <p:nvSpPr>
          <p:cNvPr id="4915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3379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0D52416-A71D-4D55-A702-41A0FA2BE22B}" type="slidenum">
              <a:rPr lang="en-US" smtClean="0"/>
              <a:pPr fontAlgn="base">
                <a:spcBef>
                  <a:spcPct val="0"/>
                </a:spcBef>
                <a:spcAft>
                  <a:spcPct val="0"/>
                </a:spcAft>
                <a:defRPr/>
              </a:pPr>
              <a:t>9</a:t>
            </a:fld>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p:spPr>
        <p:txBody>
          <a:bodyPr/>
          <a:lstStyle/>
          <a:p>
            <a:fld id="{7B3D4A12-A2A8-4273-93E1-288E057FD8F7}" type="slidenum">
              <a:rPr lang="en-US" smtClean="0"/>
              <a:pPr/>
              <a:t>11</a:t>
            </a:fld>
            <a:endParaRPr lang="en-US" smtClean="0"/>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p:spPr>
      </p:sp>
      <p:sp>
        <p:nvSpPr>
          <p:cNvPr id="512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Several impairments such as weakness, dysfunction of skeletal and respiratory muscles, anxiety and depression and abnormalities in nutrition have responded to treatment. Improvement in overall and </a:t>
            </a:r>
            <a:r>
              <a:rPr lang="en-US" dirty="0" err="1" smtClean="0"/>
              <a:t>exertional</a:t>
            </a:r>
            <a:r>
              <a:rPr lang="en-US" dirty="0" smtClean="0"/>
              <a:t>  dyspnea and QOL have been demonstrated.  Significant increases in maximum exercise capacity have been observed..  Trials have indicated a decrease in health resource use.  No trials have documented a survival benefit.</a:t>
            </a:r>
          </a:p>
        </p:txBody>
      </p:sp>
      <p:sp>
        <p:nvSpPr>
          <p:cNvPr id="3789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6C85C87-9D61-43B5-816C-78C3BB962C09}" type="slidenum">
              <a:rPr lang="en-US" smtClean="0"/>
              <a:pPr fontAlgn="base">
                <a:spcBef>
                  <a:spcPct val="0"/>
                </a:spcBef>
                <a:spcAft>
                  <a:spcPct val="0"/>
                </a:spcAft>
                <a:defRPr/>
              </a:pPr>
              <a:t>12</a:t>
            </a:fld>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bwMode="auto">
          <a:noFill/>
          <a:ln>
            <a:solidFill>
              <a:srgbClr val="000000"/>
            </a:solidFill>
            <a:miter lim="800000"/>
            <a:headEnd/>
            <a:tailEnd/>
          </a:ln>
        </p:spPr>
      </p:sp>
      <p:sp>
        <p:nvSpPr>
          <p:cNvPr id="5222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These interventions are provided by a multidisciplinary team that often includes physicians, nurses, respiratory therapists, physical therapists, occupational therapists , dieticians and social workers.</a:t>
            </a:r>
          </a:p>
        </p:txBody>
      </p:sp>
      <p:sp>
        <p:nvSpPr>
          <p:cNvPr id="4301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01D5790-C295-4C4F-A75F-2B014A7FF614}" type="slidenum">
              <a:rPr lang="en-US" smtClean="0"/>
              <a:pPr fontAlgn="base">
                <a:spcBef>
                  <a:spcPct val="0"/>
                </a:spcBef>
                <a:spcAft>
                  <a:spcPct val="0"/>
                </a:spcAft>
                <a:defRPr/>
              </a:pPr>
              <a:t>14</a:t>
            </a:fld>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bwMode="auto">
          <a:noFill/>
          <a:ln>
            <a:solidFill>
              <a:srgbClr val="000000"/>
            </a:solidFill>
            <a:miter lim="800000"/>
            <a:headEnd/>
            <a:tailEnd/>
          </a:ln>
        </p:spPr>
      </p:sp>
      <p:sp>
        <p:nvSpPr>
          <p:cNvPr id="5837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Complete medical history and physical examination which includes respiratory histories, medical histories e.g. NMD, orthopedic history  also current medical problems, co-morbidities, use of medical resources and surgical and medication history to be accurately elicited and noted. Routine physical examination with focus on respiratory assessment is important. Observation of Simple walk in office, pulse oxymetry, breathing pattern are essential to determine eligibility for PR. </a:t>
            </a:r>
          </a:p>
        </p:txBody>
      </p:sp>
      <p:sp>
        <p:nvSpPr>
          <p:cNvPr id="5222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67B6433-FF69-4B7E-AA62-518978153136}" type="slidenum">
              <a:rPr lang="en-US">
                <a:solidFill>
                  <a:prstClr val="black"/>
                </a:solidFill>
              </a:rPr>
              <a:pPr>
                <a:defRPr/>
              </a:pPr>
              <a:t>19</a:t>
            </a:fld>
            <a:endParaRPr lang="en-US">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p:spPr>
        <p:txBody>
          <a:bodyPr/>
          <a:lstStyle/>
          <a:p>
            <a:fld id="{88C5D088-C35A-4871-91BA-40F9CBDCA97D}" type="slidenum">
              <a:rPr lang="en-US">
                <a:solidFill>
                  <a:prstClr val="black"/>
                </a:solidFill>
              </a:rPr>
              <a:pPr/>
              <a:t>22</a:t>
            </a:fld>
            <a:endParaRPr lang="en-US">
              <a:solidFill>
                <a:prstClr val="black"/>
              </a:solidFill>
            </a:endParaRPr>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1A7B07E5-CD31-4A82-ACA3-C7FDDDED5110}" type="slidenum">
              <a:rPr lang="en-US">
                <a:solidFill>
                  <a:prstClr val="black"/>
                </a:solidFill>
              </a:rPr>
              <a:pPr/>
              <a:t>31</a:t>
            </a:fld>
            <a:endParaRPr lang="en-US">
              <a:solidFill>
                <a:prstClr val="black"/>
              </a:solidFill>
            </a:endParaRPr>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p:spPr>
      </p:sp>
      <p:sp>
        <p:nvSpPr>
          <p:cNvPr id="5529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4915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8FA475D-DB99-48BF-AE53-74A9FAA90ACF}" type="slidenum">
              <a:rPr lang="en-US">
                <a:solidFill>
                  <a:prstClr val="black"/>
                </a:solidFill>
              </a:rPr>
              <a:pPr>
                <a:defRPr/>
              </a:pPr>
              <a:t>33</a:t>
            </a:fld>
            <a:endParaRPr lang="en-US">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bwMode="auto">
          <a:noFill/>
          <a:ln>
            <a:solidFill>
              <a:srgbClr val="000000"/>
            </a:solidFill>
            <a:miter lim="800000"/>
            <a:headEnd/>
            <a:tailEnd/>
          </a:ln>
        </p:spPr>
      </p:sp>
      <p:sp>
        <p:nvSpPr>
          <p:cNvPr id="6963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5734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59A7C1E-82F1-4F29-A377-9BB0E69EFAED}" type="slidenum">
              <a:rPr lang="en-US">
                <a:solidFill>
                  <a:prstClr val="black"/>
                </a:solidFill>
              </a:rPr>
              <a:pPr>
                <a:defRPr/>
              </a:pPr>
              <a:t>35</a:t>
            </a:fld>
            <a:endParaRPr lang="en-US">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noFill/>
          <a:ln>
            <a:solidFill>
              <a:srgbClr val="000000"/>
            </a:solidFill>
            <a:miter lim="800000"/>
            <a:headEnd/>
            <a:tailEnd/>
          </a:ln>
        </p:spPr>
      </p:sp>
      <p:sp>
        <p:nvSpPr>
          <p:cNvPr id="6041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To be only touched upon in this section, covered in detail by the nutritionist in respective section.</a:t>
            </a:r>
          </a:p>
        </p:txBody>
      </p:sp>
      <p:sp>
        <p:nvSpPr>
          <p:cNvPr id="5427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0E5F60D-A4BC-480E-8979-A35CED7D054E}" type="slidenum">
              <a:rPr lang="en-US">
                <a:solidFill>
                  <a:prstClr val="black"/>
                </a:solidFill>
              </a:rPr>
              <a:pPr>
                <a:defRPr/>
              </a:pPr>
              <a:t>38</a:t>
            </a:fld>
            <a:endParaRPr lang="en-US">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bwMode="auto">
          <a:noFill/>
          <a:ln>
            <a:solidFill>
              <a:srgbClr val="000000"/>
            </a:solidFill>
            <a:miter lim="800000"/>
            <a:headEnd/>
            <a:tailEnd/>
          </a:ln>
        </p:spPr>
      </p:sp>
      <p:sp>
        <p:nvSpPr>
          <p:cNvPr id="54275"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smtClean="0"/>
              <a:t>Ballon bladder for expiratory exercise, 10 rep twice in a day, and incentive spirometer start with minimal 200cc, correct technique is very important, teach them properly, and tell how to progress, after holding ball up for 3sec then only progress to next level.</a:t>
            </a:r>
          </a:p>
        </p:txBody>
      </p:sp>
      <p:sp>
        <p:nvSpPr>
          <p:cNvPr id="5427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C220CD65-8D08-4E06-85FC-BC3D73F44DC0}" type="slidenum">
              <a:rPr lang="en-US">
                <a:solidFill>
                  <a:prstClr val="black"/>
                </a:solidFill>
              </a:rPr>
              <a:pPr/>
              <a:t>40</a:t>
            </a:fld>
            <a:endParaRPr lang="en-US">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p:spPr>
      </p:sp>
      <p:sp>
        <p:nvSpPr>
          <p:cNvPr id="55299"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smtClean="0"/>
              <a:t>PLB - explain physiological mechanism, and more in demo, segmental and thoracic expansion exercises explain in demo, Autogenic drainage-</a:t>
            </a:r>
          </a:p>
          <a:p>
            <a:r>
              <a:rPr lang="en-US" smtClean="0"/>
              <a:t>technique mostly used to remove secretion in sitting posture,  explain  physiology of technique ,  works on the principle of low lung volume, mid lung vol, high lung volume expiratory breathing end with huffing.</a:t>
            </a:r>
          </a:p>
          <a:p>
            <a:endParaRPr lang="en-US" smtClean="0"/>
          </a:p>
          <a:p>
            <a:r>
              <a:rPr lang="en-US" smtClean="0"/>
              <a:t>Postural drainage works on the principle of gravity, so more explanation in demonstration.</a:t>
            </a:r>
          </a:p>
        </p:txBody>
      </p:sp>
      <p:sp>
        <p:nvSpPr>
          <p:cNvPr id="5530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37E205E2-2A31-42B7-B385-E7353585FB6C}" type="slidenum">
              <a:rPr lang="en-US">
                <a:solidFill>
                  <a:prstClr val="black"/>
                </a:solidFill>
              </a:rPr>
              <a:pPr/>
              <a:t>42</a:t>
            </a:fld>
            <a:endParaRPr lang="en-US">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9430D8DC-9FD5-4664-912A-CAE0BEDAA6C3}" type="slidenum">
              <a:rPr lang="en-IN" smtClean="0"/>
              <a:pPr/>
              <a:t>47</a:t>
            </a:fld>
            <a:endParaRPr lang="en-IN"/>
          </a:p>
        </p:txBody>
      </p:sp>
    </p:spTree>
    <p:extLst>
      <p:ext uri="{BB962C8B-B14F-4D97-AF65-F5344CB8AC3E}">
        <p14:creationId xmlns:p14="http://schemas.microsoft.com/office/powerpoint/2010/main" val="15557834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9430D8DC-9FD5-4664-912A-CAE0BEDAA6C3}" type="slidenum">
              <a:rPr lang="en-IN" smtClean="0"/>
              <a:pPr/>
              <a:t>55</a:t>
            </a:fld>
            <a:endParaRPr lang="en-IN"/>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p:spPr>
      </p:sp>
      <p:sp>
        <p:nvSpPr>
          <p:cNvPr id="49155"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smtClean="0"/>
              <a:t>Endurance training for upper limb- </a:t>
            </a:r>
          </a:p>
          <a:p>
            <a:r>
              <a:rPr lang="en-US" smtClean="0"/>
              <a:t>start with minimal weight in form of dumbell or weight cuff e.g. 250 grams, 1 set= 10rep, increase no. of sets </a:t>
            </a:r>
          </a:p>
        </p:txBody>
      </p:sp>
      <p:sp>
        <p:nvSpPr>
          <p:cNvPr id="4915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45DD8C12-534D-45B4-AC7D-8941614AFEA1}" type="slidenum">
              <a:rPr lang="en-US">
                <a:solidFill>
                  <a:prstClr val="black"/>
                </a:solidFill>
              </a:rPr>
              <a:pPr/>
              <a:t>62</a:t>
            </a:fld>
            <a:endParaRPr lang="en-US">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p:spPr>
      </p:sp>
      <p:sp>
        <p:nvSpPr>
          <p:cNvPr id="50179"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smtClean="0"/>
              <a:t>For lower limb strength- in assessment remove 10 RM of big muscles like quads, hamps, abductors, where patient should be able to perform action with maximum weight 10repitation.</a:t>
            </a:r>
          </a:p>
          <a:p>
            <a:endParaRPr lang="en-US" smtClean="0"/>
          </a:p>
          <a:p>
            <a:r>
              <a:rPr lang="en-US" smtClean="0"/>
              <a:t>Start training 60-80% of 10RM weight they can carry. and start training with that weight. 1 set=10-12 repetition, progress no of sets till 3.</a:t>
            </a:r>
          </a:p>
          <a:p>
            <a:r>
              <a:rPr lang="en-US" smtClean="0"/>
              <a:t>Again check 10RM and increase weight in progression.</a:t>
            </a:r>
          </a:p>
        </p:txBody>
      </p:sp>
      <p:sp>
        <p:nvSpPr>
          <p:cNvPr id="5018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1522513-0D2F-4EEF-BAEA-3E11C9692A52}" type="slidenum">
              <a:rPr lang="en-US">
                <a:solidFill>
                  <a:prstClr val="black"/>
                </a:solidFill>
              </a:rPr>
              <a:pPr/>
              <a:t>63</a:t>
            </a:fld>
            <a:endParaRPr lang="en-US">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p:spPr>
      </p:sp>
      <p:sp>
        <p:nvSpPr>
          <p:cNvPr id="512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IN" smtClean="0">
                <a:solidFill>
                  <a:srgbClr val="002060"/>
                </a:solidFill>
              </a:rPr>
              <a:t>Studies indicate that strength training for upper limb muscles results in moderate improvements in upper limb strength (</a:t>
            </a:r>
            <a:r>
              <a:rPr lang="en-IN" i="1" smtClean="0">
                <a:solidFill>
                  <a:srgbClr val="002060"/>
                </a:solidFill>
              </a:rPr>
              <a:t>o shea 2004)</a:t>
            </a:r>
            <a:endParaRPr lang="en-IN" i="1" smtClean="0">
              <a:solidFill>
                <a:srgbClr val="FF0000"/>
              </a:solidFill>
            </a:endParaRPr>
          </a:p>
          <a:p>
            <a:pPr eaLnBrk="1" hangingPunct="1">
              <a:spcBef>
                <a:spcPct val="0"/>
              </a:spcBef>
            </a:pPr>
            <a:endParaRPr lang="en-US" smtClean="0"/>
          </a:p>
        </p:txBody>
      </p:sp>
      <p:sp>
        <p:nvSpPr>
          <p:cNvPr id="5120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E2A25FC5-0159-4403-9E1B-168E4774F2DF}" type="slidenum">
              <a:rPr lang="en-US">
                <a:solidFill>
                  <a:prstClr val="black"/>
                </a:solidFill>
              </a:rPr>
              <a:pPr/>
              <a:t>64</a:t>
            </a:fld>
            <a:endParaRPr lang="en-US">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bwMode="auto">
          <a:noFill/>
          <a:ln>
            <a:solidFill>
              <a:srgbClr val="000000"/>
            </a:solidFill>
            <a:miter lim="800000"/>
            <a:headEnd/>
            <a:tailEnd/>
          </a:ln>
        </p:spPr>
      </p:sp>
      <p:sp>
        <p:nvSpPr>
          <p:cNvPr id="52227"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smtClean="0"/>
              <a:t>Upper limb strength assessment- remove 10RM of big important muscles, like biceps, triceps, shoulder abductor, flexors.</a:t>
            </a:r>
          </a:p>
          <a:p>
            <a:r>
              <a:rPr lang="en-US" dirty="0" smtClean="0"/>
              <a:t>Start training with 60-80% of 10 RM weight , 1 set-10-12 repetition, increase no. of sets up to 3 and Progress training with increasing weight after reassessment of 10RM of specific muscles.</a:t>
            </a:r>
          </a:p>
        </p:txBody>
      </p:sp>
      <p:sp>
        <p:nvSpPr>
          <p:cNvPr id="5222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E49845A-AFB9-4F11-9C31-7007337E3FE0}" type="slidenum">
              <a:rPr lang="en-US">
                <a:solidFill>
                  <a:prstClr val="black"/>
                </a:solidFill>
              </a:rPr>
              <a:pPr/>
              <a:t>65</a:t>
            </a:fld>
            <a:endParaRPr lang="en-US">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p:spPr>
      </p:sp>
      <p:sp>
        <p:nvSpPr>
          <p:cNvPr id="53251"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smtClean="0"/>
              <a:t>Flexibility and stretching exercises can be included in warm up or cool down exercise set, exercise emphasizing on pectoral muscle or shoulder girdle muscle stretch and exercises concentrating on trunk mobility.,</a:t>
            </a:r>
          </a:p>
          <a:p>
            <a:r>
              <a:rPr lang="en-US" smtClean="0"/>
              <a:t>shown in pictures, also concentrate on lower limb muscle flexibility and stretching which can help them in locomotion and endurance training.</a:t>
            </a:r>
          </a:p>
        </p:txBody>
      </p:sp>
      <p:sp>
        <p:nvSpPr>
          <p:cNvPr id="5325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A59796B-5BC8-4B2E-A4BE-B39FA240EEE1}" type="slidenum">
              <a:rPr lang="en-US">
                <a:solidFill>
                  <a:prstClr val="black"/>
                </a:solidFill>
              </a:rPr>
              <a:pPr/>
              <a:t>66</a:t>
            </a:fld>
            <a:endParaRPr lang="en-US">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p:spPr>
      </p:sp>
      <p:sp>
        <p:nvSpPr>
          <p:cNvPr id="5325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IN" smtClean="0"/>
          </a:p>
        </p:txBody>
      </p:sp>
      <p:sp>
        <p:nvSpPr>
          <p:cNvPr id="4" name="Slide Number Placeholder 3"/>
          <p:cNvSpPr>
            <a:spLocks noGrp="1"/>
          </p:cNvSpPr>
          <p:nvPr>
            <p:ph type="sldNum" sz="quarter" idx="5"/>
          </p:nvPr>
        </p:nvSpPr>
        <p:spPr/>
        <p:txBody>
          <a:bodyPr/>
          <a:lstStyle/>
          <a:p>
            <a:pPr>
              <a:defRPr/>
            </a:pPr>
            <a:fld id="{8A4E9754-D5F1-4639-9A6C-EECC0B98C7FA}" type="slidenum">
              <a:rPr lang="en-US" smtClean="0"/>
              <a:pPr>
                <a:defRPr/>
              </a:pPr>
              <a:t>67</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FF2B5B77-AF7C-438E-A7F3-0FC9794412B3}" type="datetimeFigureOut">
              <a:rPr lang="en-IN" smtClean="0"/>
              <a:pPr/>
              <a:t>13-08-2020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162FFC6-05A2-4577-9107-E1F0F2079BA0}" type="slidenum">
              <a:rPr lang="en-IN" smtClean="0"/>
              <a:pPr/>
              <a:t>‹#›</a:t>
            </a:fld>
            <a:endParaRPr lang="en-I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IN"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FF2B5B77-AF7C-438E-A7F3-0FC9794412B3}" type="datetimeFigureOut">
              <a:rPr lang="en-IN" smtClean="0"/>
              <a:pPr/>
              <a:t>13-08-2020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162FFC6-05A2-4577-9107-E1F0F2079BA0}" type="slidenum">
              <a:rPr lang="en-IN" smtClean="0"/>
              <a:pPr/>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F2B5B77-AF7C-438E-A7F3-0FC9794412B3}" type="datetimeFigureOut">
              <a:rPr lang="en-IN" smtClean="0"/>
              <a:pPr/>
              <a:t>13-08-2020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162FFC6-05A2-4577-9107-E1F0F2079BA0}" type="slidenum">
              <a:rPr lang="en-IN" smtClean="0"/>
              <a:pPr/>
              <a:t>‹#›</a:t>
            </a:fld>
            <a:endParaRPr lang="en-I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FF2B5B77-AF7C-438E-A7F3-0FC9794412B3}" type="datetimeFigureOut">
              <a:rPr lang="en-IN" smtClean="0"/>
              <a:pPr/>
              <a:t>13-08-2020</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3162FFC6-05A2-4577-9107-E1F0F2079BA0}" type="slidenum">
              <a:rPr lang="en-IN" smtClean="0"/>
              <a:pPr/>
              <a:t>‹#›</a:t>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FF2B5B77-AF7C-438E-A7F3-0FC9794412B3}" type="datetimeFigureOut">
              <a:rPr lang="en-IN" smtClean="0"/>
              <a:pPr/>
              <a:t>13-08-2020</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3162FFC6-05A2-4577-9107-E1F0F2079BA0}" type="slidenum">
              <a:rPr lang="en-IN" smtClean="0"/>
              <a:pPr/>
              <a:t>‹#›</a:t>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FF2B5B77-AF7C-438E-A7F3-0FC9794412B3}" type="datetimeFigureOut">
              <a:rPr lang="en-IN" smtClean="0"/>
              <a:pPr/>
              <a:t>13-08-2020</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3162FFC6-05A2-4577-9107-E1F0F2079BA0}" type="slidenum">
              <a:rPr lang="en-IN" smtClean="0"/>
              <a:pPr/>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F2B5B77-AF7C-438E-A7F3-0FC9794412B3}" type="datetimeFigureOut">
              <a:rPr lang="en-IN" smtClean="0"/>
              <a:pPr/>
              <a:t>13-08-2020</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3162FFC6-05A2-4577-9107-E1F0F2079BA0}" type="slidenum">
              <a:rPr lang="en-IN" smtClean="0"/>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F2B5B77-AF7C-438E-A7F3-0FC9794412B3}" type="datetimeFigureOut">
              <a:rPr lang="en-IN" smtClean="0"/>
              <a:pPr/>
              <a:t>13-08-2020</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3162FFC6-05A2-4577-9107-E1F0F2079BA0}" type="slidenum">
              <a:rPr lang="en-IN" smtClean="0"/>
              <a:pPr/>
              <a:t>‹#›</a:t>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F2B5B77-AF7C-438E-A7F3-0FC9794412B3}" type="datetimeFigureOut">
              <a:rPr lang="en-IN" smtClean="0"/>
              <a:pPr/>
              <a:t>13-08-2020</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3162FFC6-05A2-4577-9107-E1F0F2079BA0}" type="slidenum">
              <a:rPr lang="en-IN" smtClean="0"/>
              <a:pPr/>
              <a:t>‹#›</a:t>
            </a:fld>
            <a:endParaRPr lang="en-I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FF2B5B77-AF7C-438E-A7F3-0FC9794412B3}" type="datetimeFigureOut">
              <a:rPr lang="en-IN" smtClean="0"/>
              <a:pPr/>
              <a:t>13-08-2020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162FFC6-05A2-4577-9107-E1F0F2079BA0}" type="slidenum">
              <a:rPr lang="en-IN" smtClean="0"/>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FF2B5B77-AF7C-438E-A7F3-0FC9794412B3}" type="datetimeFigureOut">
              <a:rPr lang="en-IN" smtClean="0"/>
              <a:pPr/>
              <a:t>13-08-2020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162FFC6-05A2-4577-9107-E1F0F2079BA0}" type="slidenum">
              <a:rPr lang="en-IN" smtClean="0"/>
              <a:pPr/>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FBEAC7"/>
            </a:gs>
            <a:gs pos="17999">
              <a:srgbClr val="FEE7F2"/>
            </a:gs>
            <a:gs pos="36000">
              <a:srgbClr val="FAC77D"/>
            </a:gs>
            <a:gs pos="61000">
              <a:srgbClr val="FBA97D"/>
            </a:gs>
            <a:gs pos="82001">
              <a:srgbClr val="FBD49C"/>
            </a:gs>
            <a:gs pos="100000">
              <a:srgbClr val="FEE7F2"/>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2B5B77-AF7C-438E-A7F3-0FC9794412B3}" type="datetimeFigureOut">
              <a:rPr lang="en-IN" smtClean="0"/>
              <a:pPr/>
              <a:t>13-08-2020</a:t>
            </a:fld>
            <a:endParaRPr lang="en-IN"/>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162FFC6-05A2-4577-9107-E1F0F2079BA0}" type="slidenum">
              <a:rPr lang="en-IN" smtClean="0"/>
              <a:pPr/>
              <a:t>‹#›</a:t>
            </a:fld>
            <a:endParaRPr lang="en-I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1.xml"/><Relationship Id="rId4" Type="http://schemas.openxmlformats.org/officeDocument/2006/relationships/image" Target="../media/image5.jpeg"/></Relationships>
</file>

<file path=ppt/slides/_rels/slide2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image" Target="../media/image14.gif"/><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hyperlink" Target="https://www.blogger.com/null" TargetMode="External"/><Relationship Id="rId4" Type="http://schemas.openxmlformats.org/officeDocument/2006/relationships/image" Target="../media/image16.jpeg"/></Relationships>
</file>

<file path=ppt/slides/_rels/slide2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2.xml"/><Relationship Id="rId5" Type="http://schemas.openxmlformats.org/officeDocument/2006/relationships/image" Target="../media/image23.emf"/><Relationship Id="rId4" Type="http://schemas.openxmlformats.org/officeDocument/2006/relationships/image" Target="../media/image22.emf"/></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png"/></Relationships>
</file>

<file path=ppt/slides/_rels/slide36.xml.rels><?xml version="1.0" encoding="UTF-8" standalone="yes"?>
<Relationships xmlns="http://schemas.openxmlformats.org/package/2006/relationships"><Relationship Id="rId2" Type="http://schemas.openxmlformats.org/officeDocument/2006/relationships/image" Target="../media/image29.gif"/><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png"/><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3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2.xml"/><Relationship Id="rId1" Type="http://schemas.openxmlformats.org/officeDocument/2006/relationships/slideLayout" Target="../slideLayouts/slideLayout4.xml"/><Relationship Id="rId5" Type="http://schemas.openxmlformats.org/officeDocument/2006/relationships/image" Target="../media/image36.jpeg"/><Relationship Id="rId4" Type="http://schemas.openxmlformats.org/officeDocument/2006/relationships/image" Target="../media/image35.jpeg"/></Relationships>
</file>

<file path=ppt/slides/_rels/slide41.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image" Target="../media/image14.gif"/><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4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46.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7.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48.jpeg"/></Relationships>
</file>

<file path=ppt/slides/_rels/slide49.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slideLayout" Target="../slideLayouts/slideLayout2.xml"/><Relationship Id="rId4" Type="http://schemas.openxmlformats.org/officeDocument/2006/relationships/image" Target="../media/image52.png"/></Relationships>
</file>

<file path=ppt/slides/_rels/slide5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54.gif"/><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jpeg"/><Relationship Id="rId1" Type="http://schemas.openxmlformats.org/officeDocument/2006/relationships/slideLayout" Target="../slideLayouts/slideLayout2.xml"/><Relationship Id="rId4" Type="http://schemas.openxmlformats.org/officeDocument/2006/relationships/image" Target="../media/image57.jpeg"/></Relationships>
</file>

<file path=ppt/slides/_rels/slide54.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60.jpeg"/></Relationships>
</file>

<file path=ppt/slides/_rels/slide56.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61.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3.jpeg"/><Relationship Id="rId1" Type="http://schemas.openxmlformats.org/officeDocument/2006/relationships/slideLayout" Target="../slideLayouts/slideLayout2.xml"/><Relationship Id="rId4" Type="http://schemas.openxmlformats.org/officeDocument/2006/relationships/image" Target="../media/image65.jpe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6.xml"/><Relationship Id="rId1" Type="http://schemas.openxmlformats.org/officeDocument/2006/relationships/slideLayout" Target="../slideLayouts/slideLayout4.xml"/><Relationship Id="rId5" Type="http://schemas.openxmlformats.org/officeDocument/2006/relationships/image" Target="../media/image67.jpeg"/><Relationship Id="rId4" Type="http://schemas.openxmlformats.org/officeDocument/2006/relationships/image" Target="../media/image66.jpeg"/></Relationships>
</file>

<file path=ppt/slides/_rels/slide63.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70.jpeg"/><Relationship Id="rId4" Type="http://schemas.openxmlformats.org/officeDocument/2006/relationships/image" Target="../media/image69.jpeg"/></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9.xml"/><Relationship Id="rId1" Type="http://schemas.openxmlformats.org/officeDocument/2006/relationships/slideLayout" Target="../slideLayouts/slideLayout4.xml"/><Relationship Id="rId5" Type="http://schemas.openxmlformats.org/officeDocument/2006/relationships/image" Target="../media/image72.jpeg"/><Relationship Id="rId4" Type="http://schemas.openxmlformats.org/officeDocument/2006/relationships/image" Target="../media/image71.jpeg"/></Relationships>
</file>

<file path=ppt/slides/_rels/slide66.xml.rels><?xml version="1.0" encoding="UTF-8" standalone="yes"?>
<Relationships xmlns="http://schemas.openxmlformats.org/package/2006/relationships"><Relationship Id="rId3" Type="http://schemas.openxmlformats.org/officeDocument/2006/relationships/image" Target="../media/image34.jpeg"/><Relationship Id="rId7" Type="http://schemas.openxmlformats.org/officeDocument/2006/relationships/image" Target="../media/image76.jpe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75.jpeg"/><Relationship Id="rId5" Type="http://schemas.openxmlformats.org/officeDocument/2006/relationships/image" Target="../media/image74.jpeg"/><Relationship Id="rId4" Type="http://schemas.openxmlformats.org/officeDocument/2006/relationships/image" Target="../media/image73.jpeg"/></Relationships>
</file>

<file path=ppt/slides/_rels/slide6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1.xml"/><Relationship Id="rId1" Type="http://schemas.openxmlformats.org/officeDocument/2006/relationships/slideLayout" Target="../slideLayouts/slideLayout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latin typeface="Times New Roman" panose="02020603050405020304" pitchFamily="18" charset="0"/>
                <a:cs typeface="Times New Roman" panose="02020603050405020304" pitchFamily="18" charset="0"/>
              </a:rPr>
              <a:t>COVID REHABILITATION</a:t>
            </a:r>
            <a:endParaRPr lang="en-IN"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p:txBody>
          <a:bodyPr/>
          <a:lstStyle/>
          <a:p>
            <a:endParaRPr lang="en-IN"/>
          </a:p>
        </p:txBody>
      </p:sp>
    </p:spTree>
    <p:extLst>
      <p:ext uri="{BB962C8B-B14F-4D97-AF65-F5344CB8AC3E}">
        <p14:creationId xmlns:p14="http://schemas.microsoft.com/office/powerpoint/2010/main" val="33790207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1"/>
          <p:cNvSpPr>
            <a:spLocks noChangeArrowheads="1"/>
          </p:cNvSpPr>
          <p:nvPr/>
        </p:nvSpPr>
        <p:spPr bwMode="auto">
          <a:xfrm>
            <a:off x="0" y="0"/>
            <a:ext cx="332142" cy="276999"/>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1892300" algn="l"/>
              </a:tabLst>
            </a:pPr>
            <a:r>
              <a:rPr kumimoji="0" lang="en-US" sz="1200" b="1" i="1" u="none" strike="noStrike" cap="none" normalizeH="0" baseline="0" dirty="0" smtClean="0">
                <a:ln>
                  <a:noFill/>
                </a:ln>
                <a:solidFill>
                  <a:srgbClr val="000000"/>
                </a:solidFill>
                <a:effectLst/>
                <a:latin typeface="Arial" pitchFamily="34" charset="0"/>
                <a:ea typeface="Calibri" pitchFamily="34" charset="0"/>
                <a:cs typeface="Times New Roman" pitchFamily="18" charset="0"/>
              </a:rPr>
              <a:t>“</a:t>
            </a:r>
            <a:r>
              <a:rPr kumimoji="0" lang="en-US" sz="1000" b="1"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 </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3" name="Rectangle 2"/>
          <p:cNvSpPr/>
          <p:nvPr/>
        </p:nvSpPr>
        <p:spPr>
          <a:xfrm>
            <a:off x="683568" y="2132856"/>
            <a:ext cx="7056784" cy="4647426"/>
          </a:xfrm>
          <a:prstGeom prst="rect">
            <a:avLst/>
          </a:prstGeom>
        </p:spPr>
        <p:txBody>
          <a:bodyPr wrap="square">
            <a:spAutoFit/>
          </a:bodyPr>
          <a:lstStyle/>
          <a:p>
            <a:pPr lvl="0" fontAlgn="base">
              <a:spcBef>
                <a:spcPct val="0"/>
              </a:spcBef>
              <a:spcAft>
                <a:spcPct val="0"/>
              </a:spcAft>
              <a:tabLst>
                <a:tab pos="1892300" algn="l"/>
              </a:tabLst>
            </a:pPr>
            <a:r>
              <a:rPr lang="en-US" sz="2800" b="1" i="1" dirty="0" smtClean="0">
                <a:solidFill>
                  <a:srgbClr val="000000"/>
                </a:solidFill>
                <a:latin typeface="Arial" pitchFamily="34" charset="0"/>
                <a:ea typeface="Calibri" pitchFamily="34" charset="0"/>
                <a:cs typeface="Times New Roman" pitchFamily="18" charset="0"/>
              </a:rPr>
              <a:t>DR P </a:t>
            </a:r>
            <a:r>
              <a:rPr lang="en-US" sz="2800" b="1" i="1" dirty="0" err="1" smtClean="0">
                <a:solidFill>
                  <a:srgbClr val="000000"/>
                </a:solidFill>
                <a:latin typeface="Arial" pitchFamily="34" charset="0"/>
                <a:ea typeface="Calibri" pitchFamily="34" charset="0"/>
                <a:cs typeface="Times New Roman" pitchFamily="18" charset="0"/>
              </a:rPr>
              <a:t>P</a:t>
            </a:r>
            <a:r>
              <a:rPr lang="en-US" sz="2800" b="1" i="1" dirty="0" smtClean="0">
                <a:solidFill>
                  <a:srgbClr val="000000"/>
                </a:solidFill>
                <a:latin typeface="Arial" pitchFamily="34" charset="0"/>
                <a:ea typeface="Calibri" pitchFamily="34" charset="0"/>
                <a:cs typeface="Times New Roman" pitchFamily="18" charset="0"/>
              </a:rPr>
              <a:t> BOSE</a:t>
            </a:r>
            <a:endParaRPr lang="en-US" sz="2800" b="1" i="1" dirty="0" smtClean="0">
              <a:solidFill>
                <a:srgbClr val="000000"/>
              </a:solidFill>
              <a:latin typeface="Arial" pitchFamily="34" charset="0"/>
              <a:ea typeface="Calibri" pitchFamily="34" charset="0"/>
              <a:cs typeface="Times New Roman" pitchFamily="18" charset="0"/>
            </a:endParaRPr>
          </a:p>
          <a:p>
            <a:pPr lvl="0" fontAlgn="base">
              <a:spcBef>
                <a:spcPct val="0"/>
              </a:spcBef>
              <a:spcAft>
                <a:spcPct val="0"/>
              </a:spcAft>
              <a:tabLst>
                <a:tab pos="1892300" algn="l"/>
              </a:tabLst>
            </a:pPr>
            <a:r>
              <a:rPr lang="en-US" sz="1600" dirty="0" smtClean="0">
                <a:latin typeface="Arial" pitchFamily="34" charset="0"/>
                <a:ea typeface="Calibri" pitchFamily="34" charset="0"/>
                <a:cs typeface="Times New Roman" pitchFamily="18" charset="0"/>
              </a:rPr>
              <a:t>MBBS, MD, DTCD,DNB, FISDA, FBPI	 </a:t>
            </a:r>
          </a:p>
          <a:p>
            <a:pPr fontAlgn="base">
              <a:spcBef>
                <a:spcPct val="0"/>
              </a:spcBef>
              <a:spcAft>
                <a:spcPct val="0"/>
              </a:spcAft>
              <a:tabLst>
                <a:tab pos="1892300" algn="l"/>
              </a:tabLst>
            </a:pPr>
            <a:r>
              <a:rPr lang="en-US" sz="1600" dirty="0">
                <a:latin typeface="Arial" pitchFamily="34" charset="0"/>
                <a:ea typeface="Calibri" pitchFamily="34" charset="0"/>
                <a:cs typeface="Times New Roman" pitchFamily="18" charset="0"/>
              </a:rPr>
              <a:t>Pulmonary, Critical Care , Sleep Medicine &amp; </a:t>
            </a:r>
            <a:r>
              <a:rPr lang="en-US" sz="1600" dirty="0" smtClean="0">
                <a:latin typeface="Arial" pitchFamily="34" charset="0"/>
                <a:ea typeface="Calibri" pitchFamily="34" charset="0"/>
                <a:cs typeface="Times New Roman" pitchFamily="18" charset="0"/>
              </a:rPr>
              <a:t>Rehabilitation</a:t>
            </a:r>
            <a:endParaRPr lang="en-US" sz="1600" dirty="0" smtClean="0">
              <a:latin typeface="Arial" pitchFamily="34" charset="0"/>
              <a:cs typeface="Times New Roman" pitchFamily="18" charset="0"/>
            </a:endParaRPr>
          </a:p>
          <a:p>
            <a:pPr lvl="0" fontAlgn="base">
              <a:spcBef>
                <a:spcPct val="0"/>
              </a:spcBef>
              <a:spcAft>
                <a:spcPct val="0"/>
              </a:spcAft>
              <a:tabLst>
                <a:tab pos="1892300" algn="l"/>
              </a:tabLst>
            </a:pPr>
            <a:r>
              <a:rPr lang="en-US" sz="1600" dirty="0" smtClean="0">
                <a:latin typeface="Arial" pitchFamily="34" charset="0"/>
                <a:cs typeface="Times New Roman" pitchFamily="18" charset="0"/>
              </a:rPr>
              <a:t>Fellow</a:t>
            </a:r>
            <a:r>
              <a:rPr lang="en-US" sz="1600" dirty="0" smtClean="0">
                <a:latin typeface="Arial" pitchFamily="34" charset="0"/>
                <a:cs typeface="Times New Roman" pitchFamily="18" charset="0"/>
              </a:rPr>
              <a:t>, Indian Sleep Disorders Association</a:t>
            </a:r>
          </a:p>
          <a:p>
            <a:pPr lvl="0" fontAlgn="base">
              <a:spcBef>
                <a:spcPct val="0"/>
              </a:spcBef>
              <a:spcAft>
                <a:spcPct val="0"/>
              </a:spcAft>
              <a:tabLst>
                <a:tab pos="1892300" algn="l"/>
              </a:tabLst>
            </a:pPr>
            <a:r>
              <a:rPr lang="en-US" sz="1600" dirty="0" smtClean="0">
                <a:latin typeface="Arial" pitchFamily="34" charset="0"/>
                <a:cs typeface="Times New Roman" pitchFamily="18" charset="0"/>
              </a:rPr>
              <a:t>Fellow, </a:t>
            </a:r>
            <a:r>
              <a:rPr lang="en-US" sz="1600" dirty="0" err="1" smtClean="0">
                <a:latin typeface="Arial" pitchFamily="34" charset="0"/>
                <a:cs typeface="Times New Roman" pitchFamily="18" charset="0"/>
              </a:rPr>
              <a:t>Buteko</a:t>
            </a:r>
            <a:r>
              <a:rPr lang="en-US" sz="1600" dirty="0" smtClean="0">
                <a:latin typeface="Arial" pitchFamily="34" charset="0"/>
                <a:cs typeface="Times New Roman" pitchFamily="18" charset="0"/>
              </a:rPr>
              <a:t> Professional International</a:t>
            </a:r>
          </a:p>
          <a:p>
            <a:pPr lvl="0" eaLnBrk="0" fontAlgn="base" hangingPunct="0">
              <a:spcBef>
                <a:spcPct val="0"/>
              </a:spcBef>
              <a:spcAft>
                <a:spcPct val="0"/>
              </a:spcAft>
              <a:tabLst>
                <a:tab pos="1892300" algn="l"/>
              </a:tabLst>
            </a:pPr>
            <a:r>
              <a:rPr lang="en-US" sz="1600" dirty="0" smtClean="0">
                <a:latin typeface="Arial" pitchFamily="34" charset="0"/>
                <a:ea typeface="Calibri" pitchFamily="34" charset="0"/>
                <a:cs typeface="Times New Roman" pitchFamily="18" charset="0"/>
              </a:rPr>
              <a:t>Founder </a:t>
            </a:r>
            <a:r>
              <a:rPr lang="en-US" sz="1600" dirty="0" smtClean="0">
                <a:latin typeface="Arial" pitchFamily="34" charset="0"/>
                <a:ea typeface="Calibri" pitchFamily="34" charset="0"/>
                <a:cs typeface="Times New Roman" pitchFamily="18" charset="0"/>
              </a:rPr>
              <a:t>SAANS foundation</a:t>
            </a:r>
            <a:endParaRPr lang="en-US" sz="1600" dirty="0" smtClean="0">
              <a:latin typeface="Arial" pitchFamily="34" charset="0"/>
              <a:cs typeface="Arial" pitchFamily="34" charset="0"/>
            </a:endParaRPr>
          </a:p>
          <a:p>
            <a:pPr lvl="0" eaLnBrk="0" fontAlgn="base" hangingPunct="0">
              <a:spcBef>
                <a:spcPct val="0"/>
              </a:spcBef>
              <a:spcAft>
                <a:spcPct val="0"/>
              </a:spcAft>
              <a:tabLst>
                <a:tab pos="1892300" algn="l"/>
              </a:tabLst>
            </a:pPr>
            <a:r>
              <a:rPr lang="en-US" sz="1600" dirty="0" smtClean="0">
                <a:latin typeface="Arial" pitchFamily="34" charset="0"/>
                <a:ea typeface="Calibri" pitchFamily="34" charset="0"/>
                <a:cs typeface="Times New Roman" pitchFamily="18" charset="0"/>
              </a:rPr>
              <a:t>Chairman, SAKSHAM Paramedic</a:t>
            </a:r>
            <a:endParaRPr lang="en-US" sz="1600" dirty="0" smtClean="0">
              <a:latin typeface="Arial" pitchFamily="34" charset="0"/>
              <a:cs typeface="Arial" pitchFamily="34" charset="0"/>
            </a:endParaRPr>
          </a:p>
          <a:p>
            <a:pPr lvl="0" eaLnBrk="0" fontAlgn="base" hangingPunct="0">
              <a:spcBef>
                <a:spcPct val="0"/>
              </a:spcBef>
              <a:spcAft>
                <a:spcPct val="0"/>
              </a:spcAft>
              <a:tabLst>
                <a:tab pos="1892300" algn="l"/>
              </a:tabLst>
            </a:pPr>
            <a:r>
              <a:rPr lang="en-US" sz="1600" dirty="0" smtClean="0">
                <a:latin typeface="Arial" pitchFamily="34" charset="0"/>
                <a:ea typeface="Calibri" pitchFamily="34" charset="0"/>
                <a:cs typeface="Times New Roman" pitchFamily="18" charset="0"/>
              </a:rPr>
              <a:t>“ A Capacity Building in Health Care Sector”</a:t>
            </a:r>
            <a:endParaRPr lang="en-US" sz="1600" dirty="0" smtClean="0">
              <a:latin typeface="Arial" pitchFamily="34" charset="0"/>
              <a:cs typeface="Arial" pitchFamily="34" charset="0"/>
            </a:endParaRPr>
          </a:p>
          <a:p>
            <a:pPr lvl="0" eaLnBrk="0" fontAlgn="base" hangingPunct="0">
              <a:spcBef>
                <a:spcPct val="0"/>
              </a:spcBef>
              <a:spcAft>
                <a:spcPct val="0"/>
              </a:spcAft>
              <a:tabLst>
                <a:tab pos="1892300" algn="l"/>
              </a:tabLst>
            </a:pPr>
            <a:r>
              <a:rPr lang="en-US" sz="1600" dirty="0" smtClean="0">
                <a:latin typeface="Arial" pitchFamily="34" charset="0"/>
                <a:ea typeface="Calibri" pitchFamily="34" charset="0"/>
                <a:cs typeface="Times New Roman" pitchFamily="18" charset="0"/>
              </a:rPr>
              <a:t>Senior Consultant, National Heart Institute, New </a:t>
            </a:r>
            <a:r>
              <a:rPr lang="en-US" sz="1600" dirty="0" smtClean="0">
                <a:latin typeface="Arial" pitchFamily="34" charset="0"/>
                <a:ea typeface="Calibri" pitchFamily="34" charset="0"/>
                <a:cs typeface="Times New Roman" pitchFamily="18" charset="0"/>
              </a:rPr>
              <a:t>Delhi &amp; Fortis </a:t>
            </a:r>
            <a:endParaRPr lang="en-US" sz="1600" dirty="0" smtClean="0">
              <a:latin typeface="Arial" pitchFamily="34" charset="0"/>
              <a:cs typeface="Arial" pitchFamily="34" charset="0"/>
            </a:endParaRPr>
          </a:p>
          <a:p>
            <a:pPr lvl="0" eaLnBrk="0" fontAlgn="base" hangingPunct="0">
              <a:spcBef>
                <a:spcPct val="0"/>
              </a:spcBef>
              <a:spcAft>
                <a:spcPct val="0"/>
              </a:spcAft>
              <a:tabLst>
                <a:tab pos="1892300" algn="l"/>
              </a:tabLst>
            </a:pPr>
            <a:r>
              <a:rPr lang="en-US" sz="1600" dirty="0" smtClean="0">
                <a:latin typeface="Arial" pitchFamily="34" charset="0"/>
                <a:ea typeface="Calibri" pitchFamily="34" charset="0"/>
                <a:cs typeface="Times New Roman" pitchFamily="18" charset="0"/>
              </a:rPr>
              <a:t>Medical Director, Lords International Hospital, New Delhi</a:t>
            </a:r>
          </a:p>
          <a:p>
            <a:pPr lvl="0" fontAlgn="base">
              <a:spcBef>
                <a:spcPct val="0"/>
              </a:spcBef>
              <a:spcAft>
                <a:spcPct val="0"/>
              </a:spcAft>
              <a:tabLst>
                <a:tab pos="1892300" algn="l"/>
              </a:tabLst>
            </a:pPr>
            <a:r>
              <a:rPr lang="en-US" sz="1600" i="1" dirty="0" smtClean="0">
                <a:latin typeface="Arial" pitchFamily="34" charset="0"/>
                <a:cs typeface="Times New Roman" pitchFamily="18" charset="0"/>
              </a:rPr>
              <a:t>Other affiliations:</a:t>
            </a:r>
          </a:p>
          <a:p>
            <a:pPr lvl="0" fontAlgn="base">
              <a:spcBef>
                <a:spcPct val="0"/>
              </a:spcBef>
              <a:spcAft>
                <a:spcPct val="0"/>
              </a:spcAft>
              <a:tabLst>
                <a:tab pos="1892300" algn="l"/>
              </a:tabLst>
            </a:pPr>
            <a:r>
              <a:rPr lang="en-IN" sz="1600" i="1" dirty="0" smtClean="0">
                <a:cs typeface="Aharoni" pitchFamily="2" charset="-79"/>
              </a:rPr>
              <a:t>Founder Vice President, Indian Sleep Disorders Association</a:t>
            </a:r>
          </a:p>
          <a:p>
            <a:pPr lvl="0" fontAlgn="base">
              <a:spcBef>
                <a:spcPct val="0"/>
              </a:spcBef>
              <a:spcAft>
                <a:spcPct val="0"/>
              </a:spcAft>
              <a:tabLst>
                <a:tab pos="1892300" algn="l"/>
              </a:tabLst>
            </a:pPr>
            <a:r>
              <a:rPr lang="en-IN" sz="1600" i="1" dirty="0" smtClean="0">
                <a:cs typeface="Aharoni" pitchFamily="2" charset="-79"/>
              </a:rPr>
              <a:t>Visiting  consultant, Pulmonologist, Max Super Speciality Hospital</a:t>
            </a:r>
          </a:p>
          <a:p>
            <a:pPr lvl="0" fontAlgn="base">
              <a:spcBef>
                <a:spcPct val="0"/>
              </a:spcBef>
              <a:spcAft>
                <a:spcPct val="0"/>
              </a:spcAft>
              <a:tabLst>
                <a:tab pos="1892300" algn="l"/>
              </a:tabLst>
            </a:pPr>
            <a:r>
              <a:rPr lang="en-IN" sz="1600" i="1" dirty="0" smtClean="0">
                <a:cs typeface="Aharoni" pitchFamily="2" charset="-79"/>
              </a:rPr>
              <a:t> Member , Ethics Committee, Tata Energy &amp; Research Institute, New Delhi</a:t>
            </a:r>
          </a:p>
          <a:p>
            <a:pPr lvl="0" fontAlgn="base">
              <a:spcBef>
                <a:spcPct val="0"/>
              </a:spcBef>
              <a:spcAft>
                <a:spcPct val="0"/>
              </a:spcAft>
              <a:tabLst>
                <a:tab pos="1892300" algn="l"/>
              </a:tabLst>
            </a:pPr>
            <a:r>
              <a:rPr lang="en-US" sz="1600" i="1" dirty="0" smtClean="0">
                <a:cs typeface="Aharoni" pitchFamily="2" charset="-79"/>
              </a:rPr>
              <a:t>Key opinion leader, Astra, </a:t>
            </a:r>
            <a:r>
              <a:rPr lang="en-US" sz="1600" i="1" dirty="0" err="1" smtClean="0">
                <a:cs typeface="Aharoni" pitchFamily="2" charset="-79"/>
              </a:rPr>
              <a:t>Cipla</a:t>
            </a:r>
            <a:r>
              <a:rPr lang="en-US" sz="1600" i="1" dirty="0" smtClean="0">
                <a:cs typeface="Aharoni" pitchFamily="2" charset="-79"/>
              </a:rPr>
              <a:t> &amp; Sun pharmaceuticals</a:t>
            </a:r>
            <a:endParaRPr lang="en-IN" sz="1600" i="1" dirty="0" smtClean="0">
              <a:cs typeface="Aharoni" pitchFamily="2" charset="-79"/>
            </a:endParaRPr>
          </a:p>
          <a:p>
            <a:pPr lvl="0" fontAlgn="base">
              <a:spcBef>
                <a:spcPct val="0"/>
              </a:spcBef>
              <a:spcAft>
                <a:spcPct val="0"/>
              </a:spcAft>
              <a:tabLst>
                <a:tab pos="1892300" algn="l"/>
              </a:tabLst>
            </a:pPr>
            <a:endParaRPr lang="en-US" sz="1200" i="1" dirty="0" smtClean="0">
              <a:latin typeface="Arial" pitchFamily="34" charset="0"/>
              <a:cs typeface="Arial" pitchFamily="34" charset="0"/>
            </a:endParaRPr>
          </a:p>
          <a:p>
            <a:pPr lvl="0" eaLnBrk="0" fontAlgn="base" hangingPunct="0">
              <a:spcBef>
                <a:spcPct val="0"/>
              </a:spcBef>
              <a:spcAft>
                <a:spcPct val="0"/>
              </a:spcAft>
              <a:tabLst>
                <a:tab pos="1892300" algn="l"/>
              </a:tabLst>
            </a:pPr>
            <a:endParaRPr lang="en-US" sz="1600" dirty="0" smtClean="0">
              <a:latin typeface="Arial" pitchFamily="34" charset="0"/>
              <a:ea typeface="Calibri" pitchFamily="34" charset="0"/>
              <a:cs typeface="Times New Roman" pitchFamily="18" charset="0"/>
            </a:endParaRPr>
          </a:p>
          <a:p>
            <a:pPr lvl="0" eaLnBrk="0" fontAlgn="base" hangingPunct="0">
              <a:spcBef>
                <a:spcPct val="0"/>
              </a:spcBef>
              <a:spcAft>
                <a:spcPct val="0"/>
              </a:spcAft>
              <a:tabLst>
                <a:tab pos="1892300" algn="l"/>
              </a:tabLst>
            </a:pPr>
            <a:endParaRPr lang="en-IN" sz="1600" dirty="0"/>
          </a:p>
        </p:txBody>
      </p:sp>
      <p:pic>
        <p:nvPicPr>
          <p:cNvPr id="33794" name="Picture 2" descr="Dr Bose India Today (2)"/>
          <p:cNvPicPr>
            <a:picLocks noChangeAspect="1" noChangeArrowheads="1"/>
          </p:cNvPicPr>
          <p:nvPr/>
        </p:nvPicPr>
        <p:blipFill>
          <a:blip r:embed="rId2" cstate="print"/>
          <a:srcRect/>
          <a:stretch>
            <a:fillRect/>
          </a:stretch>
        </p:blipFill>
        <p:spPr bwMode="auto">
          <a:xfrm>
            <a:off x="827584" y="836712"/>
            <a:ext cx="1656184" cy="1278573"/>
          </a:xfrm>
          <a:prstGeom prst="rect">
            <a:avLst/>
          </a:prstGeom>
          <a:noFill/>
          <a:ln w="9525">
            <a:noFill/>
            <a:miter lim="800000"/>
            <a:headEnd/>
            <a:tailEnd/>
          </a:ln>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92080" y="908720"/>
            <a:ext cx="1285884" cy="620762"/>
          </a:xfrm>
          <a:prstGeom prst="rect">
            <a:avLst/>
          </a:prstGeom>
        </p:spPr>
      </p:pic>
      <p:pic>
        <p:nvPicPr>
          <p:cNvPr id="9" name="Picture 8" descr="C:\Users\Partho\Downloads\31337930_210132296253463_8689521209000138922_n.png"/>
          <p:cNvPicPr>
            <a:picLocks noChangeAspect="1" noChangeArrowheads="1"/>
          </p:cNvPicPr>
          <p:nvPr/>
        </p:nvPicPr>
        <p:blipFill>
          <a:blip r:embed="rId4" cstate="print"/>
          <a:srcRect/>
          <a:stretch>
            <a:fillRect/>
          </a:stretch>
        </p:blipFill>
        <p:spPr bwMode="auto">
          <a:xfrm>
            <a:off x="3563888" y="692696"/>
            <a:ext cx="1666997" cy="909654"/>
          </a:xfrm>
          <a:prstGeom prst="rect">
            <a:avLst/>
          </a:prstGeom>
          <a:noFill/>
        </p:spPr>
      </p:pic>
      <p:pic>
        <p:nvPicPr>
          <p:cNvPr id="10" name="Pictur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76256" y="836712"/>
            <a:ext cx="1440160" cy="617284"/>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latin typeface="Times New Roman" panose="02020603050405020304" pitchFamily="18" charset="0"/>
                <a:cs typeface="Times New Roman" panose="02020603050405020304" pitchFamily="18" charset="0"/>
              </a:rPr>
              <a:t>WHY REHABILITATION IN COVID</a:t>
            </a:r>
            <a:endParaRPr lang="en-IN"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28650" y="1690688"/>
            <a:ext cx="7886700" cy="4486275"/>
          </a:xfrm>
        </p:spPr>
        <p:txBody>
          <a:bodyPr>
            <a:normAutofit fontScale="47500" lnSpcReduction="20000"/>
          </a:bodyPr>
          <a:lstStyle/>
          <a:p>
            <a:pPr>
              <a:lnSpc>
                <a:spcPct val="120000"/>
              </a:lnSpc>
            </a:pPr>
            <a:r>
              <a:rPr lang="en-IN" dirty="0" smtClean="0">
                <a:latin typeface="Times New Roman" panose="02020603050405020304" pitchFamily="18" charset="0"/>
                <a:cs typeface="Times New Roman" panose="02020603050405020304" pitchFamily="18" charset="0"/>
              </a:rPr>
              <a:t>Optimizing </a:t>
            </a:r>
            <a:r>
              <a:rPr lang="en-IN" dirty="0">
                <a:latin typeface="Times New Roman" panose="02020603050405020304" pitchFamily="18" charset="0"/>
                <a:cs typeface="Times New Roman" panose="02020603050405020304" pitchFamily="18" charset="0"/>
              </a:rPr>
              <a:t>health and functioning </a:t>
            </a:r>
            <a:r>
              <a:rPr lang="en-IN" dirty="0" smtClean="0">
                <a:latin typeface="Times New Roman" panose="02020603050405020304" pitchFamily="18" charset="0"/>
                <a:cs typeface="Times New Roman" panose="02020603050405020304" pitchFamily="18" charset="0"/>
              </a:rPr>
              <a:t>outcomes </a:t>
            </a:r>
          </a:p>
          <a:p>
            <a:pPr>
              <a:lnSpc>
                <a:spcPct val="120000"/>
              </a:lnSpc>
            </a:pPr>
            <a:r>
              <a:rPr lang="en-IN" dirty="0">
                <a:latin typeface="Times New Roman" panose="02020603050405020304" pitchFamily="18" charset="0"/>
                <a:cs typeface="Times New Roman" panose="02020603050405020304" pitchFamily="18" charset="0"/>
              </a:rPr>
              <a:t>R</a:t>
            </a:r>
            <a:r>
              <a:rPr lang="en-IN" dirty="0" smtClean="0">
                <a:latin typeface="Times New Roman" panose="02020603050405020304" pitchFamily="18" charset="0"/>
                <a:cs typeface="Times New Roman" panose="02020603050405020304" pitchFamily="18" charset="0"/>
              </a:rPr>
              <a:t>educe </a:t>
            </a:r>
            <a:r>
              <a:rPr lang="en-IN" dirty="0">
                <a:latin typeface="Times New Roman" panose="02020603050405020304" pitchFamily="18" charset="0"/>
                <a:cs typeface="Times New Roman" panose="02020603050405020304" pitchFamily="18" charset="0"/>
              </a:rPr>
              <a:t>complications associated with admission to an ICU, such as post intensive care syndrome (PICS</a:t>
            </a:r>
            <a:r>
              <a:rPr lang="en-IN" dirty="0" smtClean="0">
                <a:latin typeface="Times New Roman" panose="02020603050405020304" pitchFamily="18" charset="0"/>
                <a:cs typeface="Times New Roman" panose="02020603050405020304" pitchFamily="18" charset="0"/>
              </a:rPr>
              <a:t>)</a:t>
            </a:r>
          </a:p>
          <a:p>
            <a:pPr>
              <a:lnSpc>
                <a:spcPct val="120000"/>
              </a:lnSpc>
            </a:pPr>
            <a:r>
              <a:rPr lang="en-IN" dirty="0">
                <a:latin typeface="Times New Roman" panose="02020603050405020304" pitchFamily="18" charset="0"/>
                <a:cs typeface="Times New Roman" panose="02020603050405020304" pitchFamily="18" charset="0"/>
              </a:rPr>
              <a:t>O</a:t>
            </a:r>
            <a:r>
              <a:rPr lang="en-IN" dirty="0" smtClean="0">
                <a:latin typeface="Times New Roman" panose="02020603050405020304" pitchFamily="18" charset="0"/>
                <a:cs typeface="Times New Roman" panose="02020603050405020304" pitchFamily="18" charset="0"/>
              </a:rPr>
              <a:t>ptimize </a:t>
            </a:r>
            <a:r>
              <a:rPr lang="en-IN" dirty="0">
                <a:latin typeface="Times New Roman" panose="02020603050405020304" pitchFamily="18" charset="0"/>
                <a:cs typeface="Times New Roman" panose="02020603050405020304" pitchFamily="18" charset="0"/>
              </a:rPr>
              <a:t>a patient’s recovery and reduce the experience of disability. </a:t>
            </a:r>
            <a:endParaRPr lang="en-IN" dirty="0" smtClean="0">
              <a:latin typeface="Times New Roman" panose="02020603050405020304" pitchFamily="18" charset="0"/>
              <a:cs typeface="Times New Roman" panose="02020603050405020304" pitchFamily="18" charset="0"/>
            </a:endParaRPr>
          </a:p>
          <a:p>
            <a:pPr>
              <a:lnSpc>
                <a:spcPct val="120000"/>
              </a:lnSpc>
            </a:pPr>
            <a:r>
              <a:rPr lang="en-IN" dirty="0" smtClean="0">
                <a:latin typeface="Times New Roman" panose="02020603050405020304" pitchFamily="18" charset="0"/>
                <a:cs typeface="Times New Roman" panose="02020603050405020304" pitchFamily="18" charset="0"/>
              </a:rPr>
              <a:t>Rehabilitation </a:t>
            </a:r>
            <a:r>
              <a:rPr lang="en-IN" dirty="0">
                <a:latin typeface="Times New Roman" panose="02020603050405020304" pitchFamily="18" charset="0"/>
                <a:cs typeface="Times New Roman" panose="02020603050405020304" pitchFamily="18" charset="0"/>
              </a:rPr>
              <a:t>interventions can help address many consequences of severe COVID-19, including physical, cognitive, and swallow impairments, and provide psychosocial support. </a:t>
            </a:r>
            <a:endParaRPr lang="en-IN" dirty="0" smtClean="0">
              <a:latin typeface="Times New Roman" panose="02020603050405020304" pitchFamily="18" charset="0"/>
              <a:cs typeface="Times New Roman" panose="02020603050405020304" pitchFamily="18" charset="0"/>
            </a:endParaRPr>
          </a:p>
          <a:p>
            <a:pPr>
              <a:lnSpc>
                <a:spcPct val="120000"/>
              </a:lnSpc>
            </a:pPr>
            <a:r>
              <a:rPr lang="en-IN" dirty="0" smtClean="0">
                <a:latin typeface="Times New Roman" panose="02020603050405020304" pitchFamily="18" charset="0"/>
                <a:cs typeface="Times New Roman" panose="02020603050405020304" pitchFamily="18" charset="0"/>
              </a:rPr>
              <a:t>Older </a:t>
            </a:r>
            <a:r>
              <a:rPr lang="en-IN" dirty="0">
                <a:latin typeface="Times New Roman" panose="02020603050405020304" pitchFamily="18" charset="0"/>
                <a:cs typeface="Times New Roman" panose="02020603050405020304" pitchFamily="18" charset="0"/>
              </a:rPr>
              <a:t>patients, and those with pre-existing health conditions, may be more vulnerable to the effects of severe illness, and rehabilitation can be particularly beneficial for maintaining their prior levels of independence. </a:t>
            </a:r>
          </a:p>
          <a:p>
            <a:pPr>
              <a:lnSpc>
                <a:spcPct val="120000"/>
              </a:lnSpc>
            </a:pPr>
            <a:r>
              <a:rPr lang="en-IN" dirty="0" smtClean="0">
                <a:latin typeface="Times New Roman" panose="02020603050405020304" pitchFamily="18" charset="0"/>
                <a:cs typeface="Times New Roman" panose="02020603050405020304" pitchFamily="18" charset="0"/>
              </a:rPr>
              <a:t>Facilitating </a:t>
            </a:r>
            <a:r>
              <a:rPr lang="en-IN" dirty="0">
                <a:latin typeface="Times New Roman" panose="02020603050405020304" pitchFamily="18" charset="0"/>
                <a:cs typeface="Times New Roman" panose="02020603050405020304" pitchFamily="18" charset="0"/>
              </a:rPr>
              <a:t>early discharge: Where there is high demand for hospital beds, patients may need to be discharged more rapidly than ordinarily. Rehabilitation is particularly important in preparing patients for discharge, coordinating complex discharges, and in ensuring continuity of care. </a:t>
            </a:r>
          </a:p>
          <a:p>
            <a:pPr>
              <a:lnSpc>
                <a:spcPct val="120000"/>
              </a:lnSpc>
            </a:pPr>
            <a:r>
              <a:rPr lang="en-IN" dirty="0" smtClean="0">
                <a:latin typeface="Times New Roman" panose="02020603050405020304" pitchFamily="18" charset="0"/>
                <a:cs typeface="Times New Roman" panose="02020603050405020304" pitchFamily="18" charset="0"/>
              </a:rPr>
              <a:t>Reducing </a:t>
            </a:r>
            <a:r>
              <a:rPr lang="en-IN" dirty="0">
                <a:latin typeface="Times New Roman" panose="02020603050405020304" pitchFamily="18" charset="0"/>
                <a:cs typeface="Times New Roman" panose="02020603050405020304" pitchFamily="18" charset="0"/>
              </a:rPr>
              <a:t>the risk of readmission: Rehabilitation helps to ensure patients do not deteriorate following discharge and require readmission, which is critical in the context of hospital bed shortages</a:t>
            </a:r>
            <a:r>
              <a:rPr lang="en-IN" dirty="0" smtClean="0">
                <a:latin typeface="Times New Roman" panose="02020603050405020304" pitchFamily="18" charset="0"/>
                <a:cs typeface="Times New Roman" panose="02020603050405020304" pitchFamily="18" charset="0"/>
              </a:rPr>
              <a:t>.</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737786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dirty="0" smtClean="0">
                <a:latin typeface="Times New Roman" panose="02020603050405020304" pitchFamily="18" charset="0"/>
                <a:cs typeface="Times New Roman" panose="02020603050405020304" pitchFamily="18" charset="0"/>
              </a:rPr>
              <a:t>ROLE OF REHABILTATION IN COVID</a:t>
            </a:r>
            <a:endParaRPr lang="en-IN" sz="36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395536" y="1340768"/>
            <a:ext cx="8280920" cy="4597971"/>
          </a:xfrm>
        </p:spPr>
        <p:txBody>
          <a:bodyPr>
            <a:normAutofit/>
          </a:bodyPr>
          <a:lstStyle/>
          <a:p>
            <a:pPr marL="0" indent="0">
              <a:buNone/>
            </a:pPr>
            <a:r>
              <a:rPr lang="en-IN" sz="2400" dirty="0" smtClean="0">
                <a:latin typeface="Times New Roman" panose="02020603050405020304" pitchFamily="18" charset="0"/>
                <a:cs typeface="Times New Roman" panose="02020603050405020304" pitchFamily="18" charset="0"/>
              </a:rPr>
              <a:t>Severe </a:t>
            </a:r>
            <a:r>
              <a:rPr lang="en-IN" sz="2400" dirty="0">
                <a:latin typeface="Times New Roman" panose="02020603050405020304" pitchFamily="18" charset="0"/>
                <a:cs typeface="Times New Roman" panose="02020603050405020304" pitchFamily="18" charset="0"/>
              </a:rPr>
              <a:t>cases of COVID-19 are associated with rehabilitation needs related to the consequences of </a:t>
            </a:r>
            <a:r>
              <a:rPr lang="en-IN" sz="2400" dirty="0" err="1" smtClean="0">
                <a:latin typeface="Times New Roman" panose="02020603050405020304" pitchFamily="18" charset="0"/>
                <a:cs typeface="Times New Roman" panose="02020603050405020304" pitchFamily="18" charset="0"/>
              </a:rPr>
              <a:t>ventilatory</a:t>
            </a:r>
            <a:r>
              <a:rPr lang="en-IN" sz="2400" dirty="0" smtClean="0">
                <a:latin typeface="Times New Roman" panose="02020603050405020304" pitchFamily="18" charset="0"/>
                <a:cs typeface="Times New Roman" panose="02020603050405020304" pitchFamily="18" charset="0"/>
              </a:rPr>
              <a:t> </a:t>
            </a:r>
            <a:r>
              <a:rPr lang="en-IN" sz="2400" dirty="0">
                <a:latin typeface="Times New Roman" panose="02020603050405020304" pitchFamily="18" charset="0"/>
                <a:cs typeface="Times New Roman" panose="02020603050405020304" pitchFamily="18" charset="0"/>
              </a:rPr>
              <a:t>support, and prolonged immobilization and bed rest. These may include: </a:t>
            </a:r>
            <a:endParaRPr lang="en-IN" sz="2400" dirty="0" smtClean="0">
              <a:latin typeface="Times New Roman" panose="02020603050405020304" pitchFamily="18" charset="0"/>
              <a:cs typeface="Times New Roman" panose="02020603050405020304" pitchFamily="18" charset="0"/>
            </a:endParaRPr>
          </a:p>
          <a:p>
            <a:r>
              <a:rPr lang="en-IN" sz="2400" dirty="0" smtClean="0">
                <a:latin typeface="Times New Roman" panose="02020603050405020304" pitchFamily="18" charset="0"/>
                <a:cs typeface="Times New Roman" panose="02020603050405020304" pitchFamily="18" charset="0"/>
              </a:rPr>
              <a:t>Impaired </a:t>
            </a:r>
            <a:r>
              <a:rPr lang="en-IN" sz="2400" dirty="0">
                <a:latin typeface="Times New Roman" panose="02020603050405020304" pitchFamily="18" charset="0"/>
                <a:cs typeface="Times New Roman" panose="02020603050405020304" pitchFamily="18" charset="0"/>
              </a:rPr>
              <a:t>lung function; </a:t>
            </a:r>
          </a:p>
          <a:p>
            <a:r>
              <a:rPr lang="en-IN" sz="2400" dirty="0">
                <a:latin typeface="Times New Roman" panose="02020603050405020304" pitchFamily="18" charset="0"/>
                <a:cs typeface="Times New Roman" panose="02020603050405020304" pitchFamily="18" charset="0"/>
              </a:rPr>
              <a:t>Physical deconditioning and muscle weakness; </a:t>
            </a:r>
          </a:p>
          <a:p>
            <a:r>
              <a:rPr lang="en-IN" sz="2400" dirty="0">
                <a:latin typeface="Times New Roman" panose="02020603050405020304" pitchFamily="18" charset="0"/>
                <a:cs typeface="Times New Roman" panose="02020603050405020304" pitchFamily="18" charset="0"/>
              </a:rPr>
              <a:t>Delirium and other cognitive impairments; </a:t>
            </a:r>
          </a:p>
          <a:p>
            <a:r>
              <a:rPr lang="en-IN" sz="2400" dirty="0">
                <a:latin typeface="Times New Roman" panose="02020603050405020304" pitchFamily="18" charset="0"/>
                <a:cs typeface="Times New Roman" panose="02020603050405020304" pitchFamily="18" charset="0"/>
              </a:rPr>
              <a:t>Impaired swallow and communication; and </a:t>
            </a:r>
          </a:p>
          <a:p>
            <a:r>
              <a:rPr lang="en-IN" sz="2400" dirty="0">
                <a:latin typeface="Times New Roman" panose="02020603050405020304" pitchFamily="18" charset="0"/>
                <a:cs typeface="Times New Roman" panose="02020603050405020304" pitchFamily="18" charset="0"/>
              </a:rPr>
              <a:t>Mental health disorders and psychosocial support needs. </a:t>
            </a:r>
          </a:p>
          <a:p>
            <a:endParaRPr lang="en-IN" dirty="0">
              <a:latin typeface="Times New Roman" panose="02020603050405020304" pitchFamily="18" charset="0"/>
              <a:cs typeface="Times New Roman" panose="02020603050405020304" pitchFamily="18" charset="0"/>
            </a:endParaRPr>
          </a:p>
          <a:p>
            <a:endParaRPr lang="en-US" dirty="0" smtClean="0">
              <a:latin typeface="Times New Roman" panose="02020603050405020304" pitchFamily="18" charset="0"/>
              <a:cs typeface="Times New Roman" panose="02020603050405020304" pitchFamily="18" charset="0"/>
            </a:endParaRPr>
          </a:p>
          <a:p>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406496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0114" y="532553"/>
            <a:ext cx="8592623" cy="1325563"/>
          </a:xfrm>
        </p:spPr>
        <p:txBody>
          <a:bodyPr>
            <a:normAutofit fontScale="90000"/>
          </a:bodyPr>
          <a:lstStyle/>
          <a:p>
            <a:pPr algn="ctr"/>
            <a:r>
              <a:rPr lang="en-US" dirty="0" smtClean="0">
                <a:latin typeface="Times New Roman" panose="02020603050405020304" pitchFamily="18" charset="0"/>
                <a:cs typeface="Times New Roman" panose="02020603050405020304" pitchFamily="18" charset="0"/>
              </a:rPr>
              <a:t>REHABILITATION INTERVENSION (ACUTE)</a:t>
            </a:r>
            <a:endParaRPr lang="en-IN" dirty="0">
              <a:latin typeface="Times New Roman" panose="02020603050405020304" pitchFamily="18" charset="0"/>
              <a:cs typeface="Times New Roman" panose="02020603050405020304" pitchFamily="18" charset="0"/>
            </a:endParaRPr>
          </a:p>
        </p:txBody>
      </p:sp>
      <p:graphicFrame>
        <p:nvGraphicFramePr>
          <p:cNvPr id="4" name="Table 3"/>
          <p:cNvGraphicFramePr>
            <a:graphicFrameLocks noGrp="1"/>
          </p:cNvGraphicFramePr>
          <p:nvPr>
            <p:extLst>
              <p:ext uri="{D42A27DB-BD31-4B8C-83A1-F6EECF244321}">
                <p14:modId xmlns:p14="http://schemas.microsoft.com/office/powerpoint/2010/main" val="3345020706"/>
              </p:ext>
            </p:extLst>
          </p:nvPr>
        </p:nvGraphicFramePr>
        <p:xfrm>
          <a:off x="338069" y="1922505"/>
          <a:ext cx="8558012" cy="4426778"/>
        </p:xfrm>
        <a:graphic>
          <a:graphicData uri="http://schemas.openxmlformats.org/drawingml/2006/table">
            <a:tbl>
              <a:tblPr firstRow="1" bandRow="1">
                <a:tableStyleId>{5C22544A-7EE6-4342-B048-85BDC9FD1C3A}</a:tableStyleId>
              </a:tblPr>
              <a:tblGrid>
                <a:gridCol w="824669"/>
                <a:gridCol w="4880672"/>
                <a:gridCol w="2852671"/>
              </a:tblGrid>
              <a:tr h="933135">
                <a:tc>
                  <a:txBody>
                    <a:bodyPr/>
                    <a:lstStyle/>
                    <a:p>
                      <a:endParaRPr lang="en-IN" dirty="0">
                        <a:latin typeface="Times New Roman" panose="02020603050405020304" pitchFamily="18" charset="0"/>
                        <a:cs typeface="Times New Roman" panose="02020603050405020304" pitchFamily="18" charset="0"/>
                      </a:endParaRPr>
                    </a:p>
                  </a:txBody>
                  <a:tcPr marL="68580" marR="6858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IN" sz="1800" b="1" i="0" u="none" strike="noStrike" kern="1200" baseline="0" dirty="0" smtClean="0">
                        <a:solidFill>
                          <a:schemeClr val="lt1"/>
                        </a:solidFill>
                        <a:latin typeface="Times New Roman" panose="02020603050405020304" pitchFamily="18" charset="0"/>
                        <a:ea typeface="+mn-ea"/>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IN" sz="1800" b="1" i="0" u="none" strike="noStrike" kern="1200" baseline="0" dirty="0" smtClean="0">
                          <a:solidFill>
                            <a:schemeClr val="lt1"/>
                          </a:solidFill>
                          <a:latin typeface="Times New Roman" panose="02020603050405020304" pitchFamily="18" charset="0"/>
                          <a:ea typeface="+mn-ea"/>
                          <a:cs typeface="Times New Roman" panose="02020603050405020304" pitchFamily="18" charset="0"/>
                        </a:rPr>
                        <a:t>Rehabilitation interventions </a:t>
                      </a:r>
                      <a:r>
                        <a:rPr lang="en-IN" sz="1800" b="0" i="0" u="none" strike="noStrike" kern="1200" baseline="0" dirty="0" smtClean="0">
                          <a:solidFill>
                            <a:schemeClr val="lt1"/>
                          </a:solidFill>
                          <a:latin typeface="Times New Roman" panose="02020603050405020304" pitchFamily="18" charset="0"/>
                          <a:ea typeface="+mn-ea"/>
                          <a:cs typeface="Times New Roman" panose="02020603050405020304" pitchFamily="18" charset="0"/>
                        </a:rPr>
                        <a:t>	</a:t>
                      </a:r>
                    </a:p>
                    <a:p>
                      <a:endParaRPr lang="en-IN" dirty="0">
                        <a:latin typeface="Times New Roman" panose="02020603050405020304" pitchFamily="18" charset="0"/>
                        <a:cs typeface="Times New Roman" panose="02020603050405020304" pitchFamily="18" charset="0"/>
                      </a:endParaRPr>
                    </a:p>
                  </a:txBody>
                  <a:tcPr marL="68580" marR="6858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IN" sz="1800" b="1" i="0" u="none" strike="noStrike" kern="1200" baseline="0" smtClean="0">
                        <a:solidFill>
                          <a:schemeClr val="lt1"/>
                        </a:solidFill>
                        <a:latin typeface="Times New Roman" panose="02020603050405020304" pitchFamily="18" charset="0"/>
                        <a:ea typeface="+mn-ea"/>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IN" sz="1800" b="1" i="0" u="none" strike="noStrike" kern="1200" baseline="0" smtClean="0">
                          <a:solidFill>
                            <a:schemeClr val="lt1"/>
                          </a:solidFill>
                          <a:latin typeface="Times New Roman" panose="02020603050405020304" pitchFamily="18" charset="0"/>
                          <a:ea typeface="+mn-ea"/>
                          <a:cs typeface="Times New Roman" panose="02020603050405020304" pitchFamily="18" charset="0"/>
                        </a:rPr>
                        <a:t>Typical </a:t>
                      </a:r>
                      <a:r>
                        <a:rPr lang="en-IN" sz="1800" b="1" i="0" u="none" strike="noStrike" kern="1200" baseline="0" dirty="0" smtClean="0">
                          <a:solidFill>
                            <a:schemeClr val="lt1"/>
                          </a:solidFill>
                          <a:latin typeface="Times New Roman" panose="02020603050405020304" pitchFamily="18" charset="0"/>
                          <a:ea typeface="+mn-ea"/>
                          <a:cs typeface="Times New Roman" panose="02020603050405020304" pitchFamily="18" charset="0"/>
                        </a:rPr>
                        <a:t>delivery setting </a:t>
                      </a:r>
                      <a:r>
                        <a:rPr lang="en-IN" sz="1800" b="0" i="0" u="none" strike="noStrike" kern="1200" baseline="0" dirty="0" smtClean="0">
                          <a:solidFill>
                            <a:schemeClr val="lt1"/>
                          </a:solidFill>
                          <a:latin typeface="Times New Roman" panose="02020603050405020304" pitchFamily="18" charset="0"/>
                          <a:ea typeface="+mn-ea"/>
                          <a:cs typeface="Times New Roman" panose="02020603050405020304" pitchFamily="18" charset="0"/>
                        </a:rPr>
                        <a:t>	</a:t>
                      </a:r>
                    </a:p>
                  </a:txBody>
                  <a:tcPr marL="68580" marR="68580"/>
                </a:tc>
              </a:tr>
              <a:tr h="3493643">
                <a:tc>
                  <a:txBody>
                    <a:bodyPr/>
                    <a:lstStyle/>
                    <a:p>
                      <a:r>
                        <a:rPr lang="en-IN" sz="1800" b="0" i="0" u="none" strike="noStrike" baseline="0" dirty="0" smtClean="0">
                          <a:solidFill>
                            <a:srgbClr val="FFFFFF"/>
                          </a:solidFill>
                          <a:latin typeface="Times New Roman" panose="02020603050405020304" pitchFamily="18" charset="0"/>
                          <a:cs typeface="Times New Roman" panose="02020603050405020304" pitchFamily="18" charset="0"/>
                        </a:rPr>
                        <a:t>	</a:t>
                      </a:r>
                    </a:p>
                    <a:p>
                      <a:endParaRPr lang="en-IN" dirty="0">
                        <a:latin typeface="Times New Roman" panose="02020603050405020304" pitchFamily="18" charset="0"/>
                        <a:cs typeface="Times New Roman" panose="02020603050405020304" pitchFamily="18" charset="0"/>
                      </a:endParaRPr>
                    </a:p>
                  </a:txBody>
                  <a:tcPr marL="68580" marR="6858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800" b="0" i="0" u="none" strike="noStrike" kern="1200" baseline="0" dirty="0" smtClean="0">
                          <a:solidFill>
                            <a:schemeClr val="dk1"/>
                          </a:solidFill>
                          <a:latin typeface="Times New Roman" panose="02020603050405020304" pitchFamily="18" charset="0"/>
                          <a:ea typeface="+mn-ea"/>
                          <a:cs typeface="Times New Roman" panose="02020603050405020304" pitchFamily="18" charset="0"/>
                        </a:rPr>
                        <a:t>While patients with severe COVID-19 are receiving </a:t>
                      </a:r>
                      <a:r>
                        <a:rPr lang="en-IN" sz="1800" b="0" i="0" u="none" strike="noStrike" kern="1200" baseline="0" dirty="0" err="1" smtClean="0">
                          <a:solidFill>
                            <a:schemeClr val="dk1"/>
                          </a:solidFill>
                          <a:latin typeface="Times New Roman" panose="02020603050405020304" pitchFamily="18" charset="0"/>
                          <a:ea typeface="+mn-ea"/>
                          <a:cs typeface="Times New Roman" panose="02020603050405020304" pitchFamily="18" charset="0"/>
                        </a:rPr>
                        <a:t>ventilatory</a:t>
                      </a:r>
                      <a:r>
                        <a:rPr lang="en-IN" sz="1800" b="0" i="0" u="none" strike="noStrike" kern="1200" baseline="0" dirty="0" smtClean="0">
                          <a:solidFill>
                            <a:schemeClr val="dk1"/>
                          </a:solidFill>
                          <a:latin typeface="Times New Roman" panose="02020603050405020304" pitchFamily="18" charset="0"/>
                          <a:ea typeface="+mn-ea"/>
                          <a:cs typeface="Times New Roman" panose="02020603050405020304" pitchFamily="18" charset="0"/>
                        </a:rPr>
                        <a:t> support, rehabilitation professionals may be involved in supporting acute respiratory management, and the maintenance and improvement of functioning to facilitate early recovery. Specialized rehabilitation professionals can provide interventions that assist in improving oxygenation, airway secretion clearance, and ventilation weaning and can also play a role in promoting nutrition and preventing aspiration pneumonia, especially post-intubation and/or in patients with a tracheostomy.	</a:t>
                      </a:r>
                    </a:p>
                  </a:txBody>
                  <a:tcPr marL="68580" marR="68580"/>
                </a:tc>
                <a:tc>
                  <a:txBody>
                    <a:bodyPr/>
                    <a:lstStyle/>
                    <a:p>
                      <a:r>
                        <a:rPr lang="en-IN" sz="1800" b="0" i="0" u="none" strike="noStrike" kern="1200" baseline="0" dirty="0" smtClean="0">
                          <a:solidFill>
                            <a:schemeClr val="dk1"/>
                          </a:solidFill>
                          <a:latin typeface="Times New Roman" panose="02020603050405020304" pitchFamily="18" charset="0"/>
                          <a:ea typeface="+mn-ea"/>
                          <a:cs typeface="Times New Roman" panose="02020603050405020304" pitchFamily="18" charset="0"/>
                        </a:rPr>
                        <a:t>Intensive and/ or critical care units, high dependency units </a:t>
                      </a:r>
                    </a:p>
                    <a:p>
                      <a:r>
                        <a:rPr lang="en-IN" sz="1800" b="0" i="0" u="none" strike="noStrike" kern="1200" baseline="0" dirty="0" smtClean="0">
                          <a:solidFill>
                            <a:schemeClr val="dk1"/>
                          </a:solidFill>
                          <a:latin typeface="Times New Roman" panose="02020603050405020304" pitchFamily="18" charset="0"/>
                          <a:ea typeface="+mn-ea"/>
                          <a:cs typeface="Times New Roman" panose="02020603050405020304" pitchFamily="18" charset="0"/>
                        </a:rPr>
                        <a:t>(including in SARI centres) 	</a:t>
                      </a:r>
                    </a:p>
                    <a:p>
                      <a:endParaRPr lang="en-IN" dirty="0">
                        <a:latin typeface="Times New Roman" panose="02020603050405020304" pitchFamily="18" charset="0"/>
                        <a:cs typeface="Times New Roman" panose="02020603050405020304" pitchFamily="18" charset="0"/>
                      </a:endParaRPr>
                    </a:p>
                  </a:txBody>
                  <a:tcPr marL="68580" marR="68580"/>
                </a:tc>
              </a:tr>
            </a:tbl>
          </a:graphicData>
        </a:graphic>
      </p:graphicFrame>
      <p:sp>
        <p:nvSpPr>
          <p:cNvPr id="5" name="TextBox 4"/>
          <p:cNvSpPr txBox="1"/>
          <p:nvPr/>
        </p:nvSpPr>
        <p:spPr>
          <a:xfrm rot="16200000">
            <a:off x="-53086" y="4304131"/>
            <a:ext cx="1625931" cy="461665"/>
          </a:xfrm>
          <a:prstGeom prst="rect">
            <a:avLst/>
          </a:prstGeom>
          <a:noFill/>
        </p:spPr>
        <p:txBody>
          <a:bodyPr wrap="square" rtlCol="0">
            <a:spAutoFit/>
          </a:bodyPr>
          <a:lstStyle/>
          <a:p>
            <a:pPr algn="ctr"/>
            <a:r>
              <a:rPr lang="en-US" sz="2400" b="1" dirty="0" smtClean="0">
                <a:solidFill>
                  <a:schemeClr val="bg1"/>
                </a:solidFill>
                <a:latin typeface="Times New Roman" panose="02020603050405020304" pitchFamily="18" charset="0"/>
                <a:cs typeface="Times New Roman" panose="02020603050405020304" pitchFamily="18" charset="0"/>
              </a:rPr>
              <a:t>ACUTE</a:t>
            </a:r>
            <a:endParaRPr lang="en-IN" sz="2400" b="1"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315003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888" y="365126"/>
            <a:ext cx="8915399" cy="1325563"/>
          </a:xfrm>
        </p:spPr>
        <p:txBody>
          <a:bodyPr>
            <a:normAutofit/>
          </a:bodyPr>
          <a:lstStyle/>
          <a:p>
            <a:pPr algn="ctr"/>
            <a:r>
              <a:rPr lang="en-US" sz="4000" dirty="0" smtClean="0">
                <a:latin typeface="Times New Roman" panose="02020603050405020304" pitchFamily="18" charset="0"/>
                <a:cs typeface="Times New Roman" panose="02020603050405020304" pitchFamily="18" charset="0"/>
              </a:rPr>
              <a:t>REHABILITATION INTERVENSION (SUB-ACUTE)</a:t>
            </a:r>
            <a:endParaRPr lang="en-IN" sz="4000" dirty="0">
              <a:latin typeface="Times New Roman" panose="02020603050405020304" pitchFamily="18" charset="0"/>
              <a:cs typeface="Times New Roman" panose="02020603050405020304" pitchFamily="18" charset="0"/>
            </a:endParaRPr>
          </a:p>
        </p:txBody>
      </p:sp>
      <p:graphicFrame>
        <p:nvGraphicFramePr>
          <p:cNvPr id="4" name="Table 3"/>
          <p:cNvGraphicFramePr>
            <a:graphicFrameLocks noGrp="1"/>
          </p:cNvGraphicFramePr>
          <p:nvPr>
            <p:extLst>
              <p:ext uri="{D42A27DB-BD31-4B8C-83A1-F6EECF244321}">
                <p14:modId xmlns:p14="http://schemas.microsoft.com/office/powerpoint/2010/main" val="3144800964"/>
              </p:ext>
            </p:extLst>
          </p:nvPr>
        </p:nvGraphicFramePr>
        <p:xfrm>
          <a:off x="338069" y="1690687"/>
          <a:ext cx="8558012" cy="5139375"/>
        </p:xfrm>
        <a:graphic>
          <a:graphicData uri="http://schemas.openxmlformats.org/drawingml/2006/table">
            <a:tbl>
              <a:tblPr firstRow="1" bandRow="1">
                <a:tableStyleId>{5C22544A-7EE6-4342-B048-85BDC9FD1C3A}</a:tableStyleId>
              </a:tblPr>
              <a:tblGrid>
                <a:gridCol w="824669"/>
                <a:gridCol w="4880672"/>
                <a:gridCol w="2852671"/>
              </a:tblGrid>
              <a:tr h="933135">
                <a:tc>
                  <a:txBody>
                    <a:bodyPr/>
                    <a:lstStyle/>
                    <a:p>
                      <a:endParaRPr lang="en-IN" dirty="0">
                        <a:latin typeface="Times New Roman" panose="02020603050405020304" pitchFamily="18" charset="0"/>
                        <a:cs typeface="Times New Roman" panose="02020603050405020304" pitchFamily="18" charset="0"/>
                      </a:endParaRPr>
                    </a:p>
                  </a:txBody>
                  <a:tcPr marL="68580" marR="6858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IN" sz="1800" b="1" i="0" u="none" strike="noStrike" kern="1200" baseline="0" dirty="0" smtClean="0">
                        <a:solidFill>
                          <a:schemeClr val="lt1"/>
                        </a:solidFill>
                        <a:latin typeface="Times New Roman" panose="02020603050405020304" pitchFamily="18" charset="0"/>
                        <a:ea typeface="+mn-ea"/>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IN" sz="1800" b="1" i="0" u="none" strike="noStrike" kern="1200" baseline="0" dirty="0" smtClean="0">
                          <a:solidFill>
                            <a:schemeClr val="lt1"/>
                          </a:solidFill>
                          <a:latin typeface="Times New Roman" panose="02020603050405020304" pitchFamily="18" charset="0"/>
                          <a:ea typeface="+mn-ea"/>
                          <a:cs typeface="Times New Roman" panose="02020603050405020304" pitchFamily="18" charset="0"/>
                        </a:rPr>
                        <a:t>Rehabilitation interventions </a:t>
                      </a:r>
                      <a:r>
                        <a:rPr lang="en-IN" sz="1800" b="0" i="0" u="none" strike="noStrike" kern="1200" baseline="0" dirty="0" smtClean="0">
                          <a:solidFill>
                            <a:schemeClr val="lt1"/>
                          </a:solidFill>
                          <a:latin typeface="Times New Roman" panose="02020603050405020304" pitchFamily="18" charset="0"/>
                          <a:ea typeface="+mn-ea"/>
                          <a:cs typeface="Times New Roman" panose="02020603050405020304" pitchFamily="18" charset="0"/>
                        </a:rPr>
                        <a:t>	</a:t>
                      </a:r>
                    </a:p>
                    <a:p>
                      <a:pPr algn="ctr"/>
                      <a:endParaRPr lang="en-IN" dirty="0">
                        <a:latin typeface="Times New Roman" panose="02020603050405020304" pitchFamily="18" charset="0"/>
                        <a:cs typeface="Times New Roman" panose="02020603050405020304" pitchFamily="18" charset="0"/>
                      </a:endParaRPr>
                    </a:p>
                  </a:txBody>
                  <a:tcPr marL="68580" marR="6858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IN" sz="1800" b="1" i="0" u="none" strike="noStrike" kern="1200" baseline="0" dirty="0" smtClean="0">
                        <a:solidFill>
                          <a:schemeClr val="lt1"/>
                        </a:solidFill>
                        <a:latin typeface="Times New Roman" panose="02020603050405020304" pitchFamily="18" charset="0"/>
                        <a:ea typeface="+mn-ea"/>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IN" sz="1800" b="1" i="0" u="none" strike="noStrike" kern="1200" baseline="0" dirty="0" smtClean="0">
                          <a:solidFill>
                            <a:schemeClr val="lt1"/>
                          </a:solidFill>
                          <a:latin typeface="Times New Roman" panose="02020603050405020304" pitchFamily="18" charset="0"/>
                          <a:ea typeface="+mn-ea"/>
                          <a:cs typeface="Times New Roman" panose="02020603050405020304" pitchFamily="18" charset="0"/>
                        </a:rPr>
                        <a:t>Typical delivery setting </a:t>
                      </a:r>
                      <a:r>
                        <a:rPr lang="en-IN" sz="1800" b="0" i="0" u="none" strike="noStrike" kern="1200" baseline="0" dirty="0" smtClean="0">
                          <a:solidFill>
                            <a:schemeClr val="lt1"/>
                          </a:solidFill>
                          <a:latin typeface="Times New Roman" panose="02020603050405020304" pitchFamily="18" charset="0"/>
                          <a:ea typeface="+mn-ea"/>
                          <a:cs typeface="Times New Roman" panose="02020603050405020304" pitchFamily="18" charset="0"/>
                        </a:rPr>
                        <a:t>	</a:t>
                      </a:r>
                    </a:p>
                  </a:txBody>
                  <a:tcPr marL="68580" marR="68580"/>
                </a:tc>
              </a:tr>
              <a:tr h="3493643">
                <a:tc>
                  <a:txBody>
                    <a:bodyPr/>
                    <a:lstStyle/>
                    <a:p>
                      <a:r>
                        <a:rPr lang="en-IN" sz="1800" b="0" i="0" u="none" strike="noStrike" baseline="0" dirty="0" smtClean="0">
                          <a:solidFill>
                            <a:srgbClr val="FFFFFF"/>
                          </a:solidFill>
                          <a:latin typeface="Times New Roman" panose="02020603050405020304" pitchFamily="18" charset="0"/>
                          <a:cs typeface="Times New Roman" panose="02020603050405020304" pitchFamily="18" charset="0"/>
                        </a:rPr>
                        <a:t>	</a:t>
                      </a:r>
                    </a:p>
                    <a:p>
                      <a:endParaRPr lang="en-IN" dirty="0">
                        <a:latin typeface="Times New Roman" panose="02020603050405020304" pitchFamily="18" charset="0"/>
                        <a:cs typeface="Times New Roman" panose="02020603050405020304" pitchFamily="18" charset="0"/>
                      </a:endParaRPr>
                    </a:p>
                  </a:txBody>
                  <a:tcPr marL="68580" marR="68580"/>
                </a:tc>
                <a:tc>
                  <a:txBody>
                    <a:bodyPr/>
                    <a:lstStyle/>
                    <a:p>
                      <a:r>
                        <a:rPr lang="en-IN" sz="1800" b="0" i="0" u="none" strike="noStrike" kern="1200" baseline="0" dirty="0" smtClean="0">
                          <a:solidFill>
                            <a:schemeClr val="dk1"/>
                          </a:solidFill>
                          <a:latin typeface="Times New Roman" panose="02020603050405020304" pitchFamily="18" charset="0"/>
                          <a:ea typeface="+mn-ea"/>
                          <a:cs typeface="Times New Roman" panose="02020603050405020304" pitchFamily="18" charset="0"/>
                        </a:rPr>
                        <a:t>In the early recovery period, once patients have returned to a hospital ward or stepdown facility, or for patients where illness severity did not warrant admission to an intensive care unit and who have been managed in a hospital ward, rehabilitation interventions may focus on addressing ongoing impairments in mobility, respiratory function, cognition, swallow and nutrition, and communication. Interventions during this period further aim to promote independence with activities of daily living, and to provide psychosocial support. Rehabilitation professionals also contribute significantly to discharge preparation and planning, which can be particularly complex for older patients and those with comorbidities.</a:t>
                      </a:r>
                    </a:p>
                  </a:txBody>
                  <a:tcPr marL="68580" marR="68580"/>
                </a:tc>
                <a:tc>
                  <a:txBody>
                    <a:bodyPr/>
                    <a:lstStyle/>
                    <a:p>
                      <a:r>
                        <a:rPr lang="en-IN" sz="1800" b="0" i="0" u="none" strike="noStrike" kern="1200" baseline="0" dirty="0" smtClean="0">
                          <a:solidFill>
                            <a:schemeClr val="dk1"/>
                          </a:solidFill>
                          <a:latin typeface="Times New Roman" panose="02020603050405020304" pitchFamily="18" charset="0"/>
                          <a:ea typeface="+mn-ea"/>
                          <a:cs typeface="Times New Roman" panose="02020603050405020304" pitchFamily="18" charset="0"/>
                        </a:rPr>
                        <a:t>Hospital wards, stepdown facilities </a:t>
                      </a:r>
                    </a:p>
                    <a:p>
                      <a:r>
                        <a:rPr lang="en-IN" sz="1800" b="0" i="0" u="none" strike="noStrike" kern="1200" baseline="0" dirty="0" smtClean="0">
                          <a:solidFill>
                            <a:schemeClr val="dk1"/>
                          </a:solidFill>
                          <a:latin typeface="Times New Roman" panose="02020603050405020304" pitchFamily="18" charset="0"/>
                          <a:ea typeface="+mn-ea"/>
                          <a:cs typeface="Times New Roman" panose="02020603050405020304" pitchFamily="18" charset="0"/>
                        </a:rPr>
                        <a:t>(including in SARI centres) 	</a:t>
                      </a:r>
                    </a:p>
                    <a:p>
                      <a:endParaRPr lang="en-IN" dirty="0">
                        <a:latin typeface="Times New Roman" panose="02020603050405020304" pitchFamily="18" charset="0"/>
                        <a:cs typeface="Times New Roman" panose="02020603050405020304" pitchFamily="18" charset="0"/>
                      </a:endParaRPr>
                    </a:p>
                  </a:txBody>
                  <a:tcPr marL="68580" marR="68580"/>
                </a:tc>
              </a:tr>
            </a:tbl>
          </a:graphicData>
        </a:graphic>
      </p:graphicFrame>
      <p:sp>
        <p:nvSpPr>
          <p:cNvPr id="5" name="TextBox 4"/>
          <p:cNvSpPr txBox="1"/>
          <p:nvPr/>
        </p:nvSpPr>
        <p:spPr>
          <a:xfrm rot="16200000">
            <a:off x="-284906" y="3969280"/>
            <a:ext cx="2089572" cy="461665"/>
          </a:xfrm>
          <a:prstGeom prst="rect">
            <a:avLst/>
          </a:prstGeom>
          <a:noFill/>
        </p:spPr>
        <p:txBody>
          <a:bodyPr wrap="square" rtlCol="0">
            <a:spAutoFit/>
          </a:bodyPr>
          <a:lstStyle/>
          <a:p>
            <a:pPr algn="ctr"/>
            <a:r>
              <a:rPr lang="en-US" sz="2400" b="1" dirty="0" smtClean="0">
                <a:solidFill>
                  <a:schemeClr val="bg1"/>
                </a:solidFill>
                <a:latin typeface="Times New Roman" panose="02020603050405020304" pitchFamily="18" charset="0"/>
                <a:cs typeface="Times New Roman" panose="02020603050405020304" pitchFamily="18" charset="0"/>
              </a:rPr>
              <a:t>SUB-ACUTE</a:t>
            </a:r>
            <a:endParaRPr lang="en-IN" sz="2400" b="1"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303450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 y="403763"/>
            <a:ext cx="9144001" cy="1325563"/>
          </a:xfrm>
        </p:spPr>
        <p:txBody>
          <a:bodyPr>
            <a:normAutofit/>
          </a:bodyPr>
          <a:lstStyle/>
          <a:p>
            <a:pPr algn="ctr"/>
            <a:r>
              <a:rPr lang="en-US" sz="4000" dirty="0" smtClean="0">
                <a:latin typeface="Times New Roman" panose="02020603050405020304" pitchFamily="18" charset="0"/>
                <a:cs typeface="Times New Roman" panose="02020603050405020304" pitchFamily="18" charset="0"/>
              </a:rPr>
              <a:t>REHABILITATION INTERVENSION (LONG TERM)</a:t>
            </a:r>
            <a:endParaRPr lang="en-IN" sz="4000" dirty="0">
              <a:latin typeface="Times New Roman" panose="02020603050405020304" pitchFamily="18" charset="0"/>
              <a:cs typeface="Times New Roman" panose="02020603050405020304" pitchFamily="18" charset="0"/>
            </a:endParaRPr>
          </a:p>
        </p:txBody>
      </p:sp>
      <p:graphicFrame>
        <p:nvGraphicFramePr>
          <p:cNvPr id="5" name="Table 4"/>
          <p:cNvGraphicFramePr>
            <a:graphicFrameLocks noGrp="1"/>
          </p:cNvGraphicFramePr>
          <p:nvPr>
            <p:extLst>
              <p:ext uri="{D42A27DB-BD31-4B8C-83A1-F6EECF244321}">
                <p14:modId xmlns:p14="http://schemas.microsoft.com/office/powerpoint/2010/main" val="2312902754"/>
              </p:ext>
            </p:extLst>
          </p:nvPr>
        </p:nvGraphicFramePr>
        <p:xfrm>
          <a:off x="251521" y="1690687"/>
          <a:ext cx="8644561" cy="6217920"/>
        </p:xfrm>
        <a:graphic>
          <a:graphicData uri="http://schemas.openxmlformats.org/drawingml/2006/table">
            <a:tbl>
              <a:tblPr firstRow="1" bandRow="1">
                <a:tableStyleId>{5C22544A-7EE6-4342-B048-85BDC9FD1C3A}</a:tableStyleId>
              </a:tblPr>
              <a:tblGrid>
                <a:gridCol w="911218"/>
                <a:gridCol w="5859468"/>
                <a:gridCol w="1873875"/>
              </a:tblGrid>
              <a:tr h="782057">
                <a:tc>
                  <a:txBody>
                    <a:bodyPr/>
                    <a:lstStyle/>
                    <a:p>
                      <a:endParaRPr lang="en-IN" dirty="0">
                        <a:latin typeface="Times New Roman" panose="02020603050405020304" pitchFamily="18" charset="0"/>
                        <a:cs typeface="Times New Roman" panose="02020603050405020304" pitchFamily="18" charset="0"/>
                      </a:endParaRPr>
                    </a:p>
                  </a:txBody>
                  <a:tcPr marL="68580" marR="6858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IN" sz="1800" b="1" i="0" u="none" strike="noStrike" kern="1200" baseline="0" dirty="0" smtClean="0">
                        <a:solidFill>
                          <a:schemeClr val="lt1"/>
                        </a:solidFill>
                        <a:latin typeface="Times New Roman" panose="02020603050405020304" pitchFamily="18" charset="0"/>
                        <a:ea typeface="+mn-ea"/>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IN" sz="1800" b="1" i="0" u="none" strike="noStrike" kern="1200" baseline="0" dirty="0" smtClean="0">
                          <a:solidFill>
                            <a:schemeClr val="lt1"/>
                          </a:solidFill>
                          <a:latin typeface="Times New Roman" panose="02020603050405020304" pitchFamily="18" charset="0"/>
                          <a:ea typeface="+mn-ea"/>
                          <a:cs typeface="Times New Roman" panose="02020603050405020304" pitchFamily="18" charset="0"/>
                        </a:rPr>
                        <a:t>Rehabilitation interventions</a:t>
                      </a:r>
                      <a:endParaRPr lang="en-IN" sz="1800" b="0" i="0" u="none" strike="noStrike" kern="1200" baseline="0" dirty="0" smtClean="0">
                        <a:solidFill>
                          <a:schemeClr val="lt1"/>
                        </a:solidFill>
                        <a:latin typeface="Times New Roman" panose="02020603050405020304" pitchFamily="18" charset="0"/>
                        <a:ea typeface="+mn-ea"/>
                        <a:cs typeface="Times New Roman" panose="02020603050405020304" pitchFamily="18" charset="0"/>
                      </a:endParaRPr>
                    </a:p>
                  </a:txBody>
                  <a:tcPr marL="68580" marR="6858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IN" sz="1800" b="1" i="0" u="none" strike="noStrike" kern="1200" baseline="0" dirty="0" smtClean="0">
                        <a:solidFill>
                          <a:schemeClr val="lt1"/>
                        </a:solidFill>
                        <a:latin typeface="Times New Roman" panose="02020603050405020304" pitchFamily="18" charset="0"/>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IN" sz="1800" b="1" i="0" u="none" strike="noStrike" kern="1200" baseline="0" dirty="0" smtClean="0">
                          <a:solidFill>
                            <a:schemeClr val="lt1"/>
                          </a:solidFill>
                          <a:latin typeface="Times New Roman" panose="02020603050405020304" pitchFamily="18" charset="0"/>
                          <a:ea typeface="+mn-ea"/>
                          <a:cs typeface="Times New Roman" panose="02020603050405020304" pitchFamily="18" charset="0"/>
                        </a:rPr>
                        <a:t>Typical delivery setting </a:t>
                      </a:r>
                      <a:r>
                        <a:rPr lang="en-IN" sz="1800" b="0" i="0" u="none" strike="noStrike" kern="1200" baseline="0" dirty="0" smtClean="0">
                          <a:solidFill>
                            <a:schemeClr val="lt1"/>
                          </a:solidFill>
                          <a:latin typeface="Times New Roman" panose="02020603050405020304" pitchFamily="18" charset="0"/>
                          <a:ea typeface="+mn-ea"/>
                          <a:cs typeface="Times New Roman" panose="02020603050405020304" pitchFamily="18" charset="0"/>
                        </a:rPr>
                        <a:t>	</a:t>
                      </a:r>
                    </a:p>
                  </a:txBody>
                  <a:tcPr marL="68580" marR="68580"/>
                </a:tc>
              </a:tr>
              <a:tr h="3493643">
                <a:tc>
                  <a:txBody>
                    <a:bodyPr/>
                    <a:lstStyle/>
                    <a:p>
                      <a:r>
                        <a:rPr lang="en-IN" sz="1800" b="0" i="0" u="none" strike="noStrike" baseline="0" dirty="0" smtClean="0">
                          <a:solidFill>
                            <a:srgbClr val="FFFFFF"/>
                          </a:solidFill>
                          <a:latin typeface="Times New Roman" panose="02020603050405020304" pitchFamily="18" charset="0"/>
                          <a:cs typeface="Times New Roman" panose="02020603050405020304" pitchFamily="18" charset="0"/>
                        </a:rPr>
                        <a:t>	</a:t>
                      </a:r>
                    </a:p>
                    <a:p>
                      <a:endParaRPr lang="en-IN" dirty="0">
                        <a:latin typeface="Times New Roman" panose="02020603050405020304" pitchFamily="18" charset="0"/>
                        <a:cs typeface="Times New Roman" panose="02020603050405020304" pitchFamily="18" charset="0"/>
                      </a:endParaRPr>
                    </a:p>
                  </a:txBody>
                  <a:tcPr marL="68580" marR="68580"/>
                </a:tc>
                <a:tc>
                  <a:txBody>
                    <a:bodyPr/>
                    <a:lstStyle/>
                    <a:p>
                      <a:r>
                        <a:rPr lang="en-IN" sz="1800" b="0" i="0" u="none" strike="noStrike" kern="1200" baseline="0" dirty="0" smtClean="0">
                          <a:solidFill>
                            <a:schemeClr val="dk1"/>
                          </a:solidFill>
                          <a:latin typeface="Times New Roman" panose="02020603050405020304" pitchFamily="18" charset="0"/>
                          <a:ea typeface="+mn-ea"/>
                          <a:cs typeface="Times New Roman" panose="02020603050405020304" pitchFamily="18" charset="0"/>
                        </a:rPr>
                        <a:t>Following discharge, rehabilitation professionals can provide graded exercise, education on energy conservation and behaviour modification, home modification, and assistive products, as well as rehabilitation for any specific individual impairments. During the long-term recovery of severe COVID-19, patients may benefit from pulmonary rehabilitative interventions, which target physical and respiratory impairments, and include a combination of graded exercise, education, activity of daily living, and psychosocial support.</a:t>
                      </a:r>
                    </a:p>
                    <a:p>
                      <a:r>
                        <a:rPr lang="en-IN" sz="1800" b="0" i="0" u="none" strike="noStrike" kern="1200" baseline="0" dirty="0" smtClean="0">
                          <a:solidFill>
                            <a:schemeClr val="dk1"/>
                          </a:solidFill>
                          <a:latin typeface="Times New Roman" panose="02020603050405020304" pitchFamily="18" charset="0"/>
                          <a:ea typeface="+mn-ea"/>
                          <a:cs typeface="Times New Roman" panose="02020603050405020304" pitchFamily="18" charset="0"/>
                        </a:rPr>
                        <a:t>In many contexts, pandemic related constraints (physical distancing, limited human resources and limited public transport) and infection risks mean that telehealth is likely to be required following discharge. This could be extended to include remote exercise (e.g. “virtual group” education and exercise) and peer-to-peer support from COVID-19 patients who have received the appropriate training. Rehabilitation services located in people’s communities are often best placed to deliver longer-term care. 	</a:t>
                      </a:r>
                    </a:p>
                  </a:txBody>
                  <a:tcPr marL="68580" marR="68580"/>
                </a:tc>
                <a:tc>
                  <a:txBody>
                    <a:bodyPr/>
                    <a:lstStyle/>
                    <a:p>
                      <a:r>
                        <a:rPr lang="en-IN" sz="1800" b="0" i="0" u="none" strike="noStrike" kern="1200" baseline="0" dirty="0" smtClean="0">
                          <a:solidFill>
                            <a:schemeClr val="dk1"/>
                          </a:solidFill>
                          <a:latin typeface="Times New Roman" panose="02020603050405020304" pitchFamily="18" charset="0"/>
                          <a:ea typeface="+mn-ea"/>
                          <a:cs typeface="Times New Roman" panose="02020603050405020304" pitchFamily="18" charset="0"/>
                        </a:rPr>
                        <a:t>Rehabilitation centres, outpatient programmes, in-home services, mobile services, telehealth</a:t>
                      </a:r>
                    </a:p>
                  </a:txBody>
                  <a:tcPr marL="68580" marR="68580"/>
                </a:tc>
              </a:tr>
            </a:tbl>
          </a:graphicData>
        </a:graphic>
      </p:graphicFrame>
      <p:sp>
        <p:nvSpPr>
          <p:cNvPr id="6" name="TextBox 5"/>
          <p:cNvSpPr txBox="1"/>
          <p:nvPr/>
        </p:nvSpPr>
        <p:spPr>
          <a:xfrm rot="16200000">
            <a:off x="-360581" y="4186621"/>
            <a:ext cx="2240922" cy="461665"/>
          </a:xfrm>
          <a:prstGeom prst="rect">
            <a:avLst/>
          </a:prstGeom>
          <a:noFill/>
        </p:spPr>
        <p:txBody>
          <a:bodyPr wrap="square" rtlCol="0">
            <a:spAutoFit/>
          </a:bodyPr>
          <a:lstStyle/>
          <a:p>
            <a:pPr algn="ctr"/>
            <a:r>
              <a:rPr lang="en-US" sz="2400" b="1" dirty="0" smtClean="0">
                <a:solidFill>
                  <a:schemeClr val="bg1"/>
                </a:solidFill>
                <a:latin typeface="Times New Roman" panose="02020603050405020304" pitchFamily="18" charset="0"/>
                <a:cs typeface="Times New Roman" panose="02020603050405020304" pitchFamily="18" charset="0"/>
              </a:rPr>
              <a:t>LONG TERM</a:t>
            </a:r>
            <a:endParaRPr lang="en-IN" sz="2400" b="1"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524963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10"/>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18435" name="Title 1"/>
          <p:cNvSpPr>
            <a:spLocks noGrp="1"/>
          </p:cNvSpPr>
          <p:nvPr>
            <p:ph type="title"/>
          </p:nvPr>
        </p:nvSpPr>
        <p:spPr>
          <a:xfrm>
            <a:off x="457200" y="214290"/>
            <a:ext cx="8258204" cy="852510"/>
          </a:xfrm>
        </p:spPr>
        <p:txBody>
          <a:bodyPr/>
          <a:lstStyle/>
          <a:p>
            <a:pPr eaLnBrk="1" hangingPunct="1"/>
            <a:r>
              <a:rPr lang="en-US" dirty="0" smtClean="0"/>
              <a:t>What is Disease Spiral of disability?</a:t>
            </a:r>
            <a:endParaRPr lang="en-IN" dirty="0" smtClean="0"/>
          </a:p>
        </p:txBody>
      </p:sp>
      <p:sp>
        <p:nvSpPr>
          <p:cNvPr id="18436" name="Slide Number Placeholder 3"/>
          <p:cNvSpPr>
            <a:spLocks noGrp="1"/>
          </p:cNvSpPr>
          <p:nvPr>
            <p:ph type="sldNum" sz="quarter" idx="12"/>
          </p:nvPr>
        </p:nvSpPr>
        <p:spPr>
          <a:noFill/>
        </p:spPr>
        <p:txBody>
          <a:bodyPr/>
          <a:lstStyle/>
          <a:p>
            <a:fld id="{F77AA440-276A-4353-BD48-41061FBB7E58}" type="slidenum">
              <a:rPr lang="en-US" smtClean="0">
                <a:solidFill>
                  <a:srgbClr val="000000"/>
                </a:solidFill>
              </a:rPr>
              <a:pPr/>
              <a:t>8</a:t>
            </a:fld>
            <a:endParaRPr lang="en-US" smtClean="0">
              <a:solidFill>
                <a:srgbClr val="000000"/>
              </a:solidFill>
            </a:endParaRPr>
          </a:p>
        </p:txBody>
      </p:sp>
      <p:sp>
        <p:nvSpPr>
          <p:cNvPr id="18438" name="Rectangle 6"/>
          <p:cNvSpPr>
            <a:spLocks noChangeArrowheads="1"/>
          </p:cNvSpPr>
          <p:nvPr/>
        </p:nvSpPr>
        <p:spPr bwMode="auto">
          <a:xfrm>
            <a:off x="604837" y="6321623"/>
            <a:ext cx="7777163" cy="307777"/>
          </a:xfrm>
          <a:prstGeom prst="rect">
            <a:avLst/>
          </a:prstGeom>
          <a:noFill/>
          <a:ln w="9525">
            <a:noFill/>
            <a:miter lim="800000"/>
            <a:headEnd/>
            <a:tailEnd/>
          </a:ln>
        </p:spPr>
        <p:txBody>
          <a:bodyPr>
            <a:spAutoFit/>
          </a:bodyPr>
          <a:lstStyle/>
          <a:p>
            <a:pPr fontAlgn="base">
              <a:spcBef>
                <a:spcPct val="0"/>
              </a:spcBef>
              <a:spcAft>
                <a:spcPct val="0"/>
              </a:spcAft>
            </a:pPr>
            <a:r>
              <a:rPr lang="en-US" sz="1400" dirty="0" smtClean="0">
                <a:solidFill>
                  <a:srgbClr val="000000"/>
                </a:solidFill>
                <a:latin typeface="Arial" charset="0"/>
              </a:rPr>
              <a:t>The relationship between chronic lung disease, muscle  </a:t>
            </a:r>
            <a:r>
              <a:rPr lang="en-US" sz="1400" dirty="0" err="1" smtClean="0">
                <a:solidFill>
                  <a:srgbClr val="000000"/>
                </a:solidFill>
                <a:latin typeface="Arial" charset="0"/>
              </a:rPr>
              <a:t>deconditioning</a:t>
            </a:r>
            <a:r>
              <a:rPr lang="en-US" sz="1400" dirty="0" smtClean="0">
                <a:solidFill>
                  <a:srgbClr val="000000"/>
                </a:solidFill>
                <a:latin typeface="Arial" charset="0"/>
              </a:rPr>
              <a:t> and disability</a:t>
            </a:r>
          </a:p>
        </p:txBody>
      </p:sp>
      <p:sp>
        <p:nvSpPr>
          <p:cNvPr id="18439" name="Rectangle 7"/>
          <p:cNvSpPr>
            <a:spLocks noChangeArrowheads="1"/>
          </p:cNvSpPr>
          <p:nvPr/>
        </p:nvSpPr>
        <p:spPr bwMode="auto">
          <a:xfrm>
            <a:off x="611188" y="6550025"/>
            <a:ext cx="6840537" cy="307975"/>
          </a:xfrm>
          <a:prstGeom prst="rect">
            <a:avLst/>
          </a:prstGeom>
          <a:noFill/>
          <a:ln w="9525">
            <a:noFill/>
            <a:miter lim="800000"/>
            <a:headEnd/>
            <a:tailEnd/>
          </a:ln>
        </p:spPr>
        <p:txBody>
          <a:bodyPr>
            <a:spAutoFit/>
          </a:bodyPr>
          <a:lstStyle/>
          <a:p>
            <a:pPr fontAlgn="base">
              <a:spcBef>
                <a:spcPct val="0"/>
              </a:spcBef>
              <a:spcAft>
                <a:spcPct val="0"/>
              </a:spcAft>
            </a:pPr>
            <a:r>
              <a:rPr lang="en-US" sz="1400" smtClean="0">
                <a:solidFill>
                  <a:srgbClr val="000000"/>
                </a:solidFill>
                <a:latin typeface="Arial" charset="0"/>
              </a:rPr>
              <a:t>Reardona J, Casaburi R, Morganc M. Respiratory Medicine 2005; 99:S19–S27.</a:t>
            </a:r>
          </a:p>
        </p:txBody>
      </p:sp>
      <p:sp>
        <p:nvSpPr>
          <p:cNvPr id="8" name="TextBox 7"/>
          <p:cNvSpPr txBox="1"/>
          <p:nvPr/>
        </p:nvSpPr>
        <p:spPr>
          <a:xfrm>
            <a:off x="762000" y="1371600"/>
            <a:ext cx="1676400" cy="646331"/>
          </a:xfrm>
          <a:prstGeom prst="rect">
            <a:avLst/>
          </a:prstGeom>
          <a:noFill/>
        </p:spPr>
        <p:txBody>
          <a:bodyPr wrap="square" rtlCol="0">
            <a:spAutoFit/>
          </a:bodyPr>
          <a:lstStyle/>
          <a:p>
            <a:r>
              <a:rPr lang="en-US" dirty="0" smtClean="0"/>
              <a:t>Chronic  Diseases </a:t>
            </a:r>
            <a:endParaRPr lang="en-US" dirty="0"/>
          </a:p>
        </p:txBody>
      </p:sp>
      <p:sp>
        <p:nvSpPr>
          <p:cNvPr id="9" name="Right Arrow 8"/>
          <p:cNvSpPr/>
          <p:nvPr/>
        </p:nvSpPr>
        <p:spPr>
          <a:xfrm>
            <a:off x="2590800" y="1371600"/>
            <a:ext cx="1752600" cy="457200"/>
          </a:xfrm>
          <a:prstGeom prst="rightArrow">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en-US"/>
          </a:p>
        </p:txBody>
      </p:sp>
      <p:cxnSp>
        <p:nvCxnSpPr>
          <p:cNvPr id="11" name="Straight Arrow Connector 10"/>
          <p:cNvCxnSpPr/>
          <p:nvPr/>
        </p:nvCxnSpPr>
        <p:spPr>
          <a:xfrm>
            <a:off x="1371600" y="2057400"/>
            <a:ext cx="0" cy="1600200"/>
          </a:xfrm>
          <a:prstGeom prst="straightConnector1">
            <a:avLst/>
          </a:prstGeom>
          <a:ln w="38100">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914400" y="3962400"/>
            <a:ext cx="1143000" cy="381000"/>
          </a:xfrm>
          <a:prstGeom prst="rect">
            <a:avLst/>
          </a:prstGeom>
          <a:noFill/>
        </p:spPr>
        <p:txBody>
          <a:bodyPr wrap="square" rtlCol="0">
            <a:spAutoFit/>
          </a:bodyPr>
          <a:lstStyle/>
          <a:p>
            <a:r>
              <a:rPr lang="en-US" dirty="0" smtClean="0"/>
              <a:t>Drugs </a:t>
            </a:r>
            <a:endParaRPr lang="en-US" dirty="0"/>
          </a:p>
        </p:txBody>
      </p:sp>
      <p:sp>
        <p:nvSpPr>
          <p:cNvPr id="13" name="TextBox 12"/>
          <p:cNvSpPr txBox="1"/>
          <p:nvPr/>
        </p:nvSpPr>
        <p:spPr>
          <a:xfrm>
            <a:off x="914400" y="4419600"/>
            <a:ext cx="1143000" cy="381000"/>
          </a:xfrm>
          <a:prstGeom prst="rect">
            <a:avLst/>
          </a:prstGeom>
          <a:noFill/>
        </p:spPr>
        <p:txBody>
          <a:bodyPr wrap="square" rtlCol="0">
            <a:spAutoFit/>
          </a:bodyPr>
          <a:lstStyle/>
          <a:p>
            <a:r>
              <a:rPr lang="en-US" dirty="0" smtClean="0"/>
              <a:t>Hypoxia</a:t>
            </a:r>
            <a:endParaRPr lang="en-US" dirty="0"/>
          </a:p>
        </p:txBody>
      </p:sp>
      <p:sp>
        <p:nvSpPr>
          <p:cNvPr id="14" name="TextBox 13"/>
          <p:cNvSpPr txBox="1"/>
          <p:nvPr/>
        </p:nvSpPr>
        <p:spPr>
          <a:xfrm>
            <a:off x="914400" y="4876800"/>
            <a:ext cx="1752600" cy="646331"/>
          </a:xfrm>
          <a:prstGeom prst="rect">
            <a:avLst/>
          </a:prstGeom>
          <a:noFill/>
        </p:spPr>
        <p:txBody>
          <a:bodyPr wrap="square" rtlCol="0">
            <a:spAutoFit/>
          </a:bodyPr>
          <a:lstStyle/>
          <a:p>
            <a:r>
              <a:rPr lang="en-US" dirty="0" smtClean="0"/>
              <a:t>Chronic Inflammation </a:t>
            </a:r>
            <a:endParaRPr lang="en-US" dirty="0"/>
          </a:p>
        </p:txBody>
      </p:sp>
      <p:sp>
        <p:nvSpPr>
          <p:cNvPr id="15" name="TextBox 14"/>
          <p:cNvSpPr txBox="1"/>
          <p:nvPr/>
        </p:nvSpPr>
        <p:spPr>
          <a:xfrm>
            <a:off x="914400" y="5562600"/>
            <a:ext cx="1676400" cy="646331"/>
          </a:xfrm>
          <a:prstGeom prst="rect">
            <a:avLst/>
          </a:prstGeom>
          <a:noFill/>
        </p:spPr>
        <p:txBody>
          <a:bodyPr wrap="square" rtlCol="0">
            <a:spAutoFit/>
          </a:bodyPr>
          <a:lstStyle/>
          <a:p>
            <a:r>
              <a:rPr lang="en-US" dirty="0" smtClean="0"/>
              <a:t>Poor Nutrition</a:t>
            </a:r>
            <a:endParaRPr lang="en-US" dirty="0"/>
          </a:p>
        </p:txBody>
      </p:sp>
      <p:cxnSp>
        <p:nvCxnSpPr>
          <p:cNvPr id="17" name="Straight Connector 16"/>
          <p:cNvCxnSpPr/>
          <p:nvPr/>
        </p:nvCxnSpPr>
        <p:spPr>
          <a:xfrm>
            <a:off x="2606566" y="4114800"/>
            <a:ext cx="533400" cy="0"/>
          </a:xfrm>
          <a:prstGeom prst="line">
            <a:avLst/>
          </a:prstGeom>
        </p:spPr>
        <p:style>
          <a:lnRef idx="3">
            <a:schemeClr val="accent2"/>
          </a:lnRef>
          <a:fillRef idx="0">
            <a:schemeClr val="accent2"/>
          </a:fillRef>
          <a:effectRef idx="2">
            <a:schemeClr val="accent2"/>
          </a:effectRef>
          <a:fontRef idx="minor">
            <a:schemeClr val="tx1"/>
          </a:fontRef>
        </p:style>
      </p:cxnSp>
      <p:cxnSp>
        <p:nvCxnSpPr>
          <p:cNvPr id="18" name="Straight Connector 17"/>
          <p:cNvCxnSpPr/>
          <p:nvPr/>
        </p:nvCxnSpPr>
        <p:spPr>
          <a:xfrm>
            <a:off x="2596060" y="4648200"/>
            <a:ext cx="533400" cy="0"/>
          </a:xfrm>
          <a:prstGeom prst="line">
            <a:avLst/>
          </a:prstGeom>
        </p:spPr>
        <p:style>
          <a:lnRef idx="3">
            <a:schemeClr val="accent2"/>
          </a:lnRef>
          <a:fillRef idx="0">
            <a:schemeClr val="accent2"/>
          </a:fillRef>
          <a:effectRef idx="2">
            <a:schemeClr val="accent2"/>
          </a:effectRef>
          <a:fontRef idx="minor">
            <a:schemeClr val="tx1"/>
          </a:fontRef>
        </p:style>
      </p:cxnSp>
      <p:cxnSp>
        <p:nvCxnSpPr>
          <p:cNvPr id="19" name="Straight Connector 18"/>
          <p:cNvCxnSpPr/>
          <p:nvPr/>
        </p:nvCxnSpPr>
        <p:spPr>
          <a:xfrm>
            <a:off x="2590800" y="5334000"/>
            <a:ext cx="533400" cy="0"/>
          </a:xfrm>
          <a:prstGeom prst="line">
            <a:avLst/>
          </a:prstGeom>
        </p:spPr>
        <p:style>
          <a:lnRef idx="3">
            <a:schemeClr val="accent2"/>
          </a:lnRef>
          <a:fillRef idx="0">
            <a:schemeClr val="accent2"/>
          </a:fillRef>
          <a:effectRef idx="2">
            <a:schemeClr val="accent2"/>
          </a:effectRef>
          <a:fontRef idx="minor">
            <a:schemeClr val="tx1"/>
          </a:fontRef>
        </p:style>
      </p:cxnSp>
      <p:cxnSp>
        <p:nvCxnSpPr>
          <p:cNvPr id="20" name="Straight Connector 19"/>
          <p:cNvCxnSpPr/>
          <p:nvPr/>
        </p:nvCxnSpPr>
        <p:spPr>
          <a:xfrm>
            <a:off x="2590800" y="5943600"/>
            <a:ext cx="533400" cy="0"/>
          </a:xfrm>
          <a:prstGeom prst="line">
            <a:avLst/>
          </a:prstGeom>
        </p:spPr>
        <p:style>
          <a:lnRef idx="3">
            <a:schemeClr val="accent2"/>
          </a:lnRef>
          <a:fillRef idx="0">
            <a:schemeClr val="accent2"/>
          </a:fillRef>
          <a:effectRef idx="2">
            <a:schemeClr val="accent2"/>
          </a:effectRef>
          <a:fontRef idx="minor">
            <a:schemeClr val="tx1"/>
          </a:fontRef>
        </p:style>
      </p:cxnSp>
      <p:cxnSp>
        <p:nvCxnSpPr>
          <p:cNvPr id="21" name="Straight Connector 20"/>
          <p:cNvCxnSpPr/>
          <p:nvPr/>
        </p:nvCxnSpPr>
        <p:spPr>
          <a:xfrm>
            <a:off x="3124200" y="4114800"/>
            <a:ext cx="0" cy="1828800"/>
          </a:xfrm>
          <a:prstGeom prst="line">
            <a:avLst/>
          </a:prstGeom>
        </p:spPr>
        <p:style>
          <a:lnRef idx="3">
            <a:schemeClr val="accent2"/>
          </a:lnRef>
          <a:fillRef idx="0">
            <a:schemeClr val="accent2"/>
          </a:fillRef>
          <a:effectRef idx="2">
            <a:schemeClr val="accent2"/>
          </a:effectRef>
          <a:fontRef idx="minor">
            <a:schemeClr val="tx1"/>
          </a:fontRef>
        </p:style>
      </p:cxnSp>
      <p:cxnSp>
        <p:nvCxnSpPr>
          <p:cNvPr id="27" name="Straight Arrow Connector 26"/>
          <p:cNvCxnSpPr/>
          <p:nvPr/>
        </p:nvCxnSpPr>
        <p:spPr>
          <a:xfrm>
            <a:off x="3124200" y="4953000"/>
            <a:ext cx="457200" cy="0"/>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sp>
        <p:nvSpPr>
          <p:cNvPr id="28" name="TextBox 27"/>
          <p:cNvSpPr txBox="1"/>
          <p:nvPr/>
        </p:nvSpPr>
        <p:spPr>
          <a:xfrm>
            <a:off x="3657600" y="4495800"/>
            <a:ext cx="1676400" cy="923330"/>
          </a:xfrm>
          <a:prstGeom prst="rect">
            <a:avLst/>
          </a:prstGeom>
          <a:noFill/>
        </p:spPr>
        <p:txBody>
          <a:bodyPr wrap="square" rtlCol="0">
            <a:spAutoFit/>
          </a:bodyPr>
          <a:lstStyle/>
          <a:p>
            <a:r>
              <a:rPr lang="en-US" dirty="0" smtClean="0"/>
              <a:t>Peripheral Muscle dysfunction </a:t>
            </a:r>
            <a:endParaRPr lang="en-US" dirty="0"/>
          </a:p>
        </p:txBody>
      </p:sp>
      <p:sp>
        <p:nvSpPr>
          <p:cNvPr id="29" name="Right Arrow 28"/>
          <p:cNvSpPr/>
          <p:nvPr/>
        </p:nvSpPr>
        <p:spPr>
          <a:xfrm>
            <a:off x="5257800" y="4724400"/>
            <a:ext cx="1295400" cy="381000"/>
          </a:xfrm>
          <a:prstGeom prst="rightArrow">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en-US"/>
          </a:p>
        </p:txBody>
      </p:sp>
      <p:sp>
        <p:nvSpPr>
          <p:cNvPr id="30" name="TextBox 29"/>
          <p:cNvSpPr txBox="1"/>
          <p:nvPr/>
        </p:nvSpPr>
        <p:spPr>
          <a:xfrm>
            <a:off x="6781800" y="4724400"/>
            <a:ext cx="1371600" cy="369332"/>
          </a:xfrm>
          <a:prstGeom prst="rect">
            <a:avLst/>
          </a:prstGeom>
          <a:noFill/>
          <a:ln w="12700">
            <a:solidFill>
              <a:schemeClr val="tx1"/>
            </a:solidFill>
          </a:ln>
        </p:spPr>
        <p:txBody>
          <a:bodyPr wrap="square" rtlCol="0">
            <a:spAutoFit/>
          </a:bodyPr>
          <a:lstStyle/>
          <a:p>
            <a:pPr algn="ctr"/>
            <a:r>
              <a:rPr lang="en-US" b="1" dirty="0" smtClean="0"/>
              <a:t>Disability</a:t>
            </a:r>
            <a:endParaRPr lang="en-US" b="1" dirty="0"/>
          </a:p>
        </p:txBody>
      </p:sp>
      <p:sp>
        <p:nvSpPr>
          <p:cNvPr id="31" name="Right Arrow 30"/>
          <p:cNvSpPr/>
          <p:nvPr/>
        </p:nvSpPr>
        <p:spPr>
          <a:xfrm rot="8206007">
            <a:off x="5811350" y="4292544"/>
            <a:ext cx="874097" cy="405214"/>
          </a:xfrm>
          <a:prstGeom prst="rightArrow">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en-US"/>
          </a:p>
        </p:txBody>
      </p:sp>
      <p:sp>
        <p:nvSpPr>
          <p:cNvPr id="32" name="TextBox 31"/>
          <p:cNvSpPr txBox="1"/>
          <p:nvPr/>
        </p:nvSpPr>
        <p:spPr>
          <a:xfrm>
            <a:off x="5867400" y="3745468"/>
            <a:ext cx="2438400" cy="369332"/>
          </a:xfrm>
          <a:prstGeom prst="rect">
            <a:avLst/>
          </a:prstGeom>
          <a:noFill/>
        </p:spPr>
        <p:txBody>
          <a:bodyPr wrap="square" rtlCol="0">
            <a:spAutoFit/>
          </a:bodyPr>
          <a:lstStyle/>
          <a:p>
            <a:pPr algn="ctr"/>
            <a:r>
              <a:rPr lang="en-US" b="1" dirty="0" err="1" smtClean="0"/>
              <a:t>Deconditioning</a:t>
            </a:r>
            <a:r>
              <a:rPr lang="en-US" b="1" dirty="0" smtClean="0"/>
              <a:t> </a:t>
            </a:r>
            <a:endParaRPr lang="en-US" b="1" dirty="0"/>
          </a:p>
        </p:txBody>
      </p:sp>
      <p:sp>
        <p:nvSpPr>
          <p:cNvPr id="33" name="TextBox 32"/>
          <p:cNvSpPr txBox="1"/>
          <p:nvPr/>
        </p:nvSpPr>
        <p:spPr>
          <a:xfrm>
            <a:off x="4953000" y="990600"/>
            <a:ext cx="1524000" cy="523220"/>
          </a:xfrm>
          <a:prstGeom prst="rect">
            <a:avLst/>
          </a:prstGeom>
          <a:noFill/>
        </p:spPr>
        <p:txBody>
          <a:bodyPr wrap="square" rtlCol="0">
            <a:spAutoFit/>
          </a:bodyPr>
          <a:lstStyle/>
          <a:p>
            <a:r>
              <a:rPr lang="en-US" sz="1400" dirty="0" smtClean="0"/>
              <a:t>Increasing Breathlessness</a:t>
            </a:r>
            <a:endParaRPr lang="en-US" sz="1400" dirty="0"/>
          </a:p>
        </p:txBody>
      </p:sp>
      <p:sp>
        <p:nvSpPr>
          <p:cNvPr id="35" name="TextBox 34"/>
          <p:cNvSpPr txBox="1"/>
          <p:nvPr/>
        </p:nvSpPr>
        <p:spPr>
          <a:xfrm>
            <a:off x="7162800" y="1066800"/>
            <a:ext cx="1600200" cy="307777"/>
          </a:xfrm>
          <a:prstGeom prst="rect">
            <a:avLst/>
          </a:prstGeom>
          <a:noFill/>
        </p:spPr>
        <p:txBody>
          <a:bodyPr wrap="square" rtlCol="0">
            <a:spAutoFit/>
          </a:bodyPr>
          <a:lstStyle/>
          <a:p>
            <a:r>
              <a:rPr lang="en-US" sz="1400" dirty="0" smtClean="0"/>
              <a:t>Reduced activity </a:t>
            </a:r>
            <a:endParaRPr lang="en-US" sz="1400" dirty="0"/>
          </a:p>
        </p:txBody>
      </p:sp>
      <p:sp>
        <p:nvSpPr>
          <p:cNvPr id="36" name="TextBox 35"/>
          <p:cNvSpPr txBox="1"/>
          <p:nvPr/>
        </p:nvSpPr>
        <p:spPr>
          <a:xfrm>
            <a:off x="5105400" y="2892623"/>
            <a:ext cx="1600200" cy="307777"/>
          </a:xfrm>
          <a:prstGeom prst="rect">
            <a:avLst/>
          </a:prstGeom>
          <a:noFill/>
        </p:spPr>
        <p:txBody>
          <a:bodyPr wrap="square" rtlCol="0">
            <a:spAutoFit/>
          </a:bodyPr>
          <a:lstStyle/>
          <a:p>
            <a:r>
              <a:rPr lang="en-US" sz="1400" dirty="0" smtClean="0"/>
              <a:t>Depression </a:t>
            </a:r>
            <a:endParaRPr lang="en-US" sz="1400" dirty="0"/>
          </a:p>
        </p:txBody>
      </p:sp>
      <p:sp>
        <p:nvSpPr>
          <p:cNvPr id="37" name="TextBox 36"/>
          <p:cNvSpPr txBox="1"/>
          <p:nvPr/>
        </p:nvSpPr>
        <p:spPr>
          <a:xfrm>
            <a:off x="7391400" y="2819400"/>
            <a:ext cx="1600200" cy="307777"/>
          </a:xfrm>
          <a:prstGeom prst="rect">
            <a:avLst/>
          </a:prstGeom>
          <a:noFill/>
        </p:spPr>
        <p:txBody>
          <a:bodyPr wrap="square" rtlCol="0">
            <a:spAutoFit/>
          </a:bodyPr>
          <a:lstStyle/>
          <a:p>
            <a:r>
              <a:rPr lang="en-US" sz="1400" dirty="0" smtClean="0"/>
              <a:t>Social Isolation</a:t>
            </a:r>
            <a:endParaRPr lang="en-US" sz="1400" dirty="0"/>
          </a:p>
        </p:txBody>
      </p:sp>
      <p:sp>
        <p:nvSpPr>
          <p:cNvPr id="41" name="Circular Arrow 40"/>
          <p:cNvSpPr/>
          <p:nvPr/>
        </p:nvSpPr>
        <p:spPr>
          <a:xfrm rot="18657769">
            <a:off x="5850902" y="1466434"/>
            <a:ext cx="859965" cy="781931"/>
          </a:xfrm>
          <a:prstGeom prst="circularArrow">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en-US">
              <a:solidFill>
                <a:schemeClr val="tx1"/>
              </a:solidFill>
            </a:endParaRPr>
          </a:p>
        </p:txBody>
      </p:sp>
      <p:sp>
        <p:nvSpPr>
          <p:cNvPr id="44" name="Circular Arrow 43"/>
          <p:cNvSpPr/>
          <p:nvPr/>
        </p:nvSpPr>
        <p:spPr>
          <a:xfrm rot="3341526">
            <a:off x="6596526" y="1382364"/>
            <a:ext cx="895238" cy="946826"/>
          </a:xfrm>
          <a:prstGeom prst="circularArrow">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en-US">
              <a:solidFill>
                <a:schemeClr val="tx1"/>
              </a:solidFill>
            </a:endParaRPr>
          </a:p>
        </p:txBody>
      </p:sp>
      <p:sp>
        <p:nvSpPr>
          <p:cNvPr id="45" name="Circular Arrow 44"/>
          <p:cNvSpPr/>
          <p:nvPr/>
        </p:nvSpPr>
        <p:spPr>
          <a:xfrm rot="7962456">
            <a:off x="6687287" y="2171372"/>
            <a:ext cx="859965" cy="781931"/>
          </a:xfrm>
          <a:prstGeom prst="circularArrow">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en-US">
              <a:solidFill>
                <a:schemeClr val="tx1"/>
              </a:solidFill>
            </a:endParaRPr>
          </a:p>
        </p:txBody>
      </p:sp>
      <p:sp>
        <p:nvSpPr>
          <p:cNvPr id="46" name="Circular Arrow 45"/>
          <p:cNvSpPr/>
          <p:nvPr/>
        </p:nvSpPr>
        <p:spPr>
          <a:xfrm rot="13245786">
            <a:off x="5907501" y="2198640"/>
            <a:ext cx="859965" cy="781931"/>
          </a:xfrm>
          <a:prstGeom prst="circularArrow">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en-US">
              <a:solidFill>
                <a:schemeClr val="tx1"/>
              </a:solidFill>
            </a:endParaRPr>
          </a:p>
        </p:txBody>
      </p:sp>
      <p:sp>
        <p:nvSpPr>
          <p:cNvPr id="47" name="Right Arrow 46"/>
          <p:cNvSpPr/>
          <p:nvPr/>
        </p:nvSpPr>
        <p:spPr>
          <a:xfrm rot="5400000">
            <a:off x="6489107" y="3264495"/>
            <a:ext cx="533401" cy="252814"/>
          </a:xfrm>
          <a:prstGeom prst="rightArrow">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en-US"/>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612775" y="228600"/>
            <a:ext cx="8153400" cy="990600"/>
          </a:xfrm>
        </p:spPr>
        <p:txBody>
          <a:bodyPr>
            <a:normAutofit fontScale="90000"/>
          </a:bodyPr>
          <a:lstStyle/>
          <a:p>
            <a:pPr eaLnBrk="1" hangingPunct="1"/>
            <a:r>
              <a:rPr lang="en-US" sz="3600" dirty="0" smtClean="0"/>
              <a:t>What are Mechanisms for these morbidities</a:t>
            </a:r>
            <a:r>
              <a:rPr lang="en-US" sz="4000" dirty="0" smtClean="0">
                <a:latin typeface="Arial Narrow" pitchFamily="34" charset="0"/>
              </a:rPr>
              <a:t>?</a:t>
            </a:r>
          </a:p>
        </p:txBody>
      </p:sp>
      <p:sp>
        <p:nvSpPr>
          <p:cNvPr id="20483" name="Content Placeholder 2"/>
          <p:cNvSpPr>
            <a:spLocks noGrp="1"/>
          </p:cNvSpPr>
          <p:nvPr>
            <p:ph sz="quarter" idx="1"/>
          </p:nvPr>
        </p:nvSpPr>
        <p:spPr>
          <a:xfrm>
            <a:off x="857224" y="1214422"/>
            <a:ext cx="6786610" cy="5410216"/>
          </a:xfrm>
        </p:spPr>
        <p:txBody>
          <a:bodyPr>
            <a:normAutofit/>
          </a:bodyPr>
          <a:lstStyle/>
          <a:p>
            <a:pPr eaLnBrk="1" hangingPunct="1">
              <a:buFont typeface="Wingdings" pitchFamily="2" charset="2"/>
              <a:buChar char="Ø"/>
            </a:pPr>
            <a:r>
              <a:rPr lang="en-US" sz="2800" dirty="0" smtClean="0">
                <a:cs typeface="Arial" pitchFamily="34" charset="0"/>
              </a:rPr>
              <a:t>Deconditioning</a:t>
            </a:r>
          </a:p>
          <a:p>
            <a:pPr eaLnBrk="1" hangingPunct="1">
              <a:buFont typeface="Wingdings" pitchFamily="2" charset="2"/>
              <a:buChar char="Ø"/>
            </a:pPr>
            <a:r>
              <a:rPr lang="en-US" sz="2800" dirty="0" smtClean="0">
                <a:cs typeface="Arial" pitchFamily="34" charset="0"/>
              </a:rPr>
              <a:t>Malnutrition</a:t>
            </a:r>
          </a:p>
          <a:p>
            <a:pPr eaLnBrk="1" hangingPunct="1">
              <a:buFont typeface="Wingdings" pitchFamily="2" charset="2"/>
              <a:buChar char="Ø"/>
            </a:pPr>
            <a:r>
              <a:rPr lang="en-US" sz="2800" dirty="0" smtClean="0">
                <a:cs typeface="Arial" pitchFamily="34" charset="0"/>
              </a:rPr>
              <a:t>Effects of hypoxemia</a:t>
            </a:r>
          </a:p>
          <a:p>
            <a:pPr eaLnBrk="1" hangingPunct="1">
              <a:buFont typeface="Wingdings" pitchFamily="2" charset="2"/>
              <a:buChar char="Ø"/>
            </a:pPr>
            <a:r>
              <a:rPr lang="en-US" sz="2800" dirty="0" smtClean="0">
                <a:cs typeface="Arial" pitchFamily="34" charset="0"/>
              </a:rPr>
              <a:t>Low Cardiac output</a:t>
            </a:r>
          </a:p>
          <a:p>
            <a:pPr eaLnBrk="1" hangingPunct="1">
              <a:buFont typeface="Wingdings" pitchFamily="2" charset="2"/>
              <a:buChar char="Ø"/>
            </a:pPr>
            <a:r>
              <a:rPr lang="en-US" sz="2800" dirty="0" smtClean="0">
                <a:cs typeface="Arial" pitchFamily="34" charset="0"/>
              </a:rPr>
              <a:t>Steroid myopathy </a:t>
            </a:r>
          </a:p>
          <a:p>
            <a:pPr eaLnBrk="1" hangingPunct="1">
              <a:buFont typeface="Wingdings" pitchFamily="2" charset="2"/>
              <a:buChar char="Ø"/>
            </a:pPr>
            <a:r>
              <a:rPr lang="en-US" sz="2800" dirty="0" smtClean="0">
                <a:cs typeface="Arial" pitchFamily="34" charset="0"/>
              </a:rPr>
              <a:t>Hyperinflation</a:t>
            </a:r>
          </a:p>
          <a:p>
            <a:pPr eaLnBrk="1" hangingPunct="1">
              <a:buFont typeface="Wingdings" pitchFamily="2" charset="2"/>
              <a:buChar char="Ø"/>
            </a:pPr>
            <a:r>
              <a:rPr lang="en-US" sz="2800" dirty="0" smtClean="0">
                <a:cs typeface="Arial" pitchFamily="34" charset="0"/>
              </a:rPr>
              <a:t>Diaphragmatic fatigue</a:t>
            </a:r>
          </a:p>
          <a:p>
            <a:pPr eaLnBrk="1" hangingPunct="1">
              <a:buFont typeface="Wingdings" pitchFamily="2" charset="2"/>
              <a:buChar char="Ø"/>
            </a:pPr>
            <a:r>
              <a:rPr lang="en-US" sz="2800" dirty="0" smtClean="0">
                <a:cs typeface="Arial" pitchFamily="34" charset="0"/>
              </a:rPr>
              <a:t>Psychosocial dysfunction from anxiety, guilt, dependency and sleep disturbance</a:t>
            </a:r>
            <a:r>
              <a:rPr lang="en-US" dirty="0" smtClean="0">
                <a:cs typeface="Arial" pitchFamily="34" charset="0"/>
              </a:rPr>
              <a:t>s</a:t>
            </a:r>
            <a:r>
              <a:rPr lang="en-US" dirty="0" smtClean="0"/>
              <a:t>.</a:t>
            </a:r>
          </a:p>
        </p:txBody>
      </p:sp>
    </p:spTree>
    <p:extLst>
      <p:ext uri="{BB962C8B-B14F-4D97-AF65-F5344CB8AC3E}">
        <p14:creationId xmlns:p14="http://schemas.microsoft.com/office/powerpoint/2010/main" val="167319741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642910" y="857232"/>
            <a:ext cx="7786742" cy="1000132"/>
          </a:xfrm>
        </p:spPr>
        <p:txBody>
          <a:bodyPr>
            <a:normAutofit/>
          </a:bodyPr>
          <a:lstStyle/>
          <a:p>
            <a:r>
              <a:rPr lang="en-IN" dirty="0" smtClean="0"/>
              <a:t>What is Rehabilitation?</a:t>
            </a:r>
          </a:p>
        </p:txBody>
      </p:sp>
      <p:sp>
        <p:nvSpPr>
          <p:cNvPr id="11267" name="Content Placeholder 2"/>
          <p:cNvSpPr>
            <a:spLocks noGrp="1"/>
          </p:cNvSpPr>
          <p:nvPr>
            <p:ph sz="quarter" idx="1"/>
          </p:nvPr>
        </p:nvSpPr>
        <p:spPr>
          <a:xfrm>
            <a:off x="428596" y="2071678"/>
            <a:ext cx="8215370" cy="4214842"/>
          </a:xfrm>
        </p:spPr>
        <p:txBody>
          <a:bodyPr>
            <a:normAutofit/>
          </a:bodyPr>
          <a:lstStyle/>
          <a:p>
            <a:pPr algn="just">
              <a:buNone/>
            </a:pPr>
            <a:r>
              <a:rPr lang="en-IN" sz="3000" dirty="0" smtClean="0"/>
              <a:t>    </a:t>
            </a:r>
            <a:r>
              <a:rPr lang="en-US" sz="2800" dirty="0" smtClean="0">
                <a:solidFill>
                  <a:srgbClr val="006600"/>
                </a:solidFill>
              </a:rPr>
              <a:t>Rehabilitation</a:t>
            </a:r>
            <a:r>
              <a:rPr lang="en-US" sz="2800" dirty="0" smtClean="0"/>
              <a:t> is a </a:t>
            </a:r>
            <a:r>
              <a:rPr lang="en-US" sz="2800" dirty="0" smtClean="0">
                <a:solidFill>
                  <a:srgbClr val="006600"/>
                </a:solidFill>
              </a:rPr>
              <a:t>comprehensive intervention </a:t>
            </a:r>
            <a:r>
              <a:rPr lang="en-US" sz="2800" dirty="0" smtClean="0"/>
              <a:t>for patients with </a:t>
            </a:r>
            <a:r>
              <a:rPr lang="en-US" sz="2800" dirty="0" smtClean="0">
                <a:solidFill>
                  <a:srgbClr val="006600"/>
                </a:solidFill>
              </a:rPr>
              <a:t>chronic diseases/disorders </a:t>
            </a:r>
            <a:r>
              <a:rPr lang="en-US" sz="2800" dirty="0" smtClean="0"/>
              <a:t>who are </a:t>
            </a:r>
            <a:r>
              <a:rPr lang="en-US" sz="2800" dirty="0" smtClean="0">
                <a:solidFill>
                  <a:srgbClr val="006600"/>
                </a:solidFill>
              </a:rPr>
              <a:t>symptomatic and often have decreased daily activities</a:t>
            </a:r>
            <a:r>
              <a:rPr lang="en-US" sz="2800" dirty="0" smtClean="0"/>
              <a:t>. It is designed to </a:t>
            </a:r>
            <a:r>
              <a:rPr lang="en-US" sz="2800" dirty="0" smtClean="0">
                <a:solidFill>
                  <a:srgbClr val="006600"/>
                </a:solidFill>
              </a:rPr>
              <a:t>reduce symptoms, optimize functional status, increase participation, and reduce health care costs </a:t>
            </a:r>
            <a:r>
              <a:rPr lang="en-US" sz="2800" dirty="0" smtClean="0"/>
              <a:t>through stabilizing or reversing systemic manifestations of the disease</a:t>
            </a:r>
            <a:endParaRPr lang="en-IN" sz="3000" dirty="0" smtClean="0"/>
          </a:p>
          <a:p>
            <a:pPr algn="just">
              <a:buFont typeface="Wingdings" pitchFamily="2" charset="2"/>
              <a:buNone/>
            </a:pPr>
            <a:r>
              <a:rPr lang="en-US" dirty="0" smtClean="0">
                <a:solidFill>
                  <a:srgbClr val="006600"/>
                </a:solidFill>
              </a:rPr>
              <a:t> </a:t>
            </a:r>
            <a:endParaRPr lang="en-IN" dirty="0" smtClean="0">
              <a:solidFill>
                <a:srgbClr val="006600"/>
              </a:solidFill>
            </a:endParaRPr>
          </a:p>
          <a:p>
            <a:pPr algn="just"/>
            <a:endParaRPr lang="en-IN" dirty="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457200" y="928670"/>
            <a:ext cx="7472386" cy="714380"/>
          </a:xfrm>
        </p:spPr>
        <p:txBody>
          <a:bodyPr>
            <a:normAutofit fontScale="90000"/>
          </a:bodyPr>
          <a:lstStyle/>
          <a:p>
            <a:r>
              <a:rPr lang="en-US" dirty="0" smtClean="0"/>
              <a:t>Our  Objectives</a:t>
            </a:r>
          </a:p>
        </p:txBody>
      </p:sp>
      <p:sp>
        <p:nvSpPr>
          <p:cNvPr id="4099" name="Rectangle 3"/>
          <p:cNvSpPr>
            <a:spLocks noGrp="1" noChangeArrowheads="1"/>
          </p:cNvSpPr>
          <p:nvPr>
            <p:ph type="body" idx="1"/>
          </p:nvPr>
        </p:nvSpPr>
        <p:spPr>
          <a:xfrm>
            <a:off x="857224" y="1500174"/>
            <a:ext cx="7643866" cy="4143404"/>
          </a:xfrm>
        </p:spPr>
        <p:txBody>
          <a:bodyPr>
            <a:normAutofit/>
          </a:bodyPr>
          <a:lstStyle/>
          <a:p>
            <a:pPr>
              <a:buNone/>
            </a:pPr>
            <a:endParaRPr lang="en-US" dirty="0" smtClean="0"/>
          </a:p>
          <a:p>
            <a:pPr lvl="1">
              <a:buFont typeface="Wingdings" pitchFamily="2" charset="2"/>
              <a:buChar char="Ø"/>
            </a:pPr>
            <a:r>
              <a:rPr lang="en-US" dirty="0" smtClean="0"/>
              <a:t>Prevent &amp; treat medical problems</a:t>
            </a:r>
          </a:p>
          <a:p>
            <a:pPr lvl="1">
              <a:buFont typeface="Wingdings" pitchFamily="2" charset="2"/>
              <a:buChar char="Ø"/>
            </a:pPr>
            <a:r>
              <a:rPr lang="en-US" dirty="0" smtClean="0"/>
              <a:t>Maximize functional independence</a:t>
            </a:r>
          </a:p>
          <a:p>
            <a:pPr lvl="1">
              <a:buFont typeface="Wingdings" pitchFamily="2" charset="2"/>
              <a:buChar char="Ø"/>
            </a:pPr>
            <a:r>
              <a:rPr lang="en-US" dirty="0" smtClean="0"/>
              <a:t>Resumption of pts pre-existing lifestyle</a:t>
            </a:r>
          </a:p>
          <a:p>
            <a:pPr lvl="1">
              <a:buFont typeface="Wingdings" pitchFamily="2" charset="2"/>
              <a:buChar char="Ø"/>
            </a:pPr>
            <a:r>
              <a:rPr lang="en-US" dirty="0" smtClean="0"/>
              <a:t>Reintegrate patient into home &amp; community</a:t>
            </a:r>
          </a:p>
          <a:p>
            <a:pPr lvl="1">
              <a:buFont typeface="Wingdings" pitchFamily="2" charset="2"/>
              <a:buChar char="Ø"/>
            </a:pPr>
            <a:r>
              <a:rPr lang="en-US" dirty="0" smtClean="0"/>
              <a:t>Enhance quality of life</a:t>
            </a:r>
          </a:p>
          <a:p>
            <a:pPr lvl="1">
              <a:buFont typeface="Wingdings" pitchFamily="2" charset="2"/>
              <a:buChar char="Ø"/>
            </a:pPr>
            <a:r>
              <a:rPr lang="en-US" dirty="0" smtClean="0"/>
              <a:t>Facilitate psychosocial adaptation</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4"/>
          <p:cNvSpPr>
            <a:spLocks noGrp="1"/>
          </p:cNvSpPr>
          <p:nvPr>
            <p:ph type="title"/>
          </p:nvPr>
        </p:nvSpPr>
        <p:spPr>
          <a:xfrm>
            <a:off x="612775" y="357166"/>
            <a:ext cx="7102497" cy="862034"/>
          </a:xfrm>
        </p:spPr>
        <p:txBody>
          <a:bodyPr>
            <a:normAutofit/>
          </a:bodyPr>
          <a:lstStyle/>
          <a:p>
            <a:pPr eaLnBrk="1" hangingPunct="1"/>
            <a:r>
              <a:rPr lang="en-US" sz="3600" dirty="0" smtClean="0"/>
              <a:t>What are the Benefits?</a:t>
            </a:r>
          </a:p>
        </p:txBody>
      </p:sp>
      <p:sp>
        <p:nvSpPr>
          <p:cNvPr id="22531" name="Content Placeholder 5"/>
          <p:cNvSpPr>
            <a:spLocks noGrp="1"/>
          </p:cNvSpPr>
          <p:nvPr>
            <p:ph sz="quarter" idx="1"/>
          </p:nvPr>
        </p:nvSpPr>
        <p:spPr>
          <a:xfrm>
            <a:off x="428596" y="1643050"/>
            <a:ext cx="8143932" cy="4833950"/>
          </a:xfrm>
        </p:spPr>
        <p:txBody>
          <a:bodyPr>
            <a:normAutofit/>
          </a:bodyPr>
          <a:lstStyle/>
          <a:p>
            <a:pPr eaLnBrk="1" hangingPunct="1">
              <a:buFont typeface="Wingdings" pitchFamily="2" charset="2"/>
              <a:buChar char="Ø"/>
            </a:pPr>
            <a:r>
              <a:rPr lang="en-US" sz="2800" dirty="0" smtClean="0"/>
              <a:t>Improved Exercise Capacity</a:t>
            </a:r>
          </a:p>
          <a:p>
            <a:pPr eaLnBrk="1" hangingPunct="1">
              <a:buFont typeface="Wingdings" pitchFamily="2" charset="2"/>
              <a:buChar char="Ø"/>
            </a:pPr>
            <a:r>
              <a:rPr lang="en-US" sz="2800" dirty="0" smtClean="0"/>
              <a:t>Reduced perceived intensity of dyspnea</a:t>
            </a:r>
          </a:p>
          <a:p>
            <a:pPr eaLnBrk="1" hangingPunct="1">
              <a:buFont typeface="Wingdings" pitchFamily="2" charset="2"/>
              <a:buChar char="Ø"/>
            </a:pPr>
            <a:r>
              <a:rPr lang="en-US" sz="2800" dirty="0" smtClean="0"/>
              <a:t>Improve health-related QOL</a:t>
            </a:r>
          </a:p>
          <a:p>
            <a:pPr eaLnBrk="1" hangingPunct="1">
              <a:buFont typeface="Wingdings" pitchFamily="2" charset="2"/>
              <a:buChar char="Ø"/>
            </a:pPr>
            <a:r>
              <a:rPr lang="en-US" sz="2800" dirty="0" smtClean="0"/>
              <a:t>Reduced hospitalization </a:t>
            </a:r>
          </a:p>
          <a:p>
            <a:pPr eaLnBrk="1" hangingPunct="1">
              <a:buFont typeface="Wingdings" pitchFamily="2" charset="2"/>
              <a:buChar char="Ø"/>
            </a:pPr>
            <a:r>
              <a:rPr lang="en-US" sz="2800" dirty="0" smtClean="0"/>
              <a:t>Reduced anxiety and depression </a:t>
            </a:r>
          </a:p>
          <a:p>
            <a:pPr eaLnBrk="1" hangingPunct="1">
              <a:buFont typeface="Wingdings" pitchFamily="2" charset="2"/>
              <a:buChar char="Ø"/>
            </a:pPr>
            <a:r>
              <a:rPr lang="en-US" sz="2800" dirty="0" smtClean="0"/>
              <a:t>Improved  limb function</a:t>
            </a:r>
          </a:p>
          <a:p>
            <a:pPr eaLnBrk="1" hangingPunct="1">
              <a:buFont typeface="Wingdings" pitchFamily="2" charset="2"/>
              <a:buChar char="Ø"/>
            </a:pPr>
            <a:r>
              <a:rPr lang="en-US" sz="2800" dirty="0" smtClean="0"/>
              <a:t>Benefits extend well beyond immediate period of training.</a:t>
            </a:r>
          </a:p>
          <a:p>
            <a:pPr eaLnBrk="1" hangingPunct="1"/>
            <a:endParaRPr lang="en-US" dirty="0" smtClean="0"/>
          </a:p>
        </p:txBody>
      </p:sp>
    </p:spTree>
    <p:extLst>
      <p:ext uri="{BB962C8B-B14F-4D97-AF65-F5344CB8AC3E}">
        <p14:creationId xmlns:p14="http://schemas.microsoft.com/office/powerpoint/2010/main" val="160988491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186766" cy="1011222"/>
          </a:xfrm>
        </p:spPr>
        <p:txBody>
          <a:bodyPr/>
          <a:lstStyle/>
          <a:p>
            <a:r>
              <a:rPr lang="en-IN" dirty="0" smtClean="0"/>
              <a:t>Who can benefit?</a:t>
            </a:r>
            <a:endParaRPr lang="en-IN" dirty="0"/>
          </a:p>
        </p:txBody>
      </p:sp>
      <p:sp>
        <p:nvSpPr>
          <p:cNvPr id="3" name="Content Placeholder 2"/>
          <p:cNvSpPr>
            <a:spLocks noGrp="1"/>
          </p:cNvSpPr>
          <p:nvPr>
            <p:ph idx="1"/>
          </p:nvPr>
        </p:nvSpPr>
        <p:spPr>
          <a:xfrm>
            <a:off x="457200" y="1500174"/>
            <a:ext cx="8115328" cy="4625989"/>
          </a:xfrm>
        </p:spPr>
        <p:txBody>
          <a:bodyPr>
            <a:noAutofit/>
          </a:bodyPr>
          <a:lstStyle/>
          <a:p>
            <a:pPr>
              <a:buFont typeface="Wingdings" pitchFamily="2" charset="2"/>
              <a:buChar char="Ø"/>
            </a:pPr>
            <a:r>
              <a:rPr lang="en-IN" sz="2400" dirty="0" smtClean="0"/>
              <a:t>Chronic respiratory disease symptomatic with optimum drug therapy</a:t>
            </a:r>
          </a:p>
          <a:p>
            <a:pPr>
              <a:buFont typeface="Wingdings" pitchFamily="2" charset="2"/>
              <a:buChar char="Ø"/>
            </a:pPr>
            <a:r>
              <a:rPr lang="en-IN" sz="2400" dirty="0" smtClean="0"/>
              <a:t>Chronic cardiovascular diseases with breathlessness despite optimum intervention and drug therapy</a:t>
            </a:r>
          </a:p>
          <a:p>
            <a:pPr>
              <a:buNone/>
            </a:pPr>
            <a:endParaRPr lang="en-IN" sz="2800" dirty="0"/>
          </a:p>
        </p:txBody>
      </p:sp>
    </p:spTree>
    <p:extLst>
      <p:ext uri="{BB962C8B-B14F-4D97-AF65-F5344CB8AC3E}">
        <p14:creationId xmlns:p14="http://schemas.microsoft.com/office/powerpoint/2010/main" val="368374409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214282" y="642918"/>
            <a:ext cx="8643998" cy="728682"/>
          </a:xfrm>
        </p:spPr>
        <p:txBody>
          <a:bodyPr>
            <a:normAutofit/>
          </a:bodyPr>
          <a:lstStyle/>
          <a:p>
            <a:pPr eaLnBrk="1" hangingPunct="1"/>
            <a:r>
              <a:rPr lang="en-US" sz="3600" dirty="0" smtClean="0"/>
              <a:t>Components of a Rehabilitation Program</a:t>
            </a:r>
          </a:p>
        </p:txBody>
      </p:sp>
      <p:sp>
        <p:nvSpPr>
          <p:cNvPr id="23555" name="Content Placeholder 2"/>
          <p:cNvSpPr>
            <a:spLocks noGrp="1"/>
          </p:cNvSpPr>
          <p:nvPr>
            <p:ph sz="quarter" idx="1"/>
          </p:nvPr>
        </p:nvSpPr>
        <p:spPr>
          <a:xfrm>
            <a:off x="642910" y="1428736"/>
            <a:ext cx="7572428" cy="4643470"/>
          </a:xfrm>
        </p:spPr>
        <p:txBody>
          <a:bodyPr>
            <a:normAutofit/>
          </a:bodyPr>
          <a:lstStyle/>
          <a:p>
            <a:pPr>
              <a:buFont typeface="Wingdings" pitchFamily="2" charset="2"/>
              <a:buChar char="Ø"/>
            </a:pPr>
            <a:r>
              <a:rPr lang="en-US" sz="2800" dirty="0" smtClean="0"/>
              <a:t>Education</a:t>
            </a:r>
          </a:p>
          <a:p>
            <a:pPr eaLnBrk="1" hangingPunct="1">
              <a:buFont typeface="Wingdings" pitchFamily="2" charset="2"/>
              <a:buChar char="Ø"/>
            </a:pPr>
            <a:r>
              <a:rPr lang="en-US" sz="2800" dirty="0" smtClean="0"/>
              <a:t>Exercise Training</a:t>
            </a:r>
          </a:p>
          <a:p>
            <a:pPr eaLnBrk="1" hangingPunct="1">
              <a:buFont typeface="Wingdings" pitchFamily="2" charset="2"/>
              <a:buChar char="Ø"/>
            </a:pPr>
            <a:r>
              <a:rPr lang="en-US" sz="2800" dirty="0" smtClean="0"/>
              <a:t>Psychosocial/behavioral intervention</a:t>
            </a:r>
          </a:p>
          <a:p>
            <a:pPr>
              <a:buFont typeface="Wingdings" pitchFamily="2" charset="2"/>
              <a:buChar char="Ø"/>
            </a:pPr>
            <a:r>
              <a:rPr lang="en-US" sz="2800" dirty="0" smtClean="0"/>
              <a:t>Nutrition assessment </a:t>
            </a:r>
          </a:p>
          <a:p>
            <a:pPr eaLnBrk="1" hangingPunct="1">
              <a:buFont typeface="Wingdings" pitchFamily="2" charset="2"/>
              <a:buChar char="Ø"/>
            </a:pPr>
            <a:r>
              <a:rPr lang="en-US" sz="2800" dirty="0" smtClean="0"/>
              <a:t>Breathing techniques</a:t>
            </a:r>
          </a:p>
          <a:p>
            <a:pPr eaLnBrk="1" hangingPunct="1">
              <a:buFont typeface="Wingdings" pitchFamily="2" charset="2"/>
              <a:buChar char="Ø"/>
            </a:pPr>
            <a:r>
              <a:rPr lang="en-US" sz="2800" dirty="0" smtClean="0"/>
              <a:t>Tailor made therapies</a:t>
            </a:r>
          </a:p>
          <a:p>
            <a:pPr eaLnBrk="1" hangingPunct="1">
              <a:buFont typeface="Wingdings" pitchFamily="2" charset="2"/>
              <a:buChar char="Ø"/>
            </a:pPr>
            <a:r>
              <a:rPr lang="en-US" sz="2800" dirty="0" smtClean="0"/>
              <a:t>Medications, devices &amp; specific supports</a:t>
            </a:r>
          </a:p>
          <a:p>
            <a:pPr eaLnBrk="1" hangingPunct="1">
              <a:buFont typeface="Wingdings" pitchFamily="2" charset="2"/>
              <a:buChar char="Ø"/>
            </a:pPr>
            <a:r>
              <a:rPr lang="en-US" sz="2800" dirty="0" smtClean="0"/>
              <a:t>Outcome Assessment</a:t>
            </a:r>
          </a:p>
          <a:p>
            <a:pPr eaLnBrk="1" hangingPunct="1"/>
            <a:endParaRPr lang="en-US" dirty="0" smtClean="0"/>
          </a:p>
        </p:txBody>
      </p:sp>
    </p:spTree>
    <p:extLst>
      <p:ext uri="{BB962C8B-B14F-4D97-AF65-F5344CB8AC3E}">
        <p14:creationId xmlns:p14="http://schemas.microsoft.com/office/powerpoint/2010/main" val="275144485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Key Components</a:t>
            </a:r>
            <a:endParaRPr lang="en-IN" dirty="0"/>
          </a:p>
        </p:txBody>
      </p:sp>
      <p:sp>
        <p:nvSpPr>
          <p:cNvPr id="3" name="Subtitle 2"/>
          <p:cNvSpPr>
            <a:spLocks noGrp="1"/>
          </p:cNvSpPr>
          <p:nvPr>
            <p:ph type="subTitle" idx="1"/>
          </p:nvPr>
        </p:nvSpPr>
        <p:spPr/>
        <p:txBody>
          <a:bodyPr/>
          <a:lstStyle/>
          <a:p>
            <a:endParaRPr lang="en-IN"/>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7224" y="428604"/>
            <a:ext cx="7286676" cy="785818"/>
          </a:xfrm>
        </p:spPr>
        <p:txBody>
          <a:bodyPr>
            <a:normAutofit/>
          </a:bodyPr>
          <a:lstStyle/>
          <a:p>
            <a:r>
              <a:rPr lang="en-US" sz="4000" dirty="0" smtClean="0">
                <a:cs typeface="Arial" pitchFamily="34" charset="0"/>
              </a:rPr>
              <a:t>Our belief </a:t>
            </a:r>
            <a:endParaRPr lang="en-US" sz="4000" dirty="0">
              <a:cs typeface="Arial" pitchFamily="34" charset="0"/>
            </a:endParaRPr>
          </a:p>
        </p:txBody>
      </p:sp>
      <p:pic>
        <p:nvPicPr>
          <p:cNvPr id="13314" name="Picture 2" descr="C:\Users\user\Desktop\wellness-keywords.gif"/>
          <p:cNvPicPr>
            <a:picLocks noGrp="1" noChangeAspect="1" noChangeArrowheads="1"/>
          </p:cNvPicPr>
          <p:nvPr>
            <p:ph idx="1"/>
          </p:nvPr>
        </p:nvPicPr>
        <p:blipFill>
          <a:blip r:embed="rId2"/>
          <a:srcRect/>
          <a:stretch>
            <a:fillRect/>
          </a:stretch>
        </p:blipFill>
        <p:spPr bwMode="auto">
          <a:xfrm>
            <a:off x="1857356" y="1285860"/>
            <a:ext cx="5405072" cy="4429155"/>
          </a:xfrm>
          <a:prstGeom prst="rect">
            <a:avLst/>
          </a:prstGeom>
          <a:noFill/>
        </p:spPr>
      </p:pic>
      <p:sp>
        <p:nvSpPr>
          <p:cNvPr id="4" name="Slide Number Placeholder 3"/>
          <p:cNvSpPr>
            <a:spLocks noGrp="1"/>
          </p:cNvSpPr>
          <p:nvPr>
            <p:ph type="sldNum" sz="quarter" idx="12"/>
          </p:nvPr>
        </p:nvSpPr>
        <p:spPr/>
        <p:txBody>
          <a:bodyPr/>
          <a:lstStyle/>
          <a:p>
            <a:fld id="{3162FFC6-05A2-4577-9107-E1F0F2079BA0}" type="slidenum">
              <a:rPr lang="en-IN" smtClean="0"/>
              <a:pPr/>
              <a:t>16</a:t>
            </a:fld>
            <a:endParaRPr lang="en-IN"/>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28604"/>
            <a:ext cx="8186766" cy="989034"/>
          </a:xfrm>
        </p:spPr>
        <p:txBody>
          <a:bodyPr>
            <a:noAutofit/>
          </a:bodyPr>
          <a:lstStyle/>
          <a:p>
            <a:r>
              <a:rPr lang="en-US" sz="3600" dirty="0" smtClean="0"/>
              <a:t>We Preach</a:t>
            </a:r>
            <a:br>
              <a:rPr lang="en-US" sz="3600" dirty="0" smtClean="0"/>
            </a:br>
            <a:r>
              <a:rPr lang="en-US" sz="3600" dirty="0" smtClean="0"/>
              <a:t>360 degree Wellness</a:t>
            </a:r>
            <a:endParaRPr lang="en-IN" sz="3600" dirty="0"/>
          </a:p>
        </p:txBody>
      </p:sp>
      <p:pic>
        <p:nvPicPr>
          <p:cNvPr id="4" name="Picture 2" descr="C:\Users\Vaio\Downloads\wellness 4.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428860" y="1500174"/>
            <a:ext cx="4443625" cy="425250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1538" y="714356"/>
            <a:ext cx="7000924" cy="714380"/>
          </a:xfrm>
        </p:spPr>
        <p:txBody>
          <a:bodyPr>
            <a:normAutofit/>
          </a:bodyPr>
          <a:lstStyle/>
          <a:p>
            <a:r>
              <a:rPr lang="en-IN" sz="4000" dirty="0" smtClean="0">
                <a:cs typeface="Arial" pitchFamily="34" charset="0"/>
              </a:rPr>
              <a:t>Our Methods: ASK</a:t>
            </a:r>
            <a:endParaRPr lang="en-IN" sz="4000" dirty="0">
              <a:cs typeface="Arial" pitchFamily="34" charset="0"/>
            </a:endParaRPr>
          </a:p>
        </p:txBody>
      </p:sp>
      <p:sp>
        <p:nvSpPr>
          <p:cNvPr id="3" name="Content Placeholder 2"/>
          <p:cNvSpPr>
            <a:spLocks noGrp="1"/>
          </p:cNvSpPr>
          <p:nvPr>
            <p:ph sz="quarter" idx="1"/>
          </p:nvPr>
        </p:nvSpPr>
        <p:spPr>
          <a:ln>
            <a:solidFill>
              <a:schemeClr val="accent1"/>
            </a:solidFill>
          </a:ln>
        </p:spPr>
        <p:txBody>
          <a:bodyPr/>
          <a:lstStyle/>
          <a:p>
            <a:pPr lvl="2"/>
            <a:endParaRPr lang="en-IN" dirty="0" smtClean="0"/>
          </a:p>
          <a:p>
            <a:pPr lvl="2"/>
            <a:endParaRPr lang="en-IN" dirty="0" smtClean="0"/>
          </a:p>
          <a:p>
            <a:pPr lvl="2"/>
            <a:endParaRPr lang="en-IN" dirty="0" smtClean="0"/>
          </a:p>
          <a:p>
            <a:pPr lvl="2"/>
            <a:endParaRPr lang="en-IN" dirty="0" smtClean="0"/>
          </a:p>
          <a:p>
            <a:pPr lvl="2"/>
            <a:endParaRPr lang="en-IN" dirty="0" smtClean="0"/>
          </a:p>
        </p:txBody>
      </p:sp>
      <p:sp>
        <p:nvSpPr>
          <p:cNvPr id="4" name="Isosceles Triangle 3"/>
          <p:cNvSpPr/>
          <p:nvPr/>
        </p:nvSpPr>
        <p:spPr>
          <a:xfrm>
            <a:off x="1785918" y="1643050"/>
            <a:ext cx="6000792" cy="3786214"/>
          </a:xfrm>
          <a:prstGeom prst="triangle">
            <a:avLst>
              <a:gd name="adj" fmla="val 43042"/>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2"/>
            <a:r>
              <a:rPr lang="en-IN" sz="2800" dirty="0" smtClean="0">
                <a:solidFill>
                  <a:srgbClr val="FF0000"/>
                </a:solidFill>
              </a:rPr>
              <a:t>ATTITUDE</a:t>
            </a:r>
          </a:p>
          <a:p>
            <a:pPr lvl="2"/>
            <a:r>
              <a:rPr lang="en-IN" sz="3600" dirty="0" smtClean="0">
                <a:solidFill>
                  <a:schemeClr val="tx1"/>
                </a:solidFill>
              </a:rPr>
              <a:t>SKILL</a:t>
            </a:r>
            <a:endParaRPr lang="en-IN" sz="1600" dirty="0" smtClean="0">
              <a:solidFill>
                <a:schemeClr val="tx1"/>
              </a:solidFill>
            </a:endParaRPr>
          </a:p>
          <a:p>
            <a:pPr lvl="2"/>
            <a:r>
              <a:rPr lang="en-IN" sz="2800" dirty="0" smtClean="0">
                <a:solidFill>
                  <a:schemeClr val="tx1"/>
                </a:solidFill>
              </a:rPr>
              <a:t>KNOWLEDGE</a:t>
            </a:r>
          </a:p>
        </p:txBody>
      </p:sp>
      <p:sp>
        <p:nvSpPr>
          <p:cNvPr id="5" name="Slide Number Placeholder 4"/>
          <p:cNvSpPr>
            <a:spLocks noGrp="1"/>
          </p:cNvSpPr>
          <p:nvPr>
            <p:ph type="sldNum" sz="quarter" idx="12"/>
          </p:nvPr>
        </p:nvSpPr>
        <p:spPr/>
        <p:txBody>
          <a:bodyPr/>
          <a:lstStyle/>
          <a:p>
            <a:fld id="{3162FFC6-05A2-4577-9107-E1F0F2079BA0}" type="slidenum">
              <a:rPr lang="en-IN" smtClean="0"/>
              <a:pPr/>
              <a:t>18</a:t>
            </a:fld>
            <a:endParaRPr lang="en-IN"/>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6"/>
          <p:cNvPicPr>
            <a:picLocks noChangeAspect="1" noChangeArrowheads="1"/>
          </p:cNvPicPr>
          <p:nvPr/>
        </p:nvPicPr>
        <p:blipFill>
          <a:blip r:embed="rId3" cstate="print"/>
          <a:srcRect/>
          <a:stretch>
            <a:fillRect/>
          </a:stretch>
        </p:blipFill>
        <p:spPr bwMode="auto">
          <a:xfrm>
            <a:off x="0" y="-428652"/>
            <a:ext cx="9144000" cy="6858000"/>
          </a:xfrm>
          <a:prstGeom prst="rect">
            <a:avLst/>
          </a:prstGeom>
          <a:noFill/>
          <a:ln w="9525">
            <a:noFill/>
            <a:miter lim="800000"/>
            <a:headEnd/>
            <a:tailEnd/>
          </a:ln>
        </p:spPr>
      </p:pic>
      <p:sp>
        <p:nvSpPr>
          <p:cNvPr id="34818" name="Title 1"/>
          <p:cNvSpPr>
            <a:spLocks noGrp="1"/>
          </p:cNvSpPr>
          <p:nvPr>
            <p:ph type="title"/>
          </p:nvPr>
        </p:nvSpPr>
        <p:spPr/>
        <p:txBody>
          <a:bodyPr rtlCol="0">
            <a:normAutofit fontScale="90000"/>
          </a:bodyPr>
          <a:lstStyle/>
          <a:p>
            <a:pPr eaLnBrk="1" fontAlgn="auto" hangingPunct="1">
              <a:spcAft>
                <a:spcPts val="0"/>
              </a:spcAft>
              <a:defRPr/>
            </a:pPr>
            <a:r>
              <a:rPr lang="en-US" dirty="0"/>
              <a:t>Medical History </a:t>
            </a:r>
            <a:r>
              <a:rPr lang="en-US" dirty="0" smtClean="0"/>
              <a:t>and </a:t>
            </a:r>
            <a:r>
              <a:rPr lang="en-US" dirty="0"/>
              <a:t>Physical Examination</a:t>
            </a:r>
          </a:p>
        </p:txBody>
      </p:sp>
      <p:sp>
        <p:nvSpPr>
          <p:cNvPr id="3" name="Content Placeholder 2"/>
          <p:cNvSpPr>
            <a:spLocks noGrp="1"/>
          </p:cNvSpPr>
          <p:nvPr>
            <p:ph sz="quarter" idx="1"/>
          </p:nvPr>
        </p:nvSpPr>
        <p:spPr>
          <a:xfrm>
            <a:off x="457201" y="1714488"/>
            <a:ext cx="3543295" cy="4286280"/>
          </a:xfrm>
        </p:spPr>
        <p:txBody>
          <a:bodyPr rtlCol="0">
            <a:normAutofit fontScale="70000" lnSpcReduction="20000"/>
          </a:bodyPr>
          <a:lstStyle/>
          <a:p>
            <a:pPr eaLnBrk="1" fontAlgn="auto" hangingPunct="1">
              <a:lnSpc>
                <a:spcPct val="90000"/>
              </a:lnSpc>
              <a:spcAft>
                <a:spcPts val="0"/>
              </a:spcAft>
              <a:buFont typeface="Wingdings" pitchFamily="2" charset="2"/>
              <a:buChar char="Ø"/>
              <a:defRPr/>
            </a:pPr>
            <a:r>
              <a:rPr lang="en-US" dirty="0" smtClean="0"/>
              <a:t>Respiratory History</a:t>
            </a:r>
          </a:p>
          <a:p>
            <a:pPr eaLnBrk="1" fontAlgn="auto" hangingPunct="1">
              <a:lnSpc>
                <a:spcPct val="90000"/>
              </a:lnSpc>
              <a:spcAft>
                <a:spcPts val="0"/>
              </a:spcAft>
              <a:buFont typeface="Wingdings" pitchFamily="2" charset="2"/>
              <a:buChar char="Ø"/>
              <a:defRPr/>
            </a:pPr>
            <a:r>
              <a:rPr lang="en-US" dirty="0" smtClean="0"/>
              <a:t>Medical history e.g. NMD/ Orthopedic </a:t>
            </a:r>
          </a:p>
          <a:p>
            <a:pPr eaLnBrk="1" fontAlgn="auto" hangingPunct="1">
              <a:lnSpc>
                <a:spcPct val="90000"/>
              </a:lnSpc>
              <a:spcAft>
                <a:spcPts val="0"/>
              </a:spcAft>
              <a:buFont typeface="Wingdings" pitchFamily="2" charset="2"/>
              <a:buChar char="Ø"/>
              <a:defRPr/>
            </a:pPr>
            <a:endParaRPr lang="en-US" dirty="0" smtClean="0"/>
          </a:p>
          <a:p>
            <a:pPr eaLnBrk="1" fontAlgn="auto" hangingPunct="1">
              <a:lnSpc>
                <a:spcPct val="90000"/>
              </a:lnSpc>
              <a:spcAft>
                <a:spcPts val="0"/>
              </a:spcAft>
              <a:buFont typeface="Wingdings" pitchFamily="2" charset="2"/>
              <a:buChar char="Ø"/>
              <a:defRPr/>
            </a:pPr>
            <a:r>
              <a:rPr lang="en-US" dirty="0" smtClean="0"/>
              <a:t>Active </a:t>
            </a:r>
            <a:r>
              <a:rPr lang="en-US" dirty="0"/>
              <a:t>medical problems</a:t>
            </a:r>
          </a:p>
          <a:p>
            <a:pPr eaLnBrk="1" fontAlgn="auto" hangingPunct="1">
              <a:lnSpc>
                <a:spcPct val="90000"/>
              </a:lnSpc>
              <a:spcAft>
                <a:spcPts val="0"/>
              </a:spcAft>
              <a:buFont typeface="Wingdings" pitchFamily="2" charset="2"/>
              <a:buChar char="Ø"/>
              <a:defRPr/>
            </a:pPr>
            <a:r>
              <a:rPr lang="en-US" dirty="0"/>
              <a:t>Co-</a:t>
            </a:r>
            <a:r>
              <a:rPr lang="en-US" dirty="0" smtClean="0"/>
              <a:t>morbidities : Osteoporosis / CAD</a:t>
            </a:r>
          </a:p>
          <a:p>
            <a:pPr eaLnBrk="1" fontAlgn="auto" hangingPunct="1">
              <a:lnSpc>
                <a:spcPct val="90000"/>
              </a:lnSpc>
              <a:spcAft>
                <a:spcPts val="0"/>
              </a:spcAft>
              <a:buFont typeface="Wingdings" pitchFamily="2" charset="2"/>
              <a:buChar char="Ø"/>
              <a:defRPr/>
            </a:pPr>
            <a:r>
              <a:rPr lang="en-US" dirty="0" smtClean="0"/>
              <a:t>Use of medical resources</a:t>
            </a:r>
          </a:p>
          <a:p>
            <a:pPr eaLnBrk="1" fontAlgn="auto" hangingPunct="1">
              <a:lnSpc>
                <a:spcPct val="90000"/>
              </a:lnSpc>
              <a:spcAft>
                <a:spcPts val="0"/>
              </a:spcAft>
              <a:buFont typeface="Wingdings" pitchFamily="2" charset="2"/>
              <a:buChar char="Ø"/>
              <a:defRPr/>
            </a:pPr>
            <a:r>
              <a:rPr lang="en-US" dirty="0" smtClean="0"/>
              <a:t>Surgical/Medication </a:t>
            </a:r>
            <a:r>
              <a:rPr lang="en-US" dirty="0"/>
              <a:t>history</a:t>
            </a:r>
          </a:p>
          <a:p>
            <a:pPr eaLnBrk="1" fontAlgn="auto" hangingPunct="1">
              <a:lnSpc>
                <a:spcPct val="90000"/>
              </a:lnSpc>
              <a:spcAft>
                <a:spcPts val="0"/>
              </a:spcAft>
              <a:buFont typeface="Wingdings" pitchFamily="2" charset="2"/>
              <a:buChar char="Ø"/>
              <a:defRPr/>
            </a:pPr>
            <a:endParaRPr lang="en-US" dirty="0" smtClean="0">
              <a:solidFill>
                <a:srgbClr val="FF0000"/>
              </a:solidFill>
            </a:endParaRPr>
          </a:p>
          <a:p>
            <a:pPr eaLnBrk="1" fontAlgn="auto" hangingPunct="1">
              <a:lnSpc>
                <a:spcPct val="90000"/>
              </a:lnSpc>
              <a:spcAft>
                <a:spcPts val="0"/>
              </a:spcAft>
              <a:buFont typeface="Wingdings" pitchFamily="2" charset="2"/>
              <a:buChar char="Ø"/>
              <a:defRPr/>
            </a:pPr>
            <a:r>
              <a:rPr lang="en-US" dirty="0" smtClean="0"/>
              <a:t>Smoking </a:t>
            </a:r>
            <a:r>
              <a:rPr lang="en-US" dirty="0"/>
              <a:t>/ environmental / Recreational history</a:t>
            </a:r>
          </a:p>
          <a:p>
            <a:pPr eaLnBrk="1" fontAlgn="auto" hangingPunct="1">
              <a:lnSpc>
                <a:spcPct val="90000"/>
              </a:lnSpc>
              <a:spcAft>
                <a:spcPts val="0"/>
              </a:spcAft>
              <a:buFont typeface="Wingdings" pitchFamily="2" charset="2"/>
              <a:buChar char="Ø"/>
              <a:defRPr/>
            </a:pPr>
            <a:r>
              <a:rPr lang="en-US" dirty="0"/>
              <a:t>Alcohol / drug </a:t>
            </a:r>
            <a:r>
              <a:rPr lang="en-US" dirty="0" smtClean="0"/>
              <a:t>abuse</a:t>
            </a:r>
          </a:p>
          <a:p>
            <a:pPr eaLnBrk="1" fontAlgn="auto" hangingPunct="1">
              <a:lnSpc>
                <a:spcPct val="90000"/>
              </a:lnSpc>
              <a:spcAft>
                <a:spcPts val="0"/>
              </a:spcAft>
              <a:buFont typeface="Wingdings" pitchFamily="2" charset="2"/>
              <a:buChar char="Ø"/>
              <a:defRPr/>
            </a:pPr>
            <a:r>
              <a:rPr lang="en-US" dirty="0" smtClean="0"/>
              <a:t>History of infections</a:t>
            </a:r>
          </a:p>
          <a:p>
            <a:pPr eaLnBrk="1" fontAlgn="auto" hangingPunct="1">
              <a:lnSpc>
                <a:spcPct val="90000"/>
              </a:lnSpc>
              <a:spcAft>
                <a:spcPts val="0"/>
              </a:spcAft>
              <a:buFont typeface="Wingdings" pitchFamily="2" charset="2"/>
              <a:buChar char="Ø"/>
              <a:defRPr/>
            </a:pPr>
            <a:r>
              <a:rPr lang="en-US" dirty="0" smtClean="0"/>
              <a:t>Vaccination </a:t>
            </a:r>
            <a:endParaRPr lang="en-US" dirty="0"/>
          </a:p>
        </p:txBody>
      </p:sp>
      <p:sp>
        <p:nvSpPr>
          <p:cNvPr id="4" name="Content Placeholder 3"/>
          <p:cNvSpPr>
            <a:spLocks noGrp="1"/>
          </p:cNvSpPr>
          <p:nvPr>
            <p:ph sz="quarter" idx="2"/>
          </p:nvPr>
        </p:nvSpPr>
        <p:spPr>
          <a:xfrm>
            <a:off x="4714876" y="1785926"/>
            <a:ext cx="3214710" cy="3500462"/>
          </a:xfrm>
        </p:spPr>
        <p:txBody>
          <a:bodyPr rtlCol="0">
            <a:normAutofit fontScale="70000" lnSpcReduction="20000"/>
          </a:bodyPr>
          <a:lstStyle/>
          <a:p>
            <a:pPr eaLnBrk="1" fontAlgn="auto" hangingPunct="1">
              <a:lnSpc>
                <a:spcPct val="90000"/>
              </a:lnSpc>
              <a:spcAft>
                <a:spcPts val="0"/>
              </a:spcAft>
              <a:buFont typeface="Wingdings" pitchFamily="2" charset="2"/>
              <a:buChar char="Ø"/>
              <a:defRPr/>
            </a:pPr>
            <a:r>
              <a:rPr lang="en-US" dirty="0" smtClean="0"/>
              <a:t>Physical Examination</a:t>
            </a:r>
          </a:p>
          <a:p>
            <a:pPr lvl="1" eaLnBrk="1" fontAlgn="auto" hangingPunct="1">
              <a:lnSpc>
                <a:spcPct val="90000"/>
              </a:lnSpc>
              <a:spcAft>
                <a:spcPts val="0"/>
              </a:spcAft>
              <a:buFont typeface="Wingdings" pitchFamily="2" charset="2"/>
              <a:buChar char="v"/>
              <a:defRPr/>
            </a:pPr>
            <a:r>
              <a:rPr lang="en-US" dirty="0" smtClean="0"/>
              <a:t>Vital </a:t>
            </a:r>
            <a:r>
              <a:rPr lang="en-US" dirty="0"/>
              <a:t>Signs</a:t>
            </a:r>
          </a:p>
          <a:p>
            <a:pPr lvl="1" eaLnBrk="1" fontAlgn="auto" hangingPunct="1">
              <a:lnSpc>
                <a:spcPct val="90000"/>
              </a:lnSpc>
              <a:spcAft>
                <a:spcPts val="0"/>
              </a:spcAft>
              <a:buFont typeface="Wingdings" pitchFamily="2" charset="2"/>
              <a:buChar char="v"/>
              <a:defRPr/>
            </a:pPr>
            <a:r>
              <a:rPr lang="en-US" dirty="0" smtClean="0"/>
              <a:t>Finger clubbing</a:t>
            </a:r>
          </a:p>
          <a:p>
            <a:pPr lvl="1" eaLnBrk="1" fontAlgn="auto" hangingPunct="1">
              <a:lnSpc>
                <a:spcPct val="90000"/>
              </a:lnSpc>
              <a:spcAft>
                <a:spcPts val="0"/>
              </a:spcAft>
              <a:buFont typeface="Wingdings" pitchFamily="2" charset="2"/>
              <a:buChar char="v"/>
              <a:defRPr/>
            </a:pPr>
            <a:r>
              <a:rPr lang="en-US" dirty="0" smtClean="0"/>
              <a:t>Simple walk into office</a:t>
            </a:r>
          </a:p>
          <a:p>
            <a:pPr lvl="1" eaLnBrk="1" fontAlgn="auto" hangingPunct="1">
              <a:lnSpc>
                <a:spcPct val="90000"/>
              </a:lnSpc>
              <a:spcAft>
                <a:spcPts val="0"/>
              </a:spcAft>
              <a:buFont typeface="Wingdings" pitchFamily="2" charset="2"/>
              <a:buChar char="v"/>
              <a:defRPr/>
            </a:pPr>
            <a:r>
              <a:rPr lang="en-US" dirty="0" smtClean="0"/>
              <a:t>Extremities : upper &amp; lower</a:t>
            </a:r>
          </a:p>
          <a:p>
            <a:pPr eaLnBrk="1" fontAlgn="auto" hangingPunct="1">
              <a:lnSpc>
                <a:spcPct val="90000"/>
              </a:lnSpc>
              <a:spcAft>
                <a:spcPts val="0"/>
              </a:spcAft>
              <a:buFont typeface="Wingdings" pitchFamily="2" charset="2"/>
              <a:buChar char="Ø"/>
              <a:defRPr/>
            </a:pPr>
            <a:r>
              <a:rPr lang="en-US" dirty="0" smtClean="0"/>
              <a:t>Breathing </a:t>
            </a:r>
            <a:r>
              <a:rPr lang="en-US" dirty="0"/>
              <a:t>pattern</a:t>
            </a:r>
          </a:p>
          <a:p>
            <a:pPr eaLnBrk="1" fontAlgn="auto" hangingPunct="1">
              <a:lnSpc>
                <a:spcPct val="90000"/>
              </a:lnSpc>
              <a:spcAft>
                <a:spcPts val="0"/>
              </a:spcAft>
              <a:buFont typeface="Wingdings" pitchFamily="2" charset="2"/>
              <a:buChar char="v"/>
              <a:defRPr/>
            </a:pPr>
            <a:r>
              <a:rPr lang="en-US" sz="2600" dirty="0" smtClean="0"/>
              <a:t>Accessory </a:t>
            </a:r>
            <a:r>
              <a:rPr lang="en-US" sz="2600" dirty="0"/>
              <a:t>muscle </a:t>
            </a:r>
            <a:r>
              <a:rPr lang="en-US" sz="2600" dirty="0" smtClean="0"/>
              <a:t>use</a:t>
            </a:r>
          </a:p>
          <a:p>
            <a:pPr eaLnBrk="1" fontAlgn="auto" hangingPunct="1">
              <a:lnSpc>
                <a:spcPct val="90000"/>
              </a:lnSpc>
              <a:spcAft>
                <a:spcPts val="0"/>
              </a:spcAft>
              <a:buFont typeface="Wingdings" pitchFamily="2" charset="2"/>
              <a:buChar char="v"/>
              <a:defRPr/>
            </a:pPr>
            <a:r>
              <a:rPr lang="en-US" sz="2600" dirty="0" smtClean="0"/>
              <a:t>Pulse oximetry</a:t>
            </a:r>
          </a:p>
          <a:p>
            <a:pPr eaLnBrk="1" fontAlgn="auto" hangingPunct="1">
              <a:lnSpc>
                <a:spcPct val="90000"/>
              </a:lnSpc>
              <a:spcAft>
                <a:spcPts val="0"/>
              </a:spcAft>
              <a:buFont typeface="Wingdings" pitchFamily="2" charset="2"/>
              <a:buChar char="Ø"/>
              <a:defRPr/>
            </a:pPr>
            <a:r>
              <a:rPr lang="en-US" dirty="0" smtClean="0"/>
              <a:t>Chest examination</a:t>
            </a:r>
            <a:endParaRPr lang="en-US" dirty="0"/>
          </a:p>
          <a:p>
            <a:pPr eaLnBrk="1" fontAlgn="auto" hangingPunct="1">
              <a:lnSpc>
                <a:spcPct val="90000"/>
              </a:lnSpc>
              <a:spcAft>
                <a:spcPts val="0"/>
              </a:spcAft>
              <a:buFont typeface="Wingdings" pitchFamily="2" charset="2"/>
              <a:buChar char="Ø"/>
              <a:defRPr/>
            </a:pPr>
            <a:r>
              <a:rPr lang="en-US" dirty="0" smtClean="0"/>
              <a:t>Cardiac </a:t>
            </a:r>
            <a:r>
              <a:rPr lang="en-US" dirty="0"/>
              <a:t>examination </a:t>
            </a:r>
          </a:p>
        </p:txBody>
      </p:sp>
      <p:sp>
        <p:nvSpPr>
          <p:cNvPr id="5" name="Slide Number Placeholder 4"/>
          <p:cNvSpPr>
            <a:spLocks noGrp="1"/>
          </p:cNvSpPr>
          <p:nvPr>
            <p:ph type="sldNum" sz="quarter" idx="12"/>
          </p:nvPr>
        </p:nvSpPr>
        <p:spPr/>
        <p:txBody>
          <a:bodyPr/>
          <a:lstStyle/>
          <a:p>
            <a:pPr>
              <a:defRPr/>
            </a:pPr>
            <a:fld id="{4800E65A-C6C2-492D-89CC-7B0B3A0E3397}" type="slidenum">
              <a:rPr lang="en-US">
                <a:solidFill>
                  <a:prstClr val="black">
                    <a:tint val="75000"/>
                  </a:prstClr>
                </a:solidFill>
              </a:rPr>
              <a:pPr>
                <a:defRPr/>
              </a:pPr>
              <a:t>19</a:t>
            </a:fld>
            <a:endParaRPr lang="en-US">
              <a:solidFill>
                <a:prstClr val="black">
                  <a:tint val="75000"/>
                </a:prstClr>
              </a:solidFill>
            </a:endParaRPr>
          </a:p>
        </p:txBody>
      </p:sp>
      <p:sp>
        <p:nvSpPr>
          <p:cNvPr id="12295" name="Rectangle 5"/>
          <p:cNvSpPr>
            <a:spLocks noChangeArrowheads="1"/>
          </p:cNvSpPr>
          <p:nvPr/>
        </p:nvSpPr>
        <p:spPr bwMode="auto">
          <a:xfrm>
            <a:off x="457200" y="6216650"/>
            <a:ext cx="3184525" cy="646113"/>
          </a:xfrm>
          <a:prstGeom prst="rect">
            <a:avLst/>
          </a:prstGeom>
          <a:noFill/>
          <a:ln w="9525">
            <a:noFill/>
            <a:miter lim="800000"/>
            <a:headEnd/>
            <a:tailEnd/>
          </a:ln>
        </p:spPr>
        <p:txBody>
          <a:bodyPr wrap="none">
            <a:spAutoFit/>
          </a:bodyPr>
          <a:lstStyle/>
          <a:p>
            <a:pPr defTabSz="457200" fontAlgn="base">
              <a:spcBef>
                <a:spcPct val="0"/>
              </a:spcBef>
              <a:spcAft>
                <a:spcPct val="0"/>
              </a:spcAft>
            </a:pPr>
            <a:r>
              <a:rPr lang="en-US" smtClean="0">
                <a:solidFill>
                  <a:prstClr val="black"/>
                </a:solidFill>
                <a:cs typeface="Arial" charset="0"/>
              </a:rPr>
              <a:t>NMD –  Neuromuscular disease </a:t>
            </a:r>
          </a:p>
          <a:p>
            <a:pPr defTabSz="457200" fontAlgn="base">
              <a:spcBef>
                <a:spcPct val="0"/>
              </a:spcBef>
              <a:spcAft>
                <a:spcPct val="0"/>
              </a:spcAft>
            </a:pPr>
            <a:r>
              <a:rPr lang="en-US" smtClean="0">
                <a:solidFill>
                  <a:prstClr val="black"/>
                </a:solidFill>
                <a:cs typeface="Arial" charset="0"/>
              </a:rPr>
              <a:t>CAD – Coronary artery disease  </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xfrm>
            <a:off x="714348" y="571480"/>
            <a:ext cx="7786742" cy="785818"/>
          </a:xfrm>
        </p:spPr>
        <p:txBody>
          <a:bodyPr/>
          <a:lstStyle/>
          <a:p>
            <a:pPr eaLnBrk="1" hangingPunct="1"/>
            <a:r>
              <a:rPr lang="en-US" dirty="0" smtClean="0"/>
              <a:t>Psychosocial Assessment</a:t>
            </a:r>
          </a:p>
        </p:txBody>
      </p:sp>
      <p:sp>
        <p:nvSpPr>
          <p:cNvPr id="43011" name="Content Placeholder 2"/>
          <p:cNvSpPr>
            <a:spLocks noGrp="1"/>
          </p:cNvSpPr>
          <p:nvPr>
            <p:ph sz="quarter" idx="1"/>
          </p:nvPr>
        </p:nvSpPr>
        <p:spPr>
          <a:xfrm>
            <a:off x="928662" y="1785926"/>
            <a:ext cx="2500330" cy="3571900"/>
          </a:xfrm>
        </p:spPr>
        <p:txBody>
          <a:bodyPr rtlCol="0">
            <a:normAutofit fontScale="77500" lnSpcReduction="20000"/>
          </a:bodyPr>
          <a:lstStyle/>
          <a:p>
            <a:pPr eaLnBrk="1" fontAlgn="auto" hangingPunct="1">
              <a:spcAft>
                <a:spcPts val="0"/>
              </a:spcAft>
              <a:buFont typeface="Wingdings" pitchFamily="2" charset="2"/>
              <a:buChar char="Ø"/>
              <a:defRPr/>
            </a:pPr>
            <a:r>
              <a:rPr lang="en-US" dirty="0"/>
              <a:t>Perception of QOL &amp; ability to adjust to disease </a:t>
            </a:r>
            <a:endParaRPr lang="en-US" dirty="0" smtClean="0"/>
          </a:p>
          <a:p>
            <a:pPr eaLnBrk="1" fontAlgn="auto" hangingPunct="1">
              <a:spcAft>
                <a:spcPts val="0"/>
              </a:spcAft>
              <a:buFont typeface="Wingdings" pitchFamily="2" charset="2"/>
              <a:buChar char="Ø"/>
              <a:defRPr/>
            </a:pPr>
            <a:r>
              <a:rPr lang="en-US" dirty="0" smtClean="0"/>
              <a:t>Anxiety </a:t>
            </a:r>
            <a:r>
              <a:rPr lang="en-US" dirty="0"/>
              <a:t>&amp; depression</a:t>
            </a:r>
            <a:endParaRPr lang="en-US" dirty="0" smtClean="0"/>
          </a:p>
          <a:p>
            <a:pPr eaLnBrk="1" fontAlgn="auto" hangingPunct="1">
              <a:spcAft>
                <a:spcPts val="0"/>
              </a:spcAft>
              <a:buFont typeface="Wingdings" pitchFamily="2" charset="2"/>
              <a:buChar char="Ø"/>
              <a:defRPr/>
            </a:pPr>
            <a:r>
              <a:rPr lang="en-US" dirty="0" smtClean="0"/>
              <a:t>Neuropsychological impairment</a:t>
            </a:r>
          </a:p>
          <a:p>
            <a:pPr eaLnBrk="1" fontAlgn="auto" hangingPunct="1">
              <a:spcAft>
                <a:spcPts val="0"/>
              </a:spcAft>
              <a:buFont typeface="Wingdings" pitchFamily="2" charset="2"/>
              <a:buChar char="Ø"/>
              <a:defRPr/>
            </a:pPr>
            <a:r>
              <a:rPr lang="en-US" dirty="0"/>
              <a:t>Motivation for </a:t>
            </a:r>
            <a:r>
              <a:rPr lang="en-US" dirty="0" smtClean="0"/>
              <a:t>PR by team &amp; pulmonologist</a:t>
            </a:r>
            <a:endParaRPr lang="en-US" dirty="0"/>
          </a:p>
        </p:txBody>
      </p:sp>
      <p:pic>
        <p:nvPicPr>
          <p:cNvPr id="21508" name="Picture 4"/>
          <p:cNvPicPr>
            <a:picLocks noChangeAspect="1"/>
          </p:cNvPicPr>
          <p:nvPr/>
        </p:nvPicPr>
        <p:blipFill>
          <a:blip r:embed="rId2" cstate="print"/>
          <a:srcRect/>
          <a:stretch>
            <a:fillRect/>
          </a:stretch>
        </p:blipFill>
        <p:spPr bwMode="auto">
          <a:xfrm>
            <a:off x="4500562" y="1785926"/>
            <a:ext cx="3643338" cy="2667484"/>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pPr>
              <a:defRPr/>
            </a:pPr>
            <a:fld id="{138D57AE-AA21-42E9-8188-62EC4A8BECD7}" type="slidenum">
              <a:rPr lang="en-US">
                <a:solidFill>
                  <a:prstClr val="black">
                    <a:tint val="75000"/>
                  </a:prstClr>
                </a:solidFill>
              </a:rPr>
              <a:pPr>
                <a:defRPr/>
              </a:pPr>
              <a:t>20</a:t>
            </a:fld>
            <a:endParaRPr lang="en-US">
              <a:solidFill>
                <a:prstClr val="black">
                  <a:tint val="75000"/>
                </a:prstClr>
              </a:solidFill>
            </a:endParaRPr>
          </a:p>
        </p:txBody>
      </p:sp>
      <p:sp>
        <p:nvSpPr>
          <p:cNvPr id="6" name="Rectangle 5"/>
          <p:cNvSpPr/>
          <p:nvPr/>
        </p:nvSpPr>
        <p:spPr>
          <a:xfrm>
            <a:off x="4965700" y="3279775"/>
            <a:ext cx="457200" cy="204788"/>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457200" fontAlgn="base">
              <a:spcBef>
                <a:spcPct val="0"/>
              </a:spcBef>
              <a:spcAft>
                <a:spcPct val="0"/>
              </a:spcAft>
              <a:defRPr/>
            </a:pPr>
            <a:endParaRPr lang="en-US">
              <a:solidFill>
                <a:prstClr val="white"/>
              </a:solidFill>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457200" y="571480"/>
            <a:ext cx="7686700" cy="846158"/>
          </a:xfrm>
        </p:spPr>
        <p:txBody>
          <a:bodyPr/>
          <a:lstStyle/>
          <a:p>
            <a:pPr eaLnBrk="1" hangingPunct="1"/>
            <a:r>
              <a:rPr lang="en-US" dirty="0" smtClean="0"/>
              <a:t>Education assessment</a:t>
            </a:r>
          </a:p>
        </p:txBody>
      </p:sp>
      <p:sp>
        <p:nvSpPr>
          <p:cNvPr id="41987" name="Content Placeholder 2"/>
          <p:cNvSpPr>
            <a:spLocks noGrp="1"/>
          </p:cNvSpPr>
          <p:nvPr>
            <p:ph sz="quarter" idx="1"/>
          </p:nvPr>
        </p:nvSpPr>
        <p:spPr>
          <a:xfrm>
            <a:off x="714348" y="2143116"/>
            <a:ext cx="3071834" cy="3214710"/>
          </a:xfrm>
        </p:spPr>
        <p:txBody>
          <a:bodyPr rtlCol="0">
            <a:normAutofit lnSpcReduction="10000"/>
          </a:bodyPr>
          <a:lstStyle/>
          <a:p>
            <a:pPr eaLnBrk="1" fontAlgn="auto" hangingPunct="1">
              <a:spcAft>
                <a:spcPts val="0"/>
              </a:spcAft>
              <a:buFont typeface="Wingdings" pitchFamily="2" charset="2"/>
              <a:buChar char="Ø"/>
              <a:defRPr/>
            </a:pPr>
            <a:r>
              <a:rPr lang="en-US" dirty="0"/>
              <a:t>Knowledge about disease &amp; management</a:t>
            </a:r>
          </a:p>
          <a:p>
            <a:pPr eaLnBrk="1" fontAlgn="auto" hangingPunct="1">
              <a:spcAft>
                <a:spcPts val="0"/>
              </a:spcAft>
              <a:buFont typeface="Wingdings" pitchFamily="2" charset="2"/>
              <a:buChar char="Ø"/>
              <a:defRPr/>
            </a:pPr>
            <a:r>
              <a:rPr lang="en-US" dirty="0"/>
              <a:t>Hearing, vision &amp; cognitive ability</a:t>
            </a:r>
          </a:p>
          <a:p>
            <a:pPr eaLnBrk="1" fontAlgn="auto" hangingPunct="1">
              <a:spcAft>
                <a:spcPts val="0"/>
              </a:spcAft>
              <a:buFont typeface="Wingdings" pitchFamily="2" charset="2"/>
              <a:buChar char="Ø"/>
              <a:defRPr/>
            </a:pPr>
            <a:r>
              <a:rPr lang="en-US" dirty="0"/>
              <a:t>Language</a:t>
            </a:r>
          </a:p>
          <a:p>
            <a:pPr eaLnBrk="1" fontAlgn="auto" hangingPunct="1">
              <a:spcAft>
                <a:spcPts val="0"/>
              </a:spcAft>
              <a:buFont typeface="Wingdings" pitchFamily="2" charset="2"/>
              <a:buChar char="Ø"/>
              <a:defRPr/>
            </a:pPr>
            <a:r>
              <a:rPr lang="en-US" dirty="0" smtClean="0"/>
              <a:t>Literacy Level</a:t>
            </a:r>
            <a:endParaRPr lang="en-US" dirty="0"/>
          </a:p>
        </p:txBody>
      </p:sp>
      <p:pic>
        <p:nvPicPr>
          <p:cNvPr id="20484" name="Content Placeholder 4" descr="PR educ.jpg"/>
          <p:cNvPicPr>
            <a:picLocks noGrp="1" noChangeAspect="1"/>
          </p:cNvPicPr>
          <p:nvPr>
            <p:ph sz="quarter" idx="2"/>
          </p:nvPr>
        </p:nvPicPr>
        <p:blipFill>
          <a:blip r:embed="rId2" cstate="print"/>
          <a:srcRect/>
          <a:stretch>
            <a:fillRect/>
          </a:stretch>
        </p:blipFill>
        <p:spPr>
          <a:xfrm>
            <a:off x="4910052" y="2199580"/>
            <a:ext cx="3162409" cy="2372428"/>
          </a:xfrm>
        </p:spPr>
      </p:pic>
      <p:sp>
        <p:nvSpPr>
          <p:cNvPr id="5" name="Slide Number Placeholder 4"/>
          <p:cNvSpPr>
            <a:spLocks noGrp="1"/>
          </p:cNvSpPr>
          <p:nvPr>
            <p:ph type="sldNum" sz="quarter" idx="12"/>
          </p:nvPr>
        </p:nvSpPr>
        <p:spPr/>
        <p:txBody>
          <a:bodyPr/>
          <a:lstStyle/>
          <a:p>
            <a:pPr>
              <a:defRPr/>
            </a:pPr>
            <a:fld id="{23E968FB-38C5-4FF8-984C-6E9602129561}" type="slidenum">
              <a:rPr lang="en-US">
                <a:solidFill>
                  <a:prstClr val="black">
                    <a:tint val="75000"/>
                  </a:prstClr>
                </a:solidFill>
              </a:rPr>
              <a:pPr>
                <a:defRPr/>
              </a:pPr>
              <a:t>21</a:t>
            </a:fld>
            <a:endParaRPr lang="en-US">
              <a:solidFill>
                <a:prstClr val="black">
                  <a:tint val="75000"/>
                </a:prstClr>
              </a:solidFill>
            </a:endParaRPr>
          </a:p>
        </p:txBody>
      </p:sp>
      <p:sp>
        <p:nvSpPr>
          <p:cNvPr id="6" name="Rectangle 5"/>
          <p:cNvSpPr/>
          <p:nvPr/>
        </p:nvSpPr>
        <p:spPr>
          <a:xfrm>
            <a:off x="5502275" y="3074988"/>
            <a:ext cx="457200" cy="204787"/>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457200" fontAlgn="base">
              <a:spcBef>
                <a:spcPct val="0"/>
              </a:spcBef>
              <a:spcAft>
                <a:spcPct val="0"/>
              </a:spcAft>
              <a:defRPr/>
            </a:pPr>
            <a:endParaRPr lang="en-US">
              <a:solidFill>
                <a:prstClr val="white"/>
              </a:solidFill>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10"/>
          <p:cNvPicPr>
            <a:picLocks noChangeAspect="1" noChangeArrowheads="1"/>
          </p:cNvPicPr>
          <p:nvPr/>
        </p:nvPicPr>
        <p:blipFill>
          <a:blip r:embed="rId4" cstate="print"/>
          <a:srcRect/>
          <a:stretch>
            <a:fillRect/>
          </a:stretch>
        </p:blipFill>
        <p:spPr bwMode="auto">
          <a:xfrm>
            <a:off x="0" y="0"/>
            <a:ext cx="9144000" cy="6858000"/>
          </a:xfrm>
          <a:prstGeom prst="rect">
            <a:avLst/>
          </a:prstGeom>
          <a:noFill/>
          <a:ln w="9525">
            <a:noFill/>
            <a:miter lim="800000"/>
            <a:headEnd/>
            <a:tailEnd/>
          </a:ln>
        </p:spPr>
      </p:pic>
      <p:sp>
        <p:nvSpPr>
          <p:cNvPr id="8201" name="Text Box 9"/>
          <p:cNvSpPr txBox="1">
            <a:spLocks noChangeArrowheads="1"/>
          </p:cNvSpPr>
          <p:nvPr/>
        </p:nvSpPr>
        <p:spPr bwMode="auto">
          <a:xfrm>
            <a:off x="200025" y="2662238"/>
            <a:ext cx="2711450" cy="915987"/>
          </a:xfrm>
          <a:prstGeom prst="rect">
            <a:avLst/>
          </a:prstGeom>
          <a:solidFill>
            <a:srgbClr val="FFCC00"/>
          </a:solidFill>
          <a:ln w="9525">
            <a:noFill/>
            <a:miter lim="800000"/>
            <a:headEnd/>
            <a:tailEnd/>
          </a:ln>
          <a:effectLst>
            <a:prstShdw prst="shdw17" dist="17961" dir="13500000">
              <a:srgbClr val="997A00"/>
            </a:prstShdw>
          </a:effectLst>
        </p:spPr>
        <p:txBody>
          <a:bodyPr wrap="none">
            <a:spAutoFit/>
          </a:bodyPr>
          <a:lstStyle/>
          <a:p>
            <a:pPr algn="ctr" fontAlgn="base">
              <a:spcBef>
                <a:spcPct val="0"/>
              </a:spcBef>
              <a:spcAft>
                <a:spcPct val="0"/>
              </a:spcAft>
            </a:pPr>
            <a:r>
              <a:rPr lang="en-US" smtClean="0">
                <a:solidFill>
                  <a:srgbClr val="000000"/>
                </a:solidFill>
                <a:latin typeface="Arial" charset="0"/>
              </a:rPr>
              <a:t>Exercise limitation</a:t>
            </a:r>
          </a:p>
          <a:p>
            <a:pPr algn="ctr" fontAlgn="base">
              <a:spcBef>
                <a:spcPct val="0"/>
              </a:spcBef>
              <a:spcAft>
                <a:spcPct val="0"/>
              </a:spcAft>
            </a:pPr>
            <a:r>
              <a:rPr lang="en-US" smtClean="0">
                <a:solidFill>
                  <a:srgbClr val="000000"/>
                </a:solidFill>
                <a:latin typeface="Arial" charset="0"/>
              </a:rPr>
              <a:t>Skeletal muscle force</a:t>
            </a:r>
          </a:p>
          <a:p>
            <a:pPr algn="ctr" fontAlgn="base">
              <a:spcBef>
                <a:spcPct val="0"/>
              </a:spcBef>
              <a:spcAft>
                <a:spcPct val="0"/>
              </a:spcAft>
            </a:pPr>
            <a:r>
              <a:rPr lang="en-US" smtClean="0">
                <a:solidFill>
                  <a:srgbClr val="000000"/>
                </a:solidFill>
                <a:latin typeface="Arial" charset="0"/>
              </a:rPr>
              <a:t>Respiratory muscle force</a:t>
            </a:r>
          </a:p>
        </p:txBody>
      </p:sp>
      <p:sp>
        <p:nvSpPr>
          <p:cNvPr id="8202" name="AutoShape 10"/>
          <p:cNvSpPr>
            <a:spLocks noChangeArrowheads="1"/>
          </p:cNvSpPr>
          <p:nvPr/>
        </p:nvSpPr>
        <p:spPr bwMode="auto">
          <a:xfrm rot="5400000">
            <a:off x="4175919" y="729457"/>
            <a:ext cx="504825" cy="287337"/>
          </a:xfrm>
          <a:prstGeom prst="rightArrow">
            <a:avLst>
              <a:gd name="adj1" fmla="val 50000"/>
              <a:gd name="adj2" fmla="val 25036"/>
            </a:avLst>
          </a:prstGeom>
          <a:solidFill>
            <a:srgbClr val="800080"/>
          </a:solidFill>
          <a:ln w="9525">
            <a:solidFill>
              <a:schemeClr val="tx1"/>
            </a:solidFill>
            <a:miter lim="800000"/>
            <a:headEnd/>
            <a:tailEnd/>
          </a:ln>
        </p:spPr>
        <p:txBody>
          <a:bodyPr wrap="none" anchor="ctr"/>
          <a:lstStyle/>
          <a:p>
            <a:pPr fontAlgn="base">
              <a:spcBef>
                <a:spcPct val="0"/>
              </a:spcBef>
              <a:spcAft>
                <a:spcPct val="0"/>
              </a:spcAft>
            </a:pPr>
            <a:endParaRPr lang="en-US" smtClean="0">
              <a:solidFill>
                <a:srgbClr val="000000"/>
              </a:solidFill>
              <a:latin typeface="Arial" charset="0"/>
            </a:endParaRPr>
          </a:p>
        </p:txBody>
      </p:sp>
      <p:sp>
        <p:nvSpPr>
          <p:cNvPr id="8203" name="Text Box 11"/>
          <p:cNvSpPr txBox="1">
            <a:spLocks noChangeArrowheads="1"/>
          </p:cNvSpPr>
          <p:nvPr/>
        </p:nvSpPr>
        <p:spPr bwMode="auto">
          <a:xfrm>
            <a:off x="3779838" y="1054100"/>
            <a:ext cx="1263650" cy="366713"/>
          </a:xfrm>
          <a:prstGeom prst="rect">
            <a:avLst/>
          </a:prstGeom>
          <a:noFill/>
          <a:ln w="9525">
            <a:noFill/>
            <a:miter lim="800000"/>
            <a:headEnd/>
            <a:tailEnd/>
          </a:ln>
        </p:spPr>
        <p:txBody>
          <a:bodyPr wrap="none">
            <a:spAutoFit/>
          </a:bodyPr>
          <a:lstStyle/>
          <a:p>
            <a:pPr fontAlgn="base">
              <a:spcBef>
                <a:spcPct val="0"/>
              </a:spcBef>
              <a:spcAft>
                <a:spcPct val="0"/>
              </a:spcAft>
            </a:pPr>
            <a:r>
              <a:rPr lang="en-US" b="1" smtClean="0">
                <a:solidFill>
                  <a:srgbClr val="000000"/>
                </a:solidFill>
                <a:latin typeface="Arial" charset="0"/>
              </a:rPr>
              <a:t>Indication</a:t>
            </a:r>
          </a:p>
        </p:txBody>
      </p:sp>
      <p:sp>
        <p:nvSpPr>
          <p:cNvPr id="8204" name="Rectangle 12"/>
          <p:cNvSpPr>
            <a:spLocks noChangeArrowheads="1"/>
          </p:cNvSpPr>
          <p:nvPr/>
        </p:nvSpPr>
        <p:spPr bwMode="auto">
          <a:xfrm>
            <a:off x="358775" y="4383088"/>
            <a:ext cx="2357438" cy="366712"/>
          </a:xfrm>
          <a:prstGeom prst="rect">
            <a:avLst/>
          </a:prstGeom>
          <a:solidFill>
            <a:srgbClr val="FFCC00"/>
          </a:solidFill>
          <a:ln w="9525">
            <a:noFill/>
            <a:miter lim="800000"/>
            <a:headEnd/>
            <a:tailEnd/>
          </a:ln>
          <a:effectLst>
            <a:prstShdw prst="shdw17" dist="17961" dir="13500000">
              <a:srgbClr val="997A00"/>
            </a:prstShdw>
          </a:effectLst>
        </p:spPr>
        <p:txBody>
          <a:bodyPr>
            <a:spAutoFit/>
          </a:bodyPr>
          <a:lstStyle/>
          <a:p>
            <a:pPr algn="ctr" fontAlgn="base">
              <a:spcBef>
                <a:spcPct val="0"/>
              </a:spcBef>
              <a:spcAft>
                <a:spcPct val="0"/>
              </a:spcAft>
            </a:pPr>
            <a:r>
              <a:rPr lang="en-US" smtClean="0">
                <a:solidFill>
                  <a:srgbClr val="000000"/>
                </a:solidFill>
                <a:latin typeface="Arial" charset="0"/>
              </a:rPr>
              <a:t>Nutritional status</a:t>
            </a:r>
          </a:p>
        </p:txBody>
      </p:sp>
      <p:sp>
        <p:nvSpPr>
          <p:cNvPr id="8205" name="Rectangle 13"/>
          <p:cNvSpPr>
            <a:spLocks noChangeArrowheads="1"/>
          </p:cNvSpPr>
          <p:nvPr/>
        </p:nvSpPr>
        <p:spPr bwMode="auto">
          <a:xfrm>
            <a:off x="215900" y="4862513"/>
            <a:ext cx="2735263" cy="366712"/>
          </a:xfrm>
          <a:prstGeom prst="rect">
            <a:avLst/>
          </a:prstGeom>
          <a:solidFill>
            <a:srgbClr val="FFCC00"/>
          </a:solidFill>
          <a:ln w="9525">
            <a:noFill/>
            <a:miter lim="800000"/>
            <a:headEnd/>
            <a:tailEnd/>
          </a:ln>
          <a:effectLst>
            <a:prstShdw prst="shdw17" dist="17961" dir="13500000">
              <a:srgbClr val="997A00"/>
            </a:prstShdw>
          </a:effectLst>
        </p:spPr>
        <p:txBody>
          <a:bodyPr>
            <a:spAutoFit/>
          </a:bodyPr>
          <a:lstStyle/>
          <a:p>
            <a:pPr algn="ctr" fontAlgn="base">
              <a:spcBef>
                <a:spcPct val="0"/>
              </a:spcBef>
              <a:spcAft>
                <a:spcPct val="0"/>
              </a:spcAft>
            </a:pPr>
            <a:r>
              <a:rPr lang="en-US" smtClean="0">
                <a:solidFill>
                  <a:srgbClr val="000000"/>
                </a:solidFill>
                <a:latin typeface="Arial" charset="0"/>
              </a:rPr>
              <a:t>Psychological morbidity</a:t>
            </a:r>
          </a:p>
        </p:txBody>
      </p:sp>
      <p:sp>
        <p:nvSpPr>
          <p:cNvPr id="8206" name="Rectangle 14"/>
          <p:cNvSpPr>
            <a:spLocks noChangeArrowheads="1"/>
          </p:cNvSpPr>
          <p:nvPr/>
        </p:nvSpPr>
        <p:spPr bwMode="auto">
          <a:xfrm>
            <a:off x="719138" y="6446838"/>
            <a:ext cx="1606550" cy="366712"/>
          </a:xfrm>
          <a:prstGeom prst="rect">
            <a:avLst/>
          </a:prstGeom>
          <a:solidFill>
            <a:srgbClr val="FFCC00"/>
          </a:solidFill>
          <a:ln w="9525">
            <a:noFill/>
            <a:miter lim="800000"/>
            <a:headEnd/>
            <a:tailEnd/>
          </a:ln>
          <a:effectLst>
            <a:prstShdw prst="shdw17" dist="17961" dir="13500000">
              <a:srgbClr val="997A00"/>
            </a:prstShdw>
          </a:effectLst>
        </p:spPr>
        <p:txBody>
          <a:bodyPr wrap="none">
            <a:spAutoFit/>
          </a:bodyPr>
          <a:lstStyle/>
          <a:p>
            <a:pPr algn="ctr" fontAlgn="base">
              <a:spcBef>
                <a:spcPct val="0"/>
              </a:spcBef>
              <a:spcAft>
                <a:spcPct val="0"/>
              </a:spcAft>
            </a:pPr>
            <a:r>
              <a:rPr lang="en-US" b="1" smtClean="0">
                <a:solidFill>
                  <a:srgbClr val="000000"/>
                </a:solidFill>
                <a:latin typeface="Arial" charset="0"/>
              </a:rPr>
              <a:t>Co-morbidity</a:t>
            </a:r>
          </a:p>
        </p:txBody>
      </p:sp>
      <p:sp>
        <p:nvSpPr>
          <p:cNvPr id="8207" name="Rectangle 15"/>
          <p:cNvSpPr>
            <a:spLocks noChangeArrowheads="1"/>
          </p:cNvSpPr>
          <p:nvPr/>
        </p:nvSpPr>
        <p:spPr bwMode="auto">
          <a:xfrm>
            <a:off x="107950" y="5438775"/>
            <a:ext cx="3079750" cy="366713"/>
          </a:xfrm>
          <a:prstGeom prst="rect">
            <a:avLst/>
          </a:prstGeom>
          <a:solidFill>
            <a:srgbClr val="FFCC00"/>
          </a:solidFill>
          <a:ln w="9525">
            <a:noFill/>
            <a:miter lim="800000"/>
            <a:headEnd/>
            <a:tailEnd/>
          </a:ln>
          <a:effectLst>
            <a:prstShdw prst="shdw17" dist="17961" dir="13500000">
              <a:srgbClr val="997A00"/>
            </a:prstShdw>
          </a:effectLst>
        </p:spPr>
        <p:txBody>
          <a:bodyPr wrap="none">
            <a:spAutoFit/>
          </a:bodyPr>
          <a:lstStyle/>
          <a:p>
            <a:pPr algn="ctr" fontAlgn="base">
              <a:spcBef>
                <a:spcPct val="0"/>
              </a:spcBef>
              <a:spcAft>
                <a:spcPct val="0"/>
              </a:spcAft>
            </a:pPr>
            <a:r>
              <a:rPr lang="en-US" smtClean="0">
                <a:solidFill>
                  <a:srgbClr val="000000"/>
                </a:solidFill>
                <a:latin typeface="Arial" charset="0"/>
              </a:rPr>
              <a:t>Need for daily life adaptation</a:t>
            </a:r>
          </a:p>
        </p:txBody>
      </p:sp>
      <p:sp>
        <p:nvSpPr>
          <p:cNvPr id="8208" name="Text Box 16"/>
          <p:cNvSpPr txBox="1">
            <a:spLocks noChangeArrowheads="1"/>
          </p:cNvSpPr>
          <p:nvPr/>
        </p:nvSpPr>
        <p:spPr bwMode="auto">
          <a:xfrm>
            <a:off x="3941763" y="2708275"/>
            <a:ext cx="2717800" cy="647700"/>
          </a:xfrm>
          <a:prstGeom prst="rect">
            <a:avLst/>
          </a:prstGeom>
          <a:solidFill>
            <a:srgbClr val="CCFFFF"/>
          </a:solidFill>
          <a:ln w="9525">
            <a:noFill/>
            <a:miter lim="800000"/>
            <a:headEnd/>
            <a:tailEnd/>
          </a:ln>
          <a:effectLst>
            <a:prstShdw prst="shdw17" dist="17961" dir="2700000">
              <a:srgbClr val="7A9999"/>
            </a:prstShdw>
          </a:effectLst>
        </p:spPr>
        <p:txBody>
          <a:bodyPr>
            <a:spAutoFit/>
          </a:bodyPr>
          <a:lstStyle/>
          <a:p>
            <a:pPr algn="ctr" fontAlgn="base">
              <a:spcBef>
                <a:spcPct val="0"/>
              </a:spcBef>
              <a:spcAft>
                <a:spcPct val="0"/>
              </a:spcAft>
            </a:pPr>
            <a:r>
              <a:rPr lang="en-US" smtClean="0">
                <a:solidFill>
                  <a:srgbClr val="000000"/>
                </a:solidFill>
                <a:latin typeface="Arial" charset="0"/>
              </a:rPr>
              <a:t>Format exercise training Define intensity</a:t>
            </a:r>
          </a:p>
        </p:txBody>
      </p:sp>
      <p:sp>
        <p:nvSpPr>
          <p:cNvPr id="8209" name="Rectangle 17"/>
          <p:cNvSpPr>
            <a:spLocks noChangeArrowheads="1"/>
          </p:cNvSpPr>
          <p:nvPr/>
        </p:nvSpPr>
        <p:spPr bwMode="auto">
          <a:xfrm>
            <a:off x="719138" y="5942013"/>
            <a:ext cx="1631950" cy="366712"/>
          </a:xfrm>
          <a:prstGeom prst="rect">
            <a:avLst/>
          </a:prstGeom>
          <a:solidFill>
            <a:srgbClr val="FFCC00"/>
          </a:solidFill>
          <a:ln w="9525">
            <a:noFill/>
            <a:miter lim="800000"/>
            <a:headEnd/>
            <a:tailEnd/>
          </a:ln>
          <a:effectLst>
            <a:prstShdw prst="shdw17" dist="17961" dir="13500000">
              <a:srgbClr val="997A00"/>
            </a:prstShdw>
          </a:effectLst>
        </p:spPr>
        <p:txBody>
          <a:bodyPr wrap="none">
            <a:spAutoFit/>
          </a:bodyPr>
          <a:lstStyle/>
          <a:p>
            <a:pPr algn="ctr" fontAlgn="base">
              <a:spcBef>
                <a:spcPct val="0"/>
              </a:spcBef>
              <a:spcAft>
                <a:spcPct val="0"/>
              </a:spcAft>
            </a:pPr>
            <a:r>
              <a:rPr lang="en-US" smtClean="0">
                <a:solidFill>
                  <a:srgbClr val="000000"/>
                </a:solidFill>
                <a:latin typeface="Arial" charset="0"/>
              </a:rPr>
              <a:t>Social support</a:t>
            </a:r>
          </a:p>
        </p:txBody>
      </p:sp>
      <p:sp>
        <p:nvSpPr>
          <p:cNvPr id="8210" name="Rectangle 18"/>
          <p:cNvSpPr>
            <a:spLocks noChangeArrowheads="1"/>
          </p:cNvSpPr>
          <p:nvPr/>
        </p:nvSpPr>
        <p:spPr bwMode="auto">
          <a:xfrm>
            <a:off x="358775" y="3638550"/>
            <a:ext cx="2357438" cy="641350"/>
          </a:xfrm>
          <a:prstGeom prst="rect">
            <a:avLst/>
          </a:prstGeom>
          <a:solidFill>
            <a:srgbClr val="FFCC00"/>
          </a:solidFill>
          <a:ln w="9525">
            <a:noFill/>
            <a:miter lim="800000"/>
            <a:headEnd/>
            <a:tailEnd/>
          </a:ln>
          <a:effectLst>
            <a:prstShdw prst="shdw17" dist="17961" dir="13500000">
              <a:srgbClr val="997A00"/>
            </a:prstShdw>
          </a:effectLst>
        </p:spPr>
        <p:txBody>
          <a:bodyPr>
            <a:spAutoFit/>
          </a:bodyPr>
          <a:lstStyle/>
          <a:p>
            <a:pPr algn="ctr" fontAlgn="base">
              <a:spcBef>
                <a:spcPct val="0"/>
              </a:spcBef>
              <a:spcAft>
                <a:spcPct val="0"/>
              </a:spcAft>
            </a:pPr>
            <a:r>
              <a:rPr lang="en-US" smtClean="0">
                <a:solidFill>
                  <a:srgbClr val="000000"/>
                </a:solidFill>
                <a:latin typeface="Arial" charset="0"/>
              </a:rPr>
              <a:t>Exacerbations ?</a:t>
            </a:r>
          </a:p>
          <a:p>
            <a:pPr algn="ctr" fontAlgn="base">
              <a:spcBef>
                <a:spcPct val="0"/>
              </a:spcBef>
              <a:spcAft>
                <a:spcPct val="0"/>
              </a:spcAft>
            </a:pPr>
            <a:r>
              <a:rPr lang="en-US" smtClean="0">
                <a:solidFill>
                  <a:srgbClr val="000000"/>
                </a:solidFill>
                <a:latin typeface="Arial" charset="0"/>
              </a:rPr>
              <a:t>Self management ?</a:t>
            </a:r>
          </a:p>
        </p:txBody>
      </p:sp>
      <p:sp>
        <p:nvSpPr>
          <p:cNvPr id="8211" name="Text Box 19"/>
          <p:cNvSpPr txBox="1">
            <a:spLocks noChangeArrowheads="1"/>
          </p:cNvSpPr>
          <p:nvPr/>
        </p:nvSpPr>
        <p:spPr bwMode="auto">
          <a:xfrm>
            <a:off x="3563938" y="3575050"/>
            <a:ext cx="3384550" cy="646113"/>
          </a:xfrm>
          <a:prstGeom prst="rect">
            <a:avLst/>
          </a:prstGeom>
          <a:solidFill>
            <a:srgbClr val="CCFFFF"/>
          </a:solidFill>
          <a:ln w="9525">
            <a:noFill/>
            <a:miter lim="800000"/>
            <a:headEnd/>
            <a:tailEnd/>
          </a:ln>
          <a:effectLst>
            <a:prstShdw prst="shdw17" dist="17961" dir="2700000">
              <a:srgbClr val="7A9999"/>
            </a:prstShdw>
          </a:effectLst>
        </p:spPr>
        <p:txBody>
          <a:bodyPr>
            <a:spAutoFit/>
          </a:bodyPr>
          <a:lstStyle/>
          <a:p>
            <a:pPr algn="ctr" fontAlgn="base">
              <a:spcBef>
                <a:spcPct val="0"/>
              </a:spcBef>
              <a:spcAft>
                <a:spcPct val="0"/>
              </a:spcAft>
            </a:pPr>
            <a:r>
              <a:rPr lang="en-US" smtClean="0">
                <a:solidFill>
                  <a:srgbClr val="000000"/>
                </a:solidFill>
                <a:latin typeface="Arial" charset="0"/>
              </a:rPr>
              <a:t>Need for enhancing  </a:t>
            </a:r>
          </a:p>
          <a:p>
            <a:pPr algn="ctr" fontAlgn="base">
              <a:spcBef>
                <a:spcPct val="0"/>
              </a:spcBef>
              <a:spcAft>
                <a:spcPct val="0"/>
              </a:spcAft>
            </a:pPr>
            <a:r>
              <a:rPr lang="en-US" smtClean="0">
                <a:solidFill>
                  <a:srgbClr val="000000"/>
                </a:solidFill>
                <a:latin typeface="Arial" charset="0"/>
              </a:rPr>
              <a:t>Self management strategies</a:t>
            </a:r>
          </a:p>
        </p:txBody>
      </p:sp>
      <p:sp>
        <p:nvSpPr>
          <p:cNvPr id="8212" name="Text Box 20"/>
          <p:cNvSpPr txBox="1">
            <a:spLocks noChangeArrowheads="1"/>
          </p:cNvSpPr>
          <p:nvPr/>
        </p:nvSpPr>
        <p:spPr bwMode="auto">
          <a:xfrm>
            <a:off x="3563938" y="4356100"/>
            <a:ext cx="3529012" cy="368300"/>
          </a:xfrm>
          <a:prstGeom prst="rect">
            <a:avLst/>
          </a:prstGeom>
          <a:solidFill>
            <a:srgbClr val="CCFFFF"/>
          </a:solidFill>
          <a:ln w="9525">
            <a:noFill/>
            <a:miter lim="800000"/>
            <a:headEnd/>
            <a:tailEnd/>
          </a:ln>
          <a:effectLst>
            <a:prstShdw prst="shdw17" dist="17961" dir="2700000">
              <a:srgbClr val="7A9999"/>
            </a:prstShdw>
          </a:effectLst>
        </p:spPr>
        <p:txBody>
          <a:bodyPr>
            <a:spAutoFit/>
          </a:bodyPr>
          <a:lstStyle/>
          <a:p>
            <a:pPr algn="ctr" fontAlgn="base">
              <a:spcBef>
                <a:spcPct val="0"/>
              </a:spcBef>
              <a:spcAft>
                <a:spcPct val="0"/>
              </a:spcAft>
            </a:pPr>
            <a:r>
              <a:rPr lang="en-US" smtClean="0">
                <a:solidFill>
                  <a:srgbClr val="000000"/>
                </a:solidFill>
                <a:latin typeface="Arial" charset="0"/>
              </a:rPr>
              <a:t>Need for nutritional interventions</a:t>
            </a:r>
          </a:p>
        </p:txBody>
      </p:sp>
      <p:sp>
        <p:nvSpPr>
          <p:cNvPr id="8213" name="Text Box 21"/>
          <p:cNvSpPr txBox="1">
            <a:spLocks noChangeArrowheads="1"/>
          </p:cNvSpPr>
          <p:nvPr/>
        </p:nvSpPr>
        <p:spPr bwMode="auto">
          <a:xfrm>
            <a:off x="3348038" y="4932363"/>
            <a:ext cx="3816350" cy="368300"/>
          </a:xfrm>
          <a:prstGeom prst="rect">
            <a:avLst/>
          </a:prstGeom>
          <a:solidFill>
            <a:srgbClr val="CCFFFF"/>
          </a:solidFill>
          <a:ln w="9525">
            <a:noFill/>
            <a:miter lim="800000"/>
            <a:headEnd/>
            <a:tailEnd/>
          </a:ln>
          <a:effectLst>
            <a:prstShdw prst="shdw17" dist="17961" dir="2700000">
              <a:srgbClr val="7A9999"/>
            </a:prstShdw>
          </a:effectLst>
        </p:spPr>
        <p:txBody>
          <a:bodyPr>
            <a:spAutoFit/>
          </a:bodyPr>
          <a:lstStyle/>
          <a:p>
            <a:pPr algn="ctr" fontAlgn="base">
              <a:spcBef>
                <a:spcPct val="0"/>
              </a:spcBef>
              <a:spcAft>
                <a:spcPct val="0"/>
              </a:spcAft>
            </a:pPr>
            <a:r>
              <a:rPr lang="en-US" smtClean="0">
                <a:solidFill>
                  <a:srgbClr val="000000"/>
                </a:solidFill>
                <a:latin typeface="Arial" charset="0"/>
              </a:rPr>
              <a:t>Need for Psychological counseling</a:t>
            </a:r>
          </a:p>
        </p:txBody>
      </p:sp>
      <p:sp>
        <p:nvSpPr>
          <p:cNvPr id="8214" name="Text Box 22"/>
          <p:cNvSpPr txBox="1">
            <a:spLocks noChangeArrowheads="1"/>
          </p:cNvSpPr>
          <p:nvPr/>
        </p:nvSpPr>
        <p:spPr bwMode="auto">
          <a:xfrm>
            <a:off x="4079875" y="5435600"/>
            <a:ext cx="2363788" cy="369888"/>
          </a:xfrm>
          <a:prstGeom prst="rect">
            <a:avLst/>
          </a:prstGeom>
          <a:solidFill>
            <a:srgbClr val="CCFFFF"/>
          </a:solidFill>
          <a:ln w="9525">
            <a:noFill/>
            <a:miter lim="800000"/>
            <a:headEnd/>
            <a:tailEnd/>
          </a:ln>
          <a:effectLst>
            <a:prstShdw prst="shdw17" dist="17961" dir="2700000">
              <a:srgbClr val="7A9999"/>
            </a:prstShdw>
          </a:effectLst>
        </p:spPr>
        <p:txBody>
          <a:bodyPr>
            <a:spAutoFit/>
          </a:bodyPr>
          <a:lstStyle/>
          <a:p>
            <a:pPr algn="ctr" fontAlgn="base">
              <a:spcBef>
                <a:spcPct val="0"/>
              </a:spcBef>
              <a:spcAft>
                <a:spcPct val="0"/>
              </a:spcAft>
            </a:pPr>
            <a:r>
              <a:rPr lang="en-US" smtClean="0">
                <a:solidFill>
                  <a:srgbClr val="000000"/>
                </a:solidFill>
                <a:latin typeface="Arial" charset="0"/>
              </a:rPr>
              <a:t>Occupational therapy</a:t>
            </a:r>
          </a:p>
        </p:txBody>
      </p:sp>
      <p:sp>
        <p:nvSpPr>
          <p:cNvPr id="8215" name="Text Box 23"/>
          <p:cNvSpPr txBox="1">
            <a:spLocks noChangeArrowheads="1"/>
          </p:cNvSpPr>
          <p:nvPr/>
        </p:nvSpPr>
        <p:spPr bwMode="auto">
          <a:xfrm>
            <a:off x="3851275" y="5940425"/>
            <a:ext cx="2817813" cy="368300"/>
          </a:xfrm>
          <a:prstGeom prst="rect">
            <a:avLst/>
          </a:prstGeom>
          <a:solidFill>
            <a:srgbClr val="CCFFFF"/>
          </a:solidFill>
          <a:ln w="9525">
            <a:noFill/>
            <a:miter lim="800000"/>
            <a:headEnd/>
            <a:tailEnd/>
          </a:ln>
          <a:effectLst>
            <a:prstShdw prst="shdw17" dist="17961" dir="2700000">
              <a:srgbClr val="7A9999"/>
            </a:prstShdw>
          </a:effectLst>
        </p:spPr>
        <p:txBody>
          <a:bodyPr>
            <a:spAutoFit/>
          </a:bodyPr>
          <a:lstStyle/>
          <a:p>
            <a:pPr algn="ctr" fontAlgn="base">
              <a:spcBef>
                <a:spcPct val="0"/>
              </a:spcBef>
              <a:spcAft>
                <a:spcPct val="0"/>
              </a:spcAft>
            </a:pPr>
            <a:r>
              <a:rPr lang="en-US" smtClean="0">
                <a:solidFill>
                  <a:srgbClr val="000000"/>
                </a:solidFill>
                <a:latin typeface="Arial" charset="0"/>
              </a:rPr>
              <a:t>Provide Social support</a:t>
            </a:r>
          </a:p>
        </p:txBody>
      </p:sp>
      <p:sp>
        <p:nvSpPr>
          <p:cNvPr id="8216" name="Text Box 24"/>
          <p:cNvSpPr txBox="1">
            <a:spLocks noChangeArrowheads="1"/>
          </p:cNvSpPr>
          <p:nvPr/>
        </p:nvSpPr>
        <p:spPr bwMode="auto">
          <a:xfrm>
            <a:off x="3851275" y="6443663"/>
            <a:ext cx="2736850" cy="369887"/>
          </a:xfrm>
          <a:prstGeom prst="rect">
            <a:avLst/>
          </a:prstGeom>
          <a:solidFill>
            <a:srgbClr val="CCFFFF"/>
          </a:solidFill>
          <a:ln w="9525">
            <a:noFill/>
            <a:miter lim="800000"/>
            <a:headEnd/>
            <a:tailEnd/>
          </a:ln>
          <a:effectLst>
            <a:prstShdw prst="shdw17" dist="17961" dir="2700000">
              <a:srgbClr val="7A9999"/>
            </a:prstShdw>
          </a:effectLst>
        </p:spPr>
        <p:txBody>
          <a:bodyPr>
            <a:spAutoFit/>
          </a:bodyPr>
          <a:lstStyle/>
          <a:p>
            <a:pPr algn="ctr" fontAlgn="base">
              <a:spcBef>
                <a:spcPct val="0"/>
              </a:spcBef>
              <a:spcAft>
                <a:spcPct val="0"/>
              </a:spcAft>
            </a:pPr>
            <a:r>
              <a:rPr lang="en-US" smtClean="0">
                <a:solidFill>
                  <a:srgbClr val="CC0000"/>
                </a:solidFill>
                <a:latin typeface="Arial" charset="0"/>
              </a:rPr>
              <a:t>Include other disciplines</a:t>
            </a:r>
          </a:p>
        </p:txBody>
      </p:sp>
      <p:grpSp>
        <p:nvGrpSpPr>
          <p:cNvPr id="2" name="Group 26"/>
          <p:cNvGrpSpPr>
            <a:grpSpLocks/>
          </p:cNvGrpSpPr>
          <p:nvPr/>
        </p:nvGrpSpPr>
        <p:grpSpPr bwMode="auto">
          <a:xfrm>
            <a:off x="6661150" y="1052513"/>
            <a:ext cx="2219325" cy="1584325"/>
            <a:chOff x="4175" y="883"/>
            <a:chExt cx="1337" cy="1019"/>
          </a:xfrm>
        </p:grpSpPr>
        <p:sp>
          <p:nvSpPr>
            <p:cNvPr id="35873" name="Text Box 27"/>
            <p:cNvSpPr txBox="1">
              <a:spLocks noChangeArrowheads="1"/>
            </p:cNvSpPr>
            <p:nvPr/>
          </p:nvSpPr>
          <p:spPr bwMode="auto">
            <a:xfrm>
              <a:off x="4175" y="883"/>
              <a:ext cx="332" cy="255"/>
            </a:xfrm>
            <a:prstGeom prst="rect">
              <a:avLst/>
            </a:prstGeom>
            <a:noFill/>
            <a:ln w="38100">
              <a:solidFill>
                <a:srgbClr val="008000"/>
              </a:solidFill>
              <a:miter lim="800000"/>
              <a:headEnd/>
              <a:tailEnd/>
            </a:ln>
          </p:spPr>
          <p:txBody>
            <a:bodyPr wrap="none">
              <a:spAutoFit/>
            </a:bodyPr>
            <a:lstStyle/>
            <a:p>
              <a:pPr fontAlgn="base">
                <a:spcBef>
                  <a:spcPct val="0"/>
                </a:spcBef>
                <a:spcAft>
                  <a:spcPct val="0"/>
                </a:spcAft>
              </a:pPr>
              <a:r>
                <a:rPr lang="en-US" b="1" smtClean="0">
                  <a:solidFill>
                    <a:srgbClr val="000000"/>
                  </a:solidFill>
                  <a:latin typeface="Arial" charset="0"/>
                </a:rPr>
                <a:t>No</a:t>
              </a:r>
            </a:p>
          </p:txBody>
        </p:sp>
        <p:sp>
          <p:nvSpPr>
            <p:cNvPr id="35874" name="Text Box 28"/>
            <p:cNvSpPr txBox="1">
              <a:spLocks noChangeArrowheads="1"/>
            </p:cNvSpPr>
            <p:nvPr/>
          </p:nvSpPr>
          <p:spPr bwMode="auto">
            <a:xfrm>
              <a:off x="4348" y="1498"/>
              <a:ext cx="1164" cy="404"/>
            </a:xfrm>
            <a:prstGeom prst="rect">
              <a:avLst/>
            </a:prstGeom>
            <a:solidFill>
              <a:srgbClr val="CCFFFF"/>
            </a:solidFill>
            <a:ln w="9525">
              <a:noFill/>
              <a:miter lim="800000"/>
              <a:headEnd/>
              <a:tailEnd/>
            </a:ln>
            <a:effectLst>
              <a:prstShdw prst="shdw17" dist="17961" dir="13500000">
                <a:srgbClr val="7A9999"/>
              </a:prstShdw>
            </a:effectLst>
          </p:spPr>
          <p:txBody>
            <a:bodyPr wrap="none">
              <a:spAutoFit/>
            </a:bodyPr>
            <a:lstStyle/>
            <a:p>
              <a:pPr algn="ctr" fontAlgn="base">
                <a:spcBef>
                  <a:spcPct val="0"/>
                </a:spcBef>
                <a:spcAft>
                  <a:spcPct val="0"/>
                </a:spcAft>
              </a:pPr>
              <a:r>
                <a:rPr lang="en-US" smtClean="0">
                  <a:solidFill>
                    <a:srgbClr val="000000"/>
                  </a:solidFill>
                  <a:latin typeface="Arial" charset="0"/>
                </a:rPr>
                <a:t>Advise </a:t>
              </a:r>
            </a:p>
            <a:p>
              <a:pPr algn="ctr" fontAlgn="base">
                <a:spcBef>
                  <a:spcPct val="0"/>
                </a:spcBef>
                <a:spcAft>
                  <a:spcPct val="0"/>
                </a:spcAft>
              </a:pPr>
              <a:r>
                <a:rPr lang="en-US" smtClean="0">
                  <a:solidFill>
                    <a:srgbClr val="000000"/>
                  </a:solidFill>
                  <a:latin typeface="Arial" charset="0"/>
                </a:rPr>
                <a:t>Healthy life style</a:t>
              </a:r>
            </a:p>
          </p:txBody>
        </p:sp>
        <p:cxnSp>
          <p:nvCxnSpPr>
            <p:cNvPr id="4" name="AutoShape 30"/>
            <p:cNvCxnSpPr>
              <a:cxnSpLocks noChangeShapeType="1"/>
              <a:stCxn id="35873" idx="3"/>
              <a:endCxn id="35874" idx="0"/>
            </p:cNvCxnSpPr>
            <p:nvPr/>
          </p:nvCxnSpPr>
          <p:spPr bwMode="auto">
            <a:xfrm>
              <a:off x="4507" y="1011"/>
              <a:ext cx="423" cy="488"/>
            </a:xfrm>
            <a:prstGeom prst="bentConnector2">
              <a:avLst/>
            </a:prstGeom>
            <a:ln>
              <a:headEnd/>
              <a:tailEnd type="triangle" w="med" len="med"/>
            </a:ln>
          </p:spPr>
          <p:style>
            <a:lnRef idx="2">
              <a:schemeClr val="dk1"/>
            </a:lnRef>
            <a:fillRef idx="0">
              <a:schemeClr val="dk1"/>
            </a:fillRef>
            <a:effectRef idx="1">
              <a:schemeClr val="dk1"/>
            </a:effectRef>
            <a:fontRef idx="minor">
              <a:schemeClr val="tx1"/>
            </a:fontRef>
          </p:style>
        </p:cxnSp>
      </p:grpSp>
      <p:sp>
        <p:nvSpPr>
          <p:cNvPr id="35860" name="Slide Number Placeholder 33"/>
          <p:cNvSpPr>
            <a:spLocks noGrp="1"/>
          </p:cNvSpPr>
          <p:nvPr>
            <p:ph type="sldNum" sz="quarter" idx="12"/>
          </p:nvPr>
        </p:nvSpPr>
        <p:spPr>
          <a:noFill/>
        </p:spPr>
        <p:txBody>
          <a:bodyPr/>
          <a:lstStyle/>
          <a:p>
            <a:fld id="{68F77D13-5EE2-4454-B6FA-6F49AAF6E9B8}" type="slidenum">
              <a:rPr lang="en-US" smtClean="0">
                <a:solidFill>
                  <a:srgbClr val="000000"/>
                </a:solidFill>
              </a:rPr>
              <a:pPr/>
              <a:t>22</a:t>
            </a:fld>
            <a:endParaRPr lang="en-US" smtClean="0">
              <a:solidFill>
                <a:srgbClr val="000000"/>
              </a:solidFill>
            </a:endParaRPr>
          </a:p>
        </p:txBody>
      </p:sp>
      <p:sp>
        <p:nvSpPr>
          <p:cNvPr id="35861" name="TextBox 34"/>
          <p:cNvSpPr txBox="1">
            <a:spLocks noChangeArrowheads="1"/>
          </p:cNvSpPr>
          <p:nvPr/>
        </p:nvSpPr>
        <p:spPr bwMode="auto">
          <a:xfrm>
            <a:off x="3403600" y="-26988"/>
            <a:ext cx="2089150" cy="369332"/>
          </a:xfrm>
          <a:prstGeom prst="rect">
            <a:avLst/>
          </a:prstGeom>
          <a:noFill/>
          <a:ln w="9525">
            <a:noFill/>
            <a:miter lim="800000"/>
            <a:headEnd/>
            <a:tailEnd/>
          </a:ln>
        </p:spPr>
        <p:txBody>
          <a:bodyPr>
            <a:spAutoFit/>
          </a:bodyPr>
          <a:lstStyle/>
          <a:p>
            <a:pPr algn="ctr" fontAlgn="base">
              <a:spcBef>
                <a:spcPct val="0"/>
              </a:spcBef>
              <a:spcAft>
                <a:spcPct val="0"/>
              </a:spcAft>
            </a:pPr>
            <a:r>
              <a:rPr lang="en-US" dirty="0" smtClean="0">
                <a:solidFill>
                  <a:srgbClr val="000000"/>
                </a:solidFill>
                <a:latin typeface="Arial" charset="0"/>
              </a:rPr>
              <a:t>Rehab approach</a:t>
            </a:r>
          </a:p>
        </p:txBody>
      </p:sp>
      <p:grpSp>
        <p:nvGrpSpPr>
          <p:cNvPr id="3" name="Group 47"/>
          <p:cNvGrpSpPr>
            <a:grpSpLocks/>
          </p:cNvGrpSpPr>
          <p:nvPr/>
        </p:nvGrpSpPr>
        <p:grpSpPr bwMode="auto">
          <a:xfrm>
            <a:off x="647700" y="1484313"/>
            <a:ext cx="5473700" cy="1081087"/>
            <a:chOff x="647700" y="1484784"/>
            <a:chExt cx="5473700" cy="1080616"/>
          </a:xfrm>
        </p:grpSpPr>
        <p:sp>
          <p:nvSpPr>
            <p:cNvPr id="37" name="TextBox 36"/>
            <p:cNvSpPr txBox="1"/>
            <p:nvPr/>
          </p:nvSpPr>
          <p:spPr>
            <a:xfrm>
              <a:off x="647700" y="2189327"/>
              <a:ext cx="1692275" cy="376073"/>
            </a:xfrm>
            <a:prstGeom prst="rect">
              <a:avLst/>
            </a:prstGeom>
          </p:spPr>
          <p:style>
            <a:lnRef idx="1">
              <a:schemeClr val="accent2"/>
            </a:lnRef>
            <a:fillRef idx="2">
              <a:schemeClr val="accent2"/>
            </a:fillRef>
            <a:effectRef idx="1">
              <a:schemeClr val="accent2"/>
            </a:effectRef>
            <a:fontRef idx="minor">
              <a:schemeClr val="dk1"/>
            </a:fontRef>
          </p:style>
          <p:txBody>
            <a:bodyPr>
              <a:spAutoFit/>
            </a:bodyPr>
            <a:lstStyle/>
            <a:p>
              <a:pPr algn="ctr" fontAlgn="base">
                <a:spcBef>
                  <a:spcPct val="0"/>
                </a:spcBef>
                <a:spcAft>
                  <a:spcPct val="0"/>
                </a:spcAft>
                <a:defRPr/>
              </a:pPr>
              <a:r>
                <a:rPr lang="en-US" dirty="0">
                  <a:solidFill>
                    <a:srgbClr val="000000"/>
                  </a:solidFill>
                </a:rPr>
                <a:t>Assessment</a:t>
              </a:r>
            </a:p>
          </p:txBody>
        </p:sp>
        <p:sp>
          <p:nvSpPr>
            <p:cNvPr id="38" name="TextBox 37"/>
            <p:cNvSpPr txBox="1"/>
            <p:nvPr/>
          </p:nvSpPr>
          <p:spPr>
            <a:xfrm>
              <a:off x="4427538" y="2189327"/>
              <a:ext cx="1693862" cy="376073"/>
            </a:xfrm>
            <a:prstGeom prst="rect">
              <a:avLst/>
            </a:prstGeom>
          </p:spPr>
          <p:style>
            <a:lnRef idx="1">
              <a:schemeClr val="accent2"/>
            </a:lnRef>
            <a:fillRef idx="2">
              <a:schemeClr val="accent2"/>
            </a:fillRef>
            <a:effectRef idx="1">
              <a:schemeClr val="accent2"/>
            </a:effectRef>
            <a:fontRef idx="minor">
              <a:schemeClr val="dk1"/>
            </a:fontRef>
          </p:style>
          <p:txBody>
            <a:bodyPr>
              <a:spAutoFit/>
            </a:bodyPr>
            <a:lstStyle/>
            <a:p>
              <a:pPr algn="ctr" fontAlgn="base">
                <a:spcBef>
                  <a:spcPct val="0"/>
                </a:spcBef>
                <a:spcAft>
                  <a:spcPct val="0"/>
                </a:spcAft>
                <a:defRPr/>
              </a:pPr>
              <a:r>
                <a:rPr lang="en-US" dirty="0">
                  <a:solidFill>
                    <a:srgbClr val="000000"/>
                  </a:solidFill>
                </a:rPr>
                <a:t>Intervention</a:t>
              </a:r>
            </a:p>
          </p:txBody>
        </p:sp>
        <p:cxnSp>
          <p:nvCxnSpPr>
            <p:cNvPr id="57" name="Straight Arrow Connector 56"/>
            <p:cNvCxnSpPr/>
            <p:nvPr/>
          </p:nvCxnSpPr>
          <p:spPr>
            <a:xfrm>
              <a:off x="5292725" y="1844989"/>
              <a:ext cx="0" cy="360206"/>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59" name="Straight Arrow Connector 58"/>
            <p:cNvCxnSpPr/>
            <p:nvPr/>
          </p:nvCxnSpPr>
          <p:spPr>
            <a:xfrm>
              <a:off x="1476375" y="1844989"/>
              <a:ext cx="0" cy="360206"/>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61" name="Straight Connector 60"/>
            <p:cNvCxnSpPr/>
            <p:nvPr/>
          </p:nvCxnSpPr>
          <p:spPr>
            <a:xfrm>
              <a:off x="1476375" y="1844989"/>
              <a:ext cx="3816350" cy="0"/>
            </a:xfrm>
            <a:prstGeom prst="line">
              <a:avLst/>
            </a:prstGeom>
          </p:spPr>
          <p:style>
            <a:lnRef idx="2">
              <a:schemeClr val="dk1"/>
            </a:lnRef>
            <a:fillRef idx="0">
              <a:schemeClr val="dk1"/>
            </a:fillRef>
            <a:effectRef idx="1">
              <a:schemeClr val="dk1"/>
            </a:effectRef>
            <a:fontRef idx="minor">
              <a:schemeClr val="tx1"/>
            </a:fontRef>
          </p:style>
        </p:cxnSp>
        <p:cxnSp>
          <p:nvCxnSpPr>
            <p:cNvPr id="67" name="Straight Connector 66"/>
            <p:cNvCxnSpPr/>
            <p:nvPr/>
          </p:nvCxnSpPr>
          <p:spPr>
            <a:xfrm flipH="1">
              <a:off x="2484438" y="1484784"/>
              <a:ext cx="0" cy="360205"/>
            </a:xfrm>
            <a:prstGeom prst="line">
              <a:avLst/>
            </a:prstGeom>
          </p:spPr>
          <p:style>
            <a:lnRef idx="2">
              <a:schemeClr val="dk1"/>
            </a:lnRef>
            <a:fillRef idx="0">
              <a:schemeClr val="dk1"/>
            </a:fillRef>
            <a:effectRef idx="1">
              <a:schemeClr val="dk1"/>
            </a:effectRef>
            <a:fontRef idx="minor">
              <a:schemeClr val="tx1"/>
            </a:fontRef>
          </p:style>
        </p:cxnSp>
      </p:grpSp>
      <p:grpSp>
        <p:nvGrpSpPr>
          <p:cNvPr id="5" name="Group 48"/>
          <p:cNvGrpSpPr>
            <a:grpSpLocks/>
          </p:cNvGrpSpPr>
          <p:nvPr/>
        </p:nvGrpSpPr>
        <p:grpSpPr bwMode="auto">
          <a:xfrm>
            <a:off x="2195513" y="1047750"/>
            <a:ext cx="1584325" cy="404813"/>
            <a:chOff x="2195736" y="1048439"/>
            <a:chExt cx="1584102" cy="404813"/>
          </a:xfrm>
        </p:grpSpPr>
        <p:sp>
          <p:nvSpPr>
            <p:cNvPr id="35865" name="Text Box 32"/>
            <p:cNvSpPr txBox="1">
              <a:spLocks noChangeArrowheads="1"/>
            </p:cNvSpPr>
            <p:nvPr/>
          </p:nvSpPr>
          <p:spPr bwMode="auto">
            <a:xfrm>
              <a:off x="2195736" y="1048439"/>
              <a:ext cx="628650" cy="404813"/>
            </a:xfrm>
            <a:prstGeom prst="rect">
              <a:avLst/>
            </a:prstGeom>
            <a:noFill/>
            <a:ln w="38100">
              <a:solidFill>
                <a:srgbClr val="FF0000"/>
              </a:solidFill>
              <a:miter lim="800000"/>
              <a:headEnd/>
              <a:tailEnd/>
            </a:ln>
          </p:spPr>
          <p:txBody>
            <a:bodyPr wrap="none">
              <a:spAutoFit/>
            </a:bodyPr>
            <a:lstStyle/>
            <a:p>
              <a:pPr fontAlgn="base">
                <a:spcBef>
                  <a:spcPct val="0"/>
                </a:spcBef>
                <a:spcAft>
                  <a:spcPct val="0"/>
                </a:spcAft>
              </a:pPr>
              <a:r>
                <a:rPr lang="en-US" b="1" smtClean="0">
                  <a:solidFill>
                    <a:srgbClr val="000000"/>
                  </a:solidFill>
                  <a:latin typeface="Arial" charset="0"/>
                </a:rPr>
                <a:t>Yes</a:t>
              </a:r>
            </a:p>
          </p:txBody>
        </p:sp>
        <p:cxnSp>
          <p:nvCxnSpPr>
            <p:cNvPr id="39" name="Straight Arrow Connector 38"/>
            <p:cNvCxnSpPr>
              <a:stCxn id="8203" idx="1"/>
              <a:endCxn id="35865" idx="3"/>
            </p:cNvCxnSpPr>
            <p:nvPr/>
          </p:nvCxnSpPr>
          <p:spPr>
            <a:xfrm flipH="1">
              <a:off x="2824298" y="1237352"/>
              <a:ext cx="955540" cy="14287"/>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grpSp>
      <p:cxnSp>
        <p:nvCxnSpPr>
          <p:cNvPr id="46" name="Straight Arrow Connector 45"/>
          <p:cNvCxnSpPr>
            <a:endCxn id="35873" idx="1"/>
          </p:cNvCxnSpPr>
          <p:nvPr/>
        </p:nvCxnSpPr>
        <p:spPr>
          <a:xfrm flipV="1">
            <a:off x="5043488" y="1250950"/>
            <a:ext cx="1616075" cy="4763"/>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202"/>
                                        </p:tgtEl>
                                        <p:attrNameLst>
                                          <p:attrName>style.visibility</p:attrName>
                                        </p:attrNameLst>
                                      </p:cBhvr>
                                      <p:to>
                                        <p:strVal val="visible"/>
                                      </p:to>
                                    </p:set>
                                    <p:animEffect transition="in" filter="blinds(horizontal)">
                                      <p:cBhvr>
                                        <p:cTn id="7" dur="500"/>
                                        <p:tgtEl>
                                          <p:spTgt spid="8202"/>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8203"/>
                                        </p:tgtEl>
                                        <p:attrNameLst>
                                          <p:attrName>style.visibility</p:attrName>
                                        </p:attrNameLst>
                                      </p:cBhvr>
                                      <p:to>
                                        <p:strVal val="visible"/>
                                      </p:to>
                                    </p:set>
                                    <p:animEffect transition="in" filter="blinds(horizontal)">
                                      <p:cBhvr>
                                        <p:cTn id="10" dur="500"/>
                                        <p:tgtEl>
                                          <p:spTgt spid="8203"/>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46"/>
                                        </p:tgtEl>
                                        <p:attrNameLst>
                                          <p:attrName>style.visibility</p:attrName>
                                        </p:attrNameLst>
                                      </p:cBhvr>
                                      <p:to>
                                        <p:strVal val="visible"/>
                                      </p:to>
                                    </p:set>
                                    <p:animEffect transition="in" filter="blinds(horizontal)">
                                      <p:cBhvr>
                                        <p:cTn id="15" dur="500"/>
                                        <p:tgtEl>
                                          <p:spTgt spid="46"/>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blinds(horizontal)">
                                      <p:cBhvr>
                                        <p:cTn id="20" dur="500"/>
                                        <p:tgtEl>
                                          <p:spTgt spid="5"/>
                                        </p:tgtEl>
                                      </p:cBhvr>
                                    </p:animEffect>
                                  </p:childTnLst>
                                </p:cTn>
                              </p:par>
                              <p:par>
                                <p:cTn id="21" presetID="3" presetClass="entr" presetSubtype="10" fill="hold" nodeType="with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blinds(horizontal)">
                                      <p:cBhvr>
                                        <p:cTn id="23" dur="500"/>
                                        <p:tgtEl>
                                          <p:spTgt spid="2"/>
                                        </p:tgtEl>
                                      </p:cBhvr>
                                    </p:animEffec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nodeType="click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blinds(horizontal)">
                                      <p:cBhvr>
                                        <p:cTn id="28" dur="500"/>
                                        <p:tgtEl>
                                          <p:spTgt spid="3"/>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0" fill="hold" grpId="0" nodeType="clickEffect">
                                  <p:stCondLst>
                                    <p:cond delay="0"/>
                                  </p:stCondLst>
                                  <p:childTnLst>
                                    <p:set>
                                      <p:cBhvr>
                                        <p:cTn id="32" dur="1" fill="hold">
                                          <p:stCondLst>
                                            <p:cond delay="0"/>
                                          </p:stCondLst>
                                        </p:cTn>
                                        <p:tgtEl>
                                          <p:spTgt spid="8201"/>
                                        </p:tgtEl>
                                        <p:attrNameLst>
                                          <p:attrName>style.visibility</p:attrName>
                                        </p:attrNameLst>
                                      </p:cBhvr>
                                      <p:to>
                                        <p:strVal val="visible"/>
                                      </p:to>
                                    </p:set>
                                    <p:anim calcmode="lin" valueType="num">
                                      <p:cBhvr>
                                        <p:cTn id="33" dur="1000" fill="hold"/>
                                        <p:tgtEl>
                                          <p:spTgt spid="8201"/>
                                        </p:tgtEl>
                                        <p:attrNameLst>
                                          <p:attrName>ppt_w</p:attrName>
                                        </p:attrNameLst>
                                      </p:cBhvr>
                                      <p:tavLst>
                                        <p:tav tm="0">
                                          <p:val>
                                            <p:fltVal val="0"/>
                                          </p:val>
                                        </p:tav>
                                        <p:tav tm="100000">
                                          <p:val>
                                            <p:strVal val="#ppt_w"/>
                                          </p:val>
                                        </p:tav>
                                      </p:tavLst>
                                    </p:anim>
                                    <p:anim calcmode="lin" valueType="num">
                                      <p:cBhvr>
                                        <p:cTn id="34" dur="1000" fill="hold"/>
                                        <p:tgtEl>
                                          <p:spTgt spid="8201"/>
                                        </p:tgtEl>
                                        <p:attrNameLst>
                                          <p:attrName>ppt_h</p:attrName>
                                        </p:attrNameLst>
                                      </p:cBhvr>
                                      <p:tavLst>
                                        <p:tav tm="0">
                                          <p:val>
                                            <p:fltVal val="0"/>
                                          </p:val>
                                        </p:tav>
                                        <p:tav tm="100000">
                                          <p:val>
                                            <p:strVal val="#ppt_h"/>
                                          </p:val>
                                        </p:tav>
                                      </p:tavLst>
                                    </p:anim>
                                    <p:animEffect transition="in" filter="fade">
                                      <p:cBhvr>
                                        <p:cTn id="35" dur="1000"/>
                                        <p:tgtEl>
                                          <p:spTgt spid="8201"/>
                                        </p:tgtEl>
                                      </p:cBhvr>
                                    </p:animEffect>
                                  </p:childTnLst>
                                </p:cTn>
                              </p:par>
                              <p:par>
                                <p:cTn id="36" presetID="53" presetClass="entr" presetSubtype="0" fill="hold" nodeType="withEffect">
                                  <p:stCondLst>
                                    <p:cond delay="0"/>
                                  </p:stCondLst>
                                  <p:childTnLst>
                                    <p:set>
                                      <p:cBhvr>
                                        <p:cTn id="37" dur="1" fill="hold">
                                          <p:stCondLst>
                                            <p:cond delay="0"/>
                                          </p:stCondLst>
                                        </p:cTn>
                                        <p:tgtEl>
                                          <p:spTgt spid="8208"/>
                                        </p:tgtEl>
                                        <p:attrNameLst>
                                          <p:attrName>style.visibility</p:attrName>
                                        </p:attrNameLst>
                                      </p:cBhvr>
                                      <p:to>
                                        <p:strVal val="visible"/>
                                      </p:to>
                                    </p:set>
                                    <p:anim calcmode="lin" valueType="num">
                                      <p:cBhvr>
                                        <p:cTn id="38" dur="1000" fill="hold"/>
                                        <p:tgtEl>
                                          <p:spTgt spid="8208"/>
                                        </p:tgtEl>
                                        <p:attrNameLst>
                                          <p:attrName>ppt_w</p:attrName>
                                        </p:attrNameLst>
                                      </p:cBhvr>
                                      <p:tavLst>
                                        <p:tav tm="0">
                                          <p:val>
                                            <p:fltVal val="0"/>
                                          </p:val>
                                        </p:tav>
                                        <p:tav tm="100000">
                                          <p:val>
                                            <p:strVal val="#ppt_w"/>
                                          </p:val>
                                        </p:tav>
                                      </p:tavLst>
                                    </p:anim>
                                    <p:anim calcmode="lin" valueType="num">
                                      <p:cBhvr>
                                        <p:cTn id="39" dur="1000" fill="hold"/>
                                        <p:tgtEl>
                                          <p:spTgt spid="8208"/>
                                        </p:tgtEl>
                                        <p:attrNameLst>
                                          <p:attrName>ppt_h</p:attrName>
                                        </p:attrNameLst>
                                      </p:cBhvr>
                                      <p:tavLst>
                                        <p:tav tm="0">
                                          <p:val>
                                            <p:fltVal val="0"/>
                                          </p:val>
                                        </p:tav>
                                        <p:tav tm="100000">
                                          <p:val>
                                            <p:strVal val="#ppt_h"/>
                                          </p:val>
                                        </p:tav>
                                      </p:tavLst>
                                    </p:anim>
                                    <p:animEffect transition="in" filter="fade">
                                      <p:cBhvr>
                                        <p:cTn id="40" dur="1000"/>
                                        <p:tgtEl>
                                          <p:spTgt spid="8208"/>
                                        </p:tgtEl>
                                      </p:cBhvr>
                                    </p:animEffect>
                                  </p:childTnLst>
                                </p:cTn>
                              </p:par>
                            </p:childTnLst>
                          </p:cTn>
                        </p:par>
                      </p:childTnLst>
                    </p:cTn>
                  </p:par>
                  <p:par>
                    <p:cTn id="41" fill="hold">
                      <p:stCondLst>
                        <p:cond delay="indefinite"/>
                      </p:stCondLst>
                      <p:childTnLst>
                        <p:par>
                          <p:cTn id="42" fill="hold">
                            <p:stCondLst>
                              <p:cond delay="0"/>
                            </p:stCondLst>
                            <p:childTnLst>
                              <p:par>
                                <p:cTn id="43" presetID="53" presetClass="entr" presetSubtype="0" fill="hold" grpId="0" nodeType="clickEffect">
                                  <p:stCondLst>
                                    <p:cond delay="0"/>
                                  </p:stCondLst>
                                  <p:childTnLst>
                                    <p:set>
                                      <p:cBhvr>
                                        <p:cTn id="44" dur="1" fill="hold">
                                          <p:stCondLst>
                                            <p:cond delay="0"/>
                                          </p:stCondLst>
                                        </p:cTn>
                                        <p:tgtEl>
                                          <p:spTgt spid="8210"/>
                                        </p:tgtEl>
                                        <p:attrNameLst>
                                          <p:attrName>style.visibility</p:attrName>
                                        </p:attrNameLst>
                                      </p:cBhvr>
                                      <p:to>
                                        <p:strVal val="visible"/>
                                      </p:to>
                                    </p:set>
                                    <p:anim calcmode="lin" valueType="num">
                                      <p:cBhvr>
                                        <p:cTn id="45" dur="1000" fill="hold"/>
                                        <p:tgtEl>
                                          <p:spTgt spid="8210"/>
                                        </p:tgtEl>
                                        <p:attrNameLst>
                                          <p:attrName>ppt_w</p:attrName>
                                        </p:attrNameLst>
                                      </p:cBhvr>
                                      <p:tavLst>
                                        <p:tav tm="0">
                                          <p:val>
                                            <p:fltVal val="0"/>
                                          </p:val>
                                        </p:tav>
                                        <p:tav tm="100000">
                                          <p:val>
                                            <p:strVal val="#ppt_w"/>
                                          </p:val>
                                        </p:tav>
                                      </p:tavLst>
                                    </p:anim>
                                    <p:anim calcmode="lin" valueType="num">
                                      <p:cBhvr>
                                        <p:cTn id="46" dur="1000" fill="hold"/>
                                        <p:tgtEl>
                                          <p:spTgt spid="8210"/>
                                        </p:tgtEl>
                                        <p:attrNameLst>
                                          <p:attrName>ppt_h</p:attrName>
                                        </p:attrNameLst>
                                      </p:cBhvr>
                                      <p:tavLst>
                                        <p:tav tm="0">
                                          <p:val>
                                            <p:fltVal val="0"/>
                                          </p:val>
                                        </p:tav>
                                        <p:tav tm="100000">
                                          <p:val>
                                            <p:strVal val="#ppt_h"/>
                                          </p:val>
                                        </p:tav>
                                      </p:tavLst>
                                    </p:anim>
                                    <p:animEffect transition="in" filter="fade">
                                      <p:cBhvr>
                                        <p:cTn id="47" dur="1000"/>
                                        <p:tgtEl>
                                          <p:spTgt spid="8210"/>
                                        </p:tgtEl>
                                      </p:cBhvr>
                                    </p:animEffect>
                                  </p:childTnLst>
                                </p:cTn>
                              </p:par>
                              <p:par>
                                <p:cTn id="48" presetID="53" presetClass="entr" presetSubtype="0" fill="hold" grpId="0" nodeType="withEffect">
                                  <p:stCondLst>
                                    <p:cond delay="0"/>
                                  </p:stCondLst>
                                  <p:childTnLst>
                                    <p:set>
                                      <p:cBhvr>
                                        <p:cTn id="49" dur="1" fill="hold">
                                          <p:stCondLst>
                                            <p:cond delay="0"/>
                                          </p:stCondLst>
                                        </p:cTn>
                                        <p:tgtEl>
                                          <p:spTgt spid="8211"/>
                                        </p:tgtEl>
                                        <p:attrNameLst>
                                          <p:attrName>style.visibility</p:attrName>
                                        </p:attrNameLst>
                                      </p:cBhvr>
                                      <p:to>
                                        <p:strVal val="visible"/>
                                      </p:to>
                                    </p:set>
                                    <p:anim calcmode="lin" valueType="num">
                                      <p:cBhvr>
                                        <p:cTn id="50" dur="1000" fill="hold"/>
                                        <p:tgtEl>
                                          <p:spTgt spid="8211"/>
                                        </p:tgtEl>
                                        <p:attrNameLst>
                                          <p:attrName>ppt_w</p:attrName>
                                        </p:attrNameLst>
                                      </p:cBhvr>
                                      <p:tavLst>
                                        <p:tav tm="0">
                                          <p:val>
                                            <p:fltVal val="0"/>
                                          </p:val>
                                        </p:tav>
                                        <p:tav tm="100000">
                                          <p:val>
                                            <p:strVal val="#ppt_w"/>
                                          </p:val>
                                        </p:tav>
                                      </p:tavLst>
                                    </p:anim>
                                    <p:anim calcmode="lin" valueType="num">
                                      <p:cBhvr>
                                        <p:cTn id="51" dur="1000" fill="hold"/>
                                        <p:tgtEl>
                                          <p:spTgt spid="8211"/>
                                        </p:tgtEl>
                                        <p:attrNameLst>
                                          <p:attrName>ppt_h</p:attrName>
                                        </p:attrNameLst>
                                      </p:cBhvr>
                                      <p:tavLst>
                                        <p:tav tm="0">
                                          <p:val>
                                            <p:fltVal val="0"/>
                                          </p:val>
                                        </p:tav>
                                        <p:tav tm="100000">
                                          <p:val>
                                            <p:strVal val="#ppt_h"/>
                                          </p:val>
                                        </p:tav>
                                      </p:tavLst>
                                    </p:anim>
                                    <p:animEffect transition="in" filter="fade">
                                      <p:cBhvr>
                                        <p:cTn id="52" dur="1000"/>
                                        <p:tgtEl>
                                          <p:spTgt spid="8211"/>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8204"/>
                                        </p:tgtEl>
                                        <p:attrNameLst>
                                          <p:attrName>style.visibility</p:attrName>
                                        </p:attrNameLst>
                                      </p:cBhvr>
                                      <p:to>
                                        <p:strVal val="visible"/>
                                      </p:to>
                                    </p:set>
                                    <p:animEffect transition="in" filter="fade">
                                      <p:cBhvr>
                                        <p:cTn id="57" dur="1000"/>
                                        <p:tgtEl>
                                          <p:spTgt spid="8204"/>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8212"/>
                                        </p:tgtEl>
                                        <p:attrNameLst>
                                          <p:attrName>style.visibility</p:attrName>
                                        </p:attrNameLst>
                                      </p:cBhvr>
                                      <p:to>
                                        <p:strVal val="visible"/>
                                      </p:to>
                                    </p:set>
                                    <p:animEffect transition="in" filter="fade">
                                      <p:cBhvr>
                                        <p:cTn id="60" dur="1000"/>
                                        <p:tgtEl>
                                          <p:spTgt spid="8212"/>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8205"/>
                                        </p:tgtEl>
                                        <p:attrNameLst>
                                          <p:attrName>style.visibility</p:attrName>
                                        </p:attrNameLst>
                                      </p:cBhvr>
                                      <p:to>
                                        <p:strVal val="visible"/>
                                      </p:to>
                                    </p:set>
                                    <p:animEffect transition="in" filter="fade">
                                      <p:cBhvr>
                                        <p:cTn id="65" dur="1000"/>
                                        <p:tgtEl>
                                          <p:spTgt spid="8205"/>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8213"/>
                                        </p:tgtEl>
                                        <p:attrNameLst>
                                          <p:attrName>style.visibility</p:attrName>
                                        </p:attrNameLst>
                                      </p:cBhvr>
                                      <p:to>
                                        <p:strVal val="visible"/>
                                      </p:to>
                                    </p:set>
                                    <p:animEffect transition="in" filter="fade">
                                      <p:cBhvr>
                                        <p:cTn id="68" dur="1000"/>
                                        <p:tgtEl>
                                          <p:spTgt spid="8213"/>
                                        </p:tgtEl>
                                      </p:cBhvr>
                                    </p:animEffect>
                                  </p:childTnLst>
                                </p:cTn>
                              </p:par>
                            </p:childTnLst>
                          </p:cTn>
                        </p:par>
                      </p:childTnLst>
                    </p:cTn>
                  </p:par>
                  <p:par>
                    <p:cTn id="69" fill="hold">
                      <p:stCondLst>
                        <p:cond delay="indefinite"/>
                      </p:stCondLst>
                      <p:childTnLst>
                        <p:par>
                          <p:cTn id="70" fill="hold">
                            <p:stCondLst>
                              <p:cond delay="0"/>
                            </p:stCondLst>
                            <p:childTnLst>
                              <p:par>
                                <p:cTn id="71" presetID="10" presetClass="entr" presetSubtype="0" fill="hold" grpId="0" nodeType="clickEffect">
                                  <p:stCondLst>
                                    <p:cond delay="0"/>
                                  </p:stCondLst>
                                  <p:childTnLst>
                                    <p:set>
                                      <p:cBhvr>
                                        <p:cTn id="72" dur="1" fill="hold">
                                          <p:stCondLst>
                                            <p:cond delay="0"/>
                                          </p:stCondLst>
                                        </p:cTn>
                                        <p:tgtEl>
                                          <p:spTgt spid="8207"/>
                                        </p:tgtEl>
                                        <p:attrNameLst>
                                          <p:attrName>style.visibility</p:attrName>
                                        </p:attrNameLst>
                                      </p:cBhvr>
                                      <p:to>
                                        <p:strVal val="visible"/>
                                      </p:to>
                                    </p:set>
                                    <p:animEffect transition="in" filter="fade">
                                      <p:cBhvr>
                                        <p:cTn id="73" dur="1000"/>
                                        <p:tgtEl>
                                          <p:spTgt spid="8207"/>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8214"/>
                                        </p:tgtEl>
                                        <p:attrNameLst>
                                          <p:attrName>style.visibility</p:attrName>
                                        </p:attrNameLst>
                                      </p:cBhvr>
                                      <p:to>
                                        <p:strVal val="visible"/>
                                      </p:to>
                                    </p:set>
                                    <p:animEffect transition="in" filter="fade">
                                      <p:cBhvr>
                                        <p:cTn id="76" dur="1000"/>
                                        <p:tgtEl>
                                          <p:spTgt spid="8214"/>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8209"/>
                                        </p:tgtEl>
                                        <p:attrNameLst>
                                          <p:attrName>style.visibility</p:attrName>
                                        </p:attrNameLst>
                                      </p:cBhvr>
                                      <p:to>
                                        <p:strVal val="visible"/>
                                      </p:to>
                                    </p:set>
                                    <p:animEffect transition="in" filter="fade">
                                      <p:cBhvr>
                                        <p:cTn id="81" dur="1000"/>
                                        <p:tgtEl>
                                          <p:spTgt spid="8209"/>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8215"/>
                                        </p:tgtEl>
                                        <p:attrNameLst>
                                          <p:attrName>style.visibility</p:attrName>
                                        </p:attrNameLst>
                                      </p:cBhvr>
                                      <p:to>
                                        <p:strVal val="visible"/>
                                      </p:to>
                                    </p:set>
                                    <p:animEffect transition="in" filter="fade">
                                      <p:cBhvr>
                                        <p:cTn id="84" dur="1000"/>
                                        <p:tgtEl>
                                          <p:spTgt spid="8215"/>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grpId="0" nodeType="clickEffect">
                                  <p:stCondLst>
                                    <p:cond delay="0"/>
                                  </p:stCondLst>
                                  <p:childTnLst>
                                    <p:set>
                                      <p:cBhvr>
                                        <p:cTn id="88" dur="1" fill="hold">
                                          <p:stCondLst>
                                            <p:cond delay="0"/>
                                          </p:stCondLst>
                                        </p:cTn>
                                        <p:tgtEl>
                                          <p:spTgt spid="8206"/>
                                        </p:tgtEl>
                                        <p:attrNameLst>
                                          <p:attrName>style.visibility</p:attrName>
                                        </p:attrNameLst>
                                      </p:cBhvr>
                                      <p:to>
                                        <p:strVal val="visible"/>
                                      </p:to>
                                    </p:set>
                                    <p:animEffect transition="in" filter="fade">
                                      <p:cBhvr>
                                        <p:cTn id="89" dur="1000"/>
                                        <p:tgtEl>
                                          <p:spTgt spid="8206"/>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8216"/>
                                        </p:tgtEl>
                                        <p:attrNameLst>
                                          <p:attrName>style.visibility</p:attrName>
                                        </p:attrNameLst>
                                      </p:cBhvr>
                                      <p:to>
                                        <p:strVal val="visible"/>
                                      </p:to>
                                    </p:set>
                                    <p:animEffect transition="in" filter="fade">
                                      <p:cBhvr>
                                        <p:cTn id="92" dur="1000"/>
                                        <p:tgtEl>
                                          <p:spTgt spid="82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01" grpId="0" animBg="1"/>
      <p:bldP spid="8202" grpId="0" animBg="1"/>
      <p:bldP spid="8203" grpId="0"/>
      <p:bldP spid="8204" grpId="0" animBg="1"/>
      <p:bldP spid="8205" grpId="0" animBg="1"/>
      <p:bldP spid="8206" grpId="0" animBg="1"/>
      <p:bldP spid="8207" grpId="0" animBg="1"/>
      <p:bldP spid="8209" grpId="0" animBg="1"/>
      <p:bldP spid="8210" grpId="0" animBg="1"/>
      <p:bldP spid="8211" grpId="0" animBg="1"/>
      <p:bldP spid="8212" grpId="0" animBg="1"/>
      <p:bldP spid="8213" grpId="0" animBg="1"/>
      <p:bldP spid="8214" grpId="0" animBg="1"/>
      <p:bldP spid="8215" grpId="0" animBg="1"/>
      <p:bldP spid="821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a:xfrm>
            <a:off x="928662" y="500042"/>
            <a:ext cx="7286676" cy="714380"/>
          </a:xfrm>
        </p:spPr>
        <p:txBody>
          <a:bodyPr>
            <a:normAutofit fontScale="90000"/>
          </a:bodyPr>
          <a:lstStyle/>
          <a:p>
            <a:pPr eaLnBrk="1" hangingPunct="1"/>
            <a:r>
              <a:rPr lang="en-US" smtClean="0"/>
              <a:t>Motivation </a:t>
            </a:r>
          </a:p>
        </p:txBody>
      </p:sp>
      <p:pic>
        <p:nvPicPr>
          <p:cNvPr id="26627" name="Picture 2" descr="http://t0.gstatic.com/images?q=tbn:ANd9GcR9gznULGktPpS5nBrE73RvlrMIvf65Q_DIRLIT9tRYcGDqacg5"/>
          <p:cNvPicPr>
            <a:picLocks noChangeAspect="1" noChangeArrowheads="1"/>
          </p:cNvPicPr>
          <p:nvPr/>
        </p:nvPicPr>
        <p:blipFill>
          <a:blip r:embed="rId2"/>
          <a:srcRect/>
          <a:stretch>
            <a:fillRect/>
          </a:stretch>
        </p:blipFill>
        <p:spPr bwMode="auto">
          <a:xfrm>
            <a:off x="2076136" y="1500174"/>
            <a:ext cx="5602827" cy="371477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34" y="500042"/>
            <a:ext cx="8286808" cy="714380"/>
          </a:xfrm>
        </p:spPr>
        <p:txBody>
          <a:bodyPr>
            <a:normAutofit/>
          </a:bodyPr>
          <a:lstStyle/>
          <a:p>
            <a:r>
              <a:rPr lang="en-US" sz="3600" dirty="0" smtClean="0"/>
              <a:t>Cognitive Behavioral therapy(CBT)</a:t>
            </a:r>
            <a:endParaRPr lang="en-IN" sz="3600" dirty="0"/>
          </a:p>
        </p:txBody>
      </p:sp>
      <p:sp>
        <p:nvSpPr>
          <p:cNvPr id="3" name="Content Placeholder 2"/>
          <p:cNvSpPr>
            <a:spLocks noGrp="1"/>
          </p:cNvSpPr>
          <p:nvPr>
            <p:ph idx="1"/>
          </p:nvPr>
        </p:nvSpPr>
        <p:spPr>
          <a:xfrm>
            <a:off x="428596" y="1571612"/>
            <a:ext cx="8143932" cy="4643470"/>
          </a:xfrm>
        </p:spPr>
        <p:txBody>
          <a:bodyPr/>
          <a:lstStyle/>
          <a:p>
            <a:endParaRPr lang="en-IN" dirty="0"/>
          </a:p>
        </p:txBody>
      </p:sp>
      <p:pic>
        <p:nvPicPr>
          <p:cNvPr id="776194" name="Picture 2" descr="C:\Users\Partho\Desktop\cbt.png"/>
          <p:cNvPicPr>
            <a:picLocks noChangeAspect="1" noChangeArrowheads="1"/>
          </p:cNvPicPr>
          <p:nvPr/>
        </p:nvPicPr>
        <p:blipFill>
          <a:blip r:embed="rId2"/>
          <a:srcRect/>
          <a:stretch>
            <a:fillRect/>
          </a:stretch>
        </p:blipFill>
        <p:spPr bwMode="auto">
          <a:xfrm>
            <a:off x="2190751" y="1588757"/>
            <a:ext cx="4381513" cy="4030992"/>
          </a:xfrm>
          <a:prstGeom prst="rect">
            <a:avLst/>
          </a:prstGeom>
          <a:no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57166"/>
            <a:ext cx="8186766" cy="1060472"/>
          </a:xfrm>
        </p:spPr>
        <p:txBody>
          <a:bodyPr/>
          <a:lstStyle/>
          <a:p>
            <a:r>
              <a:rPr lang="en-US" dirty="0" smtClean="0"/>
              <a:t>Our Philosophy</a:t>
            </a:r>
            <a:endParaRPr lang="en-IN" dirty="0"/>
          </a:p>
        </p:txBody>
      </p:sp>
      <p:pic>
        <p:nvPicPr>
          <p:cNvPr id="17410" name="Picture 2" descr="C:\Users\Partho\Desktop\phy.jpg"/>
          <p:cNvPicPr>
            <a:picLocks noGrp="1" noChangeAspect="1" noChangeArrowheads="1"/>
          </p:cNvPicPr>
          <p:nvPr>
            <p:ph idx="1"/>
          </p:nvPr>
        </p:nvPicPr>
        <p:blipFill>
          <a:blip r:embed="rId2"/>
          <a:srcRect/>
          <a:stretch>
            <a:fillRect/>
          </a:stretch>
        </p:blipFill>
        <p:spPr bwMode="auto">
          <a:xfrm>
            <a:off x="785786" y="1285860"/>
            <a:ext cx="7596214" cy="4203238"/>
          </a:xfrm>
          <a:prstGeom prst="rect">
            <a:avLst/>
          </a:prstGeom>
          <a:noFill/>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4282" y="642918"/>
            <a:ext cx="8602886" cy="631844"/>
          </a:xfrm>
        </p:spPr>
        <p:txBody>
          <a:bodyPr>
            <a:normAutofit fontScale="90000"/>
          </a:bodyPr>
          <a:lstStyle/>
          <a:p>
            <a:pPr fontAlgn="base"/>
            <a:r>
              <a:rPr lang="en-IN" b="1" dirty="0" smtClean="0">
                <a:latin typeface="Californian FB" panose="0207040306080B030204" pitchFamily="18" charset="0"/>
              </a:rPr>
              <a:t/>
            </a:r>
            <a:br>
              <a:rPr lang="en-IN" b="1" dirty="0" smtClean="0">
                <a:latin typeface="Californian FB" panose="0207040306080B030204" pitchFamily="18" charset="0"/>
              </a:rPr>
            </a:br>
            <a:r>
              <a:rPr lang="en-IN" b="1" dirty="0" smtClean="0">
                <a:latin typeface="Californian FB" panose="0207040306080B030204" pitchFamily="18" charset="0"/>
              </a:rPr>
              <a:t/>
            </a:r>
            <a:br>
              <a:rPr lang="en-IN" b="1" dirty="0" smtClean="0">
                <a:latin typeface="Californian FB" panose="0207040306080B030204" pitchFamily="18" charset="0"/>
              </a:rPr>
            </a:br>
            <a:r>
              <a:rPr lang="en-IN" sz="3600" b="1" dirty="0">
                <a:latin typeface="Californian FB" panose="0207040306080B030204" pitchFamily="18" charset="0"/>
              </a:rPr>
              <a:t>Anxiety... one of the most prevalent </a:t>
            </a:r>
            <a:r>
              <a:rPr lang="en-IN" sz="3600" b="1" dirty="0" smtClean="0">
                <a:latin typeface="Californian FB" panose="0207040306080B030204" pitchFamily="18" charset="0"/>
              </a:rPr>
              <a:t>Mental </a:t>
            </a:r>
            <a:r>
              <a:rPr lang="en-IN" sz="3600" b="1" dirty="0">
                <a:latin typeface="Californian FB" panose="0207040306080B030204" pitchFamily="18" charset="0"/>
              </a:rPr>
              <a:t>H</a:t>
            </a:r>
            <a:r>
              <a:rPr lang="en-IN" sz="3600" b="1" dirty="0" smtClean="0">
                <a:latin typeface="Californian FB" panose="0207040306080B030204" pitchFamily="18" charset="0"/>
              </a:rPr>
              <a:t>ealth Disorders</a:t>
            </a:r>
            <a:endParaRPr lang="en-IN" sz="3600" dirty="0">
              <a:latin typeface="Californian FB" panose="0207040306080B030204" pitchFamily="18" charset="0"/>
            </a:endParaRPr>
          </a:p>
        </p:txBody>
      </p:sp>
      <p:pic>
        <p:nvPicPr>
          <p:cNvPr id="4" name="Picture 2" descr="C:\Users\Partho\Desktop\yourstory-mental-health.jpg"/>
          <p:cNvPicPr>
            <a:picLocks noChangeAspect="1" noChangeArrowheads="1"/>
          </p:cNvPicPr>
          <p:nvPr/>
        </p:nvPicPr>
        <p:blipFill>
          <a:blip r:embed="rId2"/>
          <a:srcRect/>
          <a:stretch>
            <a:fillRect/>
          </a:stretch>
        </p:blipFill>
        <p:spPr bwMode="auto">
          <a:xfrm>
            <a:off x="664575" y="2527159"/>
            <a:ext cx="3193045" cy="2507928"/>
          </a:xfrm>
          <a:prstGeom prst="rect">
            <a:avLst/>
          </a:prstGeom>
          <a:noFill/>
        </p:spPr>
      </p:pic>
      <p:sp>
        <p:nvSpPr>
          <p:cNvPr id="5" name="Rectangle 4"/>
          <p:cNvSpPr/>
          <p:nvPr/>
        </p:nvSpPr>
        <p:spPr>
          <a:xfrm>
            <a:off x="4238653" y="2428867"/>
            <a:ext cx="4762503" cy="2677656"/>
          </a:xfrm>
          <a:prstGeom prst="rect">
            <a:avLst/>
          </a:prstGeom>
        </p:spPr>
        <p:txBody>
          <a:bodyPr wrap="square">
            <a:spAutoFit/>
          </a:bodyPr>
          <a:lstStyle/>
          <a:p>
            <a:r>
              <a:rPr lang="en-IN" sz="2400" dirty="0">
                <a:latin typeface="Californian FB" panose="0207040306080B030204" pitchFamily="18" charset="0"/>
              </a:rPr>
              <a:t>Anxiety is one of the most prevalent mental health disorders. 1 in 14 people in the world is likely to suffer from it. Anxiety is often the precursor to depression and very few people who need treatment actually receive it. </a:t>
            </a:r>
          </a:p>
        </p:txBody>
      </p:sp>
    </p:spTree>
    <p:extLst>
      <p:ext uri="{BB962C8B-B14F-4D97-AF65-F5344CB8AC3E}">
        <p14:creationId xmlns:p14="http://schemas.microsoft.com/office/powerpoint/2010/main" val="32760972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2357422" y="392392"/>
            <a:ext cx="5143536" cy="679154"/>
          </a:xfrm>
        </p:spPr>
        <p:txBody>
          <a:bodyPr>
            <a:noAutofit/>
          </a:bodyPr>
          <a:lstStyle/>
          <a:p>
            <a:pPr algn="ctr">
              <a:tabLst>
                <a:tab pos="450850" algn="l"/>
                <a:tab pos="531813" algn="l"/>
              </a:tabLst>
            </a:pPr>
            <a:r>
              <a:rPr lang="en-US" sz="2800" dirty="0">
                <a:latin typeface="Californian FB" panose="0207040306080B030204" pitchFamily="18" charset="0"/>
              </a:rPr>
              <a:t>More Breath </a:t>
            </a:r>
            <a:r>
              <a:rPr lang="en-US" sz="2800" dirty="0" smtClean="0">
                <a:latin typeface="Californian FB" panose="0207040306080B030204" pitchFamily="18" charset="0"/>
              </a:rPr>
              <a:t>Per </a:t>
            </a:r>
            <a:r>
              <a:rPr lang="en-US" sz="2800" dirty="0">
                <a:latin typeface="Californian FB" panose="0207040306080B030204" pitchFamily="18" charset="0"/>
              </a:rPr>
              <a:t>Breath </a:t>
            </a:r>
            <a:r>
              <a:rPr lang="en-US" sz="2800" dirty="0" smtClean="0">
                <a:latin typeface="Californian FB" panose="0207040306080B030204" pitchFamily="18" charset="0"/>
              </a:rPr>
              <a:t>Program</a:t>
            </a:r>
            <a:r>
              <a:rPr lang="en-US" sz="2800" dirty="0">
                <a:latin typeface="Californian FB" panose="0207040306080B030204" pitchFamily="18" charset="0"/>
              </a:rPr>
              <a:t/>
            </a:r>
            <a:br>
              <a:rPr lang="en-US" sz="2800" dirty="0">
                <a:latin typeface="Californian FB" panose="0207040306080B030204" pitchFamily="18" charset="0"/>
              </a:rPr>
            </a:br>
            <a:r>
              <a:rPr lang="en-US" sz="2800" dirty="0">
                <a:latin typeface="Californian FB" panose="0207040306080B030204" pitchFamily="18" charset="0"/>
              </a:rPr>
              <a:t>SAANS Power </a:t>
            </a:r>
            <a:r>
              <a:rPr lang="en-US" sz="2800" dirty="0" smtClean="0">
                <a:latin typeface="Californian FB" panose="0207040306080B030204" pitchFamily="18" charset="0"/>
              </a:rPr>
              <a:t>Breath</a:t>
            </a:r>
            <a:endParaRPr lang="en-US" sz="2800" dirty="0">
              <a:latin typeface="Californian FB" panose="0207040306080B030204" pitchFamily="18" charset="0"/>
            </a:endParaRPr>
          </a:p>
        </p:txBody>
      </p:sp>
      <p:pic>
        <p:nvPicPr>
          <p:cNvPr id="27651" name="Picture 3" descr="alveoli"/>
          <p:cNvPicPr>
            <a:picLocks noChangeAspect="1" noChangeArrowheads="1" noCrop="1"/>
          </p:cNvPicPr>
          <p:nvPr/>
        </p:nvPicPr>
        <p:blipFill>
          <a:blip r:embed="rId2"/>
          <a:srcRect/>
          <a:stretch>
            <a:fillRect/>
          </a:stretch>
        </p:blipFill>
        <p:spPr bwMode="auto">
          <a:xfrm>
            <a:off x="1500166" y="4429132"/>
            <a:ext cx="1071570" cy="1450501"/>
          </a:xfrm>
          <a:prstGeom prst="rect">
            <a:avLst/>
          </a:prstGeom>
          <a:noFill/>
          <a:ln w="9525">
            <a:noFill/>
            <a:miter lim="800000"/>
            <a:headEnd/>
            <a:tailEnd/>
          </a:ln>
        </p:spPr>
      </p:pic>
      <p:pic>
        <p:nvPicPr>
          <p:cNvPr id="27652" name="Picture 4" descr="breathng"/>
          <p:cNvPicPr>
            <a:picLocks noChangeAspect="1" noChangeArrowheads="1" noCrop="1"/>
          </p:cNvPicPr>
          <p:nvPr/>
        </p:nvPicPr>
        <p:blipFill>
          <a:blip r:embed="rId3"/>
          <a:srcRect/>
          <a:stretch>
            <a:fillRect/>
          </a:stretch>
        </p:blipFill>
        <p:spPr bwMode="auto">
          <a:xfrm>
            <a:off x="1785918" y="2832028"/>
            <a:ext cx="910835" cy="1370735"/>
          </a:xfrm>
          <a:prstGeom prst="rect">
            <a:avLst/>
          </a:prstGeom>
          <a:noFill/>
          <a:ln w="9525">
            <a:noFill/>
            <a:miter lim="800000"/>
            <a:headEnd/>
            <a:tailEnd/>
          </a:ln>
        </p:spPr>
      </p:pic>
      <p:pic>
        <p:nvPicPr>
          <p:cNvPr id="5" name="Picture 2" descr="C:\DOCUME~1\PPD725~1.BOS\LOCALS~1\Temp\~AUT0059.bmp"/>
          <p:cNvPicPr>
            <a:picLocks noChangeAspect="1" noChangeArrowheads="1"/>
          </p:cNvPicPr>
          <p:nvPr/>
        </p:nvPicPr>
        <p:blipFill>
          <a:blip r:embed="rId4" cstate="print"/>
          <a:srcRect/>
          <a:stretch>
            <a:fillRect/>
          </a:stretch>
        </p:blipFill>
        <p:spPr bwMode="auto">
          <a:xfrm>
            <a:off x="1645032" y="1436331"/>
            <a:ext cx="1071570" cy="1173625"/>
          </a:xfrm>
          <a:prstGeom prst="rect">
            <a:avLst/>
          </a:prstGeom>
          <a:noFill/>
          <a:ln w="9525">
            <a:noFill/>
            <a:miter lim="800000"/>
            <a:headEnd/>
            <a:tailEnd/>
          </a:ln>
        </p:spPr>
      </p:pic>
      <p:sp>
        <p:nvSpPr>
          <p:cNvPr id="6" name="Rectangle 5"/>
          <p:cNvSpPr/>
          <p:nvPr/>
        </p:nvSpPr>
        <p:spPr>
          <a:xfrm>
            <a:off x="2643174" y="1142984"/>
            <a:ext cx="5779606" cy="5898298"/>
          </a:xfrm>
          <a:prstGeom prst="rect">
            <a:avLst/>
          </a:prstGeom>
        </p:spPr>
        <p:txBody>
          <a:bodyPr wrap="square">
            <a:spAutoFit/>
          </a:bodyPr>
          <a:lstStyle/>
          <a:p>
            <a:pPr lvl="0" fontAlgn="base">
              <a:spcBef>
                <a:spcPct val="0"/>
              </a:spcBef>
              <a:spcAft>
                <a:spcPct val="0"/>
              </a:spcAft>
            </a:pPr>
            <a:r>
              <a:rPr lang="en-US" sz="1600" b="1" dirty="0">
                <a:solidFill>
                  <a:srgbClr val="212121"/>
                </a:solidFill>
                <a:latin typeface="Californian FB" panose="0207040306080B030204" pitchFamily="18" charset="0"/>
                <a:cs typeface="Arial" pitchFamily="34" charset="0"/>
              </a:rPr>
              <a:t>Breathe deeply with SAANS POWER breathe for more energy</a:t>
            </a:r>
          </a:p>
          <a:p>
            <a:pPr lvl="0" fontAlgn="base">
              <a:spcBef>
                <a:spcPct val="0"/>
              </a:spcBef>
              <a:spcAft>
                <a:spcPct val="0"/>
              </a:spcAft>
            </a:pPr>
            <a:endParaRPr lang="en-US" sz="1600" dirty="0">
              <a:latin typeface="Californian FB" panose="0207040306080B030204" pitchFamily="18" charset="0"/>
              <a:cs typeface="Arial" pitchFamily="34" charset="0"/>
            </a:endParaRPr>
          </a:p>
          <a:p>
            <a:pPr lvl="0" fontAlgn="base">
              <a:spcBef>
                <a:spcPct val="0"/>
              </a:spcBef>
              <a:spcAft>
                <a:spcPct val="0"/>
              </a:spcAft>
            </a:pPr>
            <a:r>
              <a:rPr lang="en-US" sz="1600" dirty="0">
                <a:latin typeface="Californian FB" panose="0207040306080B030204" pitchFamily="18" charset="0"/>
                <a:cs typeface="Arial" pitchFamily="34" charset="0"/>
              </a:rPr>
              <a:t>Deep breathing reaches the deepest depths of your lungs, and by practicing SAANS POWER breathe inspiratory muscle training you’ll be training your respiratory muscles to breathe deeply into your diaphragm, taking in as much air as possible, breathing more in per breath. As you’re breathing in more air per breath, you’re receiving more oxygen into your body, giving you more energy. Senior consultant at the National heart Institute, India, and Founder, </a:t>
            </a:r>
            <a:r>
              <a:rPr lang="en-US" sz="1600" dirty="0">
                <a:latin typeface="Californian FB" panose="0207040306080B030204" pitchFamily="18" charset="0"/>
                <a:cs typeface="Arial" pitchFamily="34" charset="0"/>
                <a:hlinkClick r:id="rId5" tooltip="SAANS Foundation"/>
              </a:rPr>
              <a:t>SAANS Foundation</a:t>
            </a:r>
            <a:r>
              <a:rPr lang="en-US" sz="1600" dirty="0">
                <a:latin typeface="Californian FB" panose="0207040306080B030204" pitchFamily="18" charset="0"/>
                <a:cs typeface="Arial" pitchFamily="34" charset="0"/>
              </a:rPr>
              <a:t> in India, </a:t>
            </a:r>
            <a:r>
              <a:rPr lang="en-US" sz="1600" dirty="0" err="1">
                <a:latin typeface="Californian FB" panose="0207040306080B030204" pitchFamily="18" charset="0"/>
                <a:cs typeface="Arial" pitchFamily="34" charset="0"/>
              </a:rPr>
              <a:t>Partha</a:t>
            </a:r>
            <a:r>
              <a:rPr lang="en-US" sz="1600" dirty="0">
                <a:latin typeface="Californian FB" panose="0207040306080B030204" pitchFamily="18" charset="0"/>
                <a:cs typeface="Arial" pitchFamily="34" charset="0"/>
              </a:rPr>
              <a:t> </a:t>
            </a:r>
            <a:r>
              <a:rPr lang="en-US" sz="1600" dirty="0" err="1">
                <a:latin typeface="Californian FB" panose="0207040306080B030204" pitchFamily="18" charset="0"/>
                <a:cs typeface="Arial" pitchFamily="34" charset="0"/>
              </a:rPr>
              <a:t>Pratim</a:t>
            </a:r>
            <a:r>
              <a:rPr lang="en-US" sz="1600" dirty="0">
                <a:latin typeface="Californian FB" panose="0207040306080B030204" pitchFamily="18" charset="0"/>
                <a:cs typeface="Arial" pitchFamily="34" charset="0"/>
              </a:rPr>
              <a:t> Bose offers a good example of this,</a:t>
            </a:r>
          </a:p>
          <a:p>
            <a:pPr lvl="0" eaLnBrk="0" fontAlgn="base" hangingPunct="0">
              <a:spcBef>
                <a:spcPct val="0"/>
              </a:spcBef>
              <a:spcAft>
                <a:spcPct val="0"/>
              </a:spcAft>
            </a:pPr>
            <a:r>
              <a:rPr lang="en-US" sz="1600" dirty="0">
                <a:latin typeface="Californian FB" panose="0207040306080B030204" pitchFamily="18" charset="0"/>
                <a:cs typeface="Arial" pitchFamily="34" charset="0"/>
              </a:rPr>
              <a:t>“By deep breathing exercises you breathe more per breath. If you breathe more per breath you expand your lungs more, you receive more oxygen. You will feel more energetic and also save your breaths. For example, if you breathe 250 ml per breath and your requirement is 5 liters then you need 20 breaths per minute. If you breathe more breath say double i.e. 500ml then you will require only ten breaths. So by breathing deep you breathe less and you feel better and conserve energy.”</a:t>
            </a:r>
          </a:p>
          <a:p>
            <a:pPr lvl="0" eaLnBrk="0" fontAlgn="base" hangingPunct="0">
              <a:spcBef>
                <a:spcPct val="0"/>
              </a:spcBef>
              <a:spcAft>
                <a:spcPct val="0"/>
              </a:spcAft>
            </a:pPr>
            <a:r>
              <a:rPr lang="en-IN" sz="1600" dirty="0">
                <a:latin typeface="Californian FB" panose="0207040306080B030204" pitchFamily="18" charset="0"/>
              </a:rPr>
              <a:t> </a:t>
            </a:r>
            <a:r>
              <a:rPr lang="en-IN" sz="1600" b="1" dirty="0">
                <a:latin typeface="Californian FB" panose="0207040306080B030204" pitchFamily="18" charset="0"/>
              </a:rPr>
              <a:t>Dr. Anthony </a:t>
            </a:r>
            <a:r>
              <a:rPr lang="en-IN" sz="1600" b="1" dirty="0" err="1">
                <a:latin typeface="Californian FB" panose="0207040306080B030204" pitchFamily="18" charset="0"/>
              </a:rPr>
              <a:t>Alessi</a:t>
            </a:r>
            <a:r>
              <a:rPr lang="en-IN" sz="1600" b="1" dirty="0">
                <a:latin typeface="Californian FB" panose="0207040306080B030204" pitchFamily="18" charset="0"/>
              </a:rPr>
              <a:t>, Associate Clinical Professor of Neurology at the University of Connecticut,  wrote in an article in The Norwich Bulletin quoted  SAANS Power Breath, 2017</a:t>
            </a:r>
            <a:endParaRPr lang="en-US" sz="1600" b="1" dirty="0">
              <a:latin typeface="Californian FB" panose="0207040306080B030204" pitchFamily="18" charset="0"/>
              <a:cs typeface="Arial" pitchFamily="34" charset="0"/>
            </a:endParaRPr>
          </a:p>
          <a:p>
            <a:pPr lvl="0" eaLnBrk="0" fontAlgn="base" hangingPunct="0">
              <a:spcBef>
                <a:spcPct val="0"/>
              </a:spcBef>
              <a:spcAft>
                <a:spcPct val="0"/>
              </a:spcAft>
            </a:pPr>
            <a:endParaRPr lang="en-US" sz="1600" dirty="0">
              <a:latin typeface="Californian FB" panose="0207040306080B030204" pitchFamily="18" charset="0"/>
              <a:cs typeface="Arial" pitchFamily="34" charset="0"/>
            </a:endParaRPr>
          </a:p>
        </p:txBody>
      </p:sp>
      <p:pic>
        <p:nvPicPr>
          <p:cNvPr id="7" name="Picture 6" descr="C:\Users\Partho\Desktop\breathe-deep-feature.jpg"/>
          <p:cNvPicPr>
            <a:picLocks noChangeAspect="1" noChangeArrowheads="1"/>
          </p:cNvPicPr>
          <p:nvPr/>
        </p:nvPicPr>
        <p:blipFill>
          <a:blip r:embed="rId6"/>
          <a:srcRect/>
          <a:stretch>
            <a:fillRect/>
          </a:stretch>
        </p:blipFill>
        <p:spPr bwMode="auto">
          <a:xfrm>
            <a:off x="7858148" y="285728"/>
            <a:ext cx="727540" cy="857256"/>
          </a:xfrm>
          <a:prstGeom prst="rect">
            <a:avLst/>
          </a:prstGeom>
          <a:noFill/>
        </p:spPr>
      </p:pic>
    </p:spTree>
    <p:extLst>
      <p:ext uri="{BB962C8B-B14F-4D97-AF65-F5344CB8AC3E}">
        <p14:creationId xmlns:p14="http://schemas.microsoft.com/office/powerpoint/2010/main" val="2548094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newfoodpyramid"/>
          <p:cNvPicPr>
            <a:picLocks noChangeAspect="1" noChangeArrowheads="1"/>
          </p:cNvPicPr>
          <p:nvPr/>
        </p:nvPicPr>
        <p:blipFill>
          <a:blip r:embed="rId2"/>
          <a:srcRect/>
          <a:stretch>
            <a:fillRect/>
          </a:stretch>
        </p:blipFill>
        <p:spPr bwMode="auto">
          <a:xfrm>
            <a:off x="1143000" y="1333500"/>
            <a:ext cx="6858000" cy="5365750"/>
          </a:xfrm>
          <a:prstGeom prst="rect">
            <a:avLst/>
          </a:prstGeom>
          <a:noFill/>
          <a:ln w="9525">
            <a:noFill/>
            <a:miter lim="800000"/>
            <a:headEnd/>
            <a:tailEnd/>
          </a:ln>
        </p:spPr>
      </p:pic>
      <p:sp>
        <p:nvSpPr>
          <p:cNvPr id="4" name="Title 1"/>
          <p:cNvSpPr txBox="1">
            <a:spLocks/>
          </p:cNvSpPr>
          <p:nvPr/>
        </p:nvSpPr>
        <p:spPr>
          <a:xfrm>
            <a:off x="1371600" y="480702"/>
            <a:ext cx="5829300" cy="1143000"/>
          </a:xfrm>
          <a:prstGeom prst="rect">
            <a:avLst/>
          </a:prstGeom>
        </p:spPr>
        <p:txBody>
          <a:bodyPr/>
          <a:lstStyle/>
          <a:p>
            <a:pPr algn="ctr" eaLnBrk="0" hangingPunct="0">
              <a:defRPr/>
            </a:pPr>
            <a:r>
              <a:rPr lang="en-US" sz="4000" b="1" dirty="0">
                <a:solidFill>
                  <a:schemeClr val="tx2"/>
                </a:solidFill>
                <a:latin typeface="Californian FB" panose="0207040306080B030204" pitchFamily="18" charset="0"/>
                <a:ea typeface="+mj-ea"/>
                <a:cs typeface="+mj-cs"/>
              </a:rPr>
              <a:t>Nutrition</a:t>
            </a:r>
          </a:p>
        </p:txBody>
      </p:sp>
    </p:spTree>
    <p:extLst>
      <p:ext uri="{BB962C8B-B14F-4D97-AF65-F5344CB8AC3E}">
        <p14:creationId xmlns:p14="http://schemas.microsoft.com/office/powerpoint/2010/main" val="2432241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Picture 2" descr="C:\Users\Partho\Desktop\binaural-beats-brainwave-states.jpg"/>
          <p:cNvPicPr>
            <a:picLocks noChangeAspect="1" noChangeArrowheads="1"/>
          </p:cNvPicPr>
          <p:nvPr/>
        </p:nvPicPr>
        <p:blipFill>
          <a:blip r:embed="rId2"/>
          <a:srcRect/>
          <a:stretch>
            <a:fillRect/>
          </a:stretch>
        </p:blipFill>
        <p:spPr bwMode="auto">
          <a:xfrm>
            <a:off x="285720" y="1571612"/>
            <a:ext cx="8498456" cy="4929222"/>
          </a:xfrm>
          <a:prstGeom prst="rect">
            <a:avLst/>
          </a:prstGeom>
          <a:noFill/>
        </p:spPr>
      </p:pic>
      <p:sp>
        <p:nvSpPr>
          <p:cNvPr id="5" name="Title 1"/>
          <p:cNvSpPr>
            <a:spLocks noGrp="1"/>
          </p:cNvSpPr>
          <p:nvPr>
            <p:ph type="title"/>
          </p:nvPr>
        </p:nvSpPr>
        <p:spPr/>
        <p:txBody>
          <a:bodyPr/>
          <a:lstStyle/>
          <a:p>
            <a:r>
              <a:rPr lang="en-US" dirty="0" smtClean="0"/>
              <a:t>Binaural Frequencies</a:t>
            </a:r>
            <a:endParaRPr lang="en-IN" dirty="0"/>
          </a:p>
        </p:txBody>
      </p:sp>
      <p:pic>
        <p:nvPicPr>
          <p:cNvPr id="4" name="Picture 3" descr="C:\Users\Partho\Desktop\saans logo.jpg"/>
          <p:cNvPicPr>
            <a:picLocks noChangeAspect="1" noChangeArrowheads="1"/>
          </p:cNvPicPr>
          <p:nvPr/>
        </p:nvPicPr>
        <p:blipFill>
          <a:blip r:embed="rId3"/>
          <a:srcRect/>
          <a:stretch>
            <a:fillRect/>
          </a:stretch>
        </p:blipFill>
        <p:spPr bwMode="auto">
          <a:xfrm>
            <a:off x="6876256" y="5733390"/>
            <a:ext cx="2149943" cy="838882"/>
          </a:xfrm>
          <a:prstGeom prst="rect">
            <a:avLst/>
          </a:prstGeom>
          <a:noFill/>
        </p:spPr>
      </p:pic>
    </p:spTree>
    <p:extLst>
      <p:ext uri="{BB962C8B-B14F-4D97-AF65-F5344CB8AC3E}">
        <p14:creationId xmlns:p14="http://schemas.microsoft.com/office/powerpoint/2010/main" val="390827136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2910" y="357166"/>
            <a:ext cx="7143800" cy="928694"/>
          </a:xfrm>
        </p:spPr>
        <p:txBody>
          <a:bodyPr>
            <a:normAutofit/>
          </a:bodyPr>
          <a:lstStyle/>
          <a:p>
            <a:r>
              <a:rPr lang="en-US" sz="4800" dirty="0" smtClean="0"/>
              <a:t>Our Goal</a:t>
            </a:r>
            <a:endParaRPr lang="en-IN" sz="4800" dirty="0"/>
          </a:p>
        </p:txBody>
      </p:sp>
      <p:pic>
        <p:nvPicPr>
          <p:cNvPr id="4" name="Picture 2" descr="C:\Users\Vaio\Downloads\endurane5.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71604" y="1214422"/>
            <a:ext cx="5857916" cy="506588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Line 2"/>
          <p:cNvSpPr>
            <a:spLocks noChangeShapeType="1"/>
          </p:cNvSpPr>
          <p:nvPr/>
        </p:nvSpPr>
        <p:spPr bwMode="auto">
          <a:xfrm>
            <a:off x="0" y="1052513"/>
            <a:ext cx="9144000" cy="0"/>
          </a:xfrm>
          <a:prstGeom prst="line">
            <a:avLst/>
          </a:prstGeom>
          <a:noFill/>
          <a:ln w="38100">
            <a:solidFill>
              <a:srgbClr val="CC0000"/>
            </a:solidFill>
            <a:round/>
            <a:headEnd/>
            <a:tailEnd/>
          </a:ln>
        </p:spPr>
        <p:txBody>
          <a:bodyPr/>
          <a:lstStyle/>
          <a:p>
            <a:pPr fontAlgn="base">
              <a:spcBef>
                <a:spcPct val="0"/>
              </a:spcBef>
              <a:spcAft>
                <a:spcPct val="0"/>
              </a:spcAft>
            </a:pPr>
            <a:endParaRPr lang="en-US" smtClean="0">
              <a:solidFill>
                <a:srgbClr val="000000"/>
              </a:solidFill>
              <a:latin typeface="Arial" charset="0"/>
            </a:endParaRPr>
          </a:p>
        </p:txBody>
      </p:sp>
      <p:sp>
        <p:nvSpPr>
          <p:cNvPr id="33795" name="Rectangle 3"/>
          <p:cNvSpPr>
            <a:spLocks noChangeArrowheads="1"/>
          </p:cNvSpPr>
          <p:nvPr/>
        </p:nvSpPr>
        <p:spPr bwMode="auto">
          <a:xfrm rot="-5400000">
            <a:off x="-3314700" y="2997200"/>
            <a:ext cx="6858000" cy="863600"/>
          </a:xfrm>
          <a:prstGeom prst="rect">
            <a:avLst/>
          </a:prstGeom>
          <a:gradFill rotWithShape="1">
            <a:gsLst>
              <a:gs pos="0">
                <a:srgbClr val="E78787"/>
              </a:gs>
              <a:gs pos="100000">
                <a:srgbClr val="CC0000"/>
              </a:gs>
            </a:gsLst>
            <a:path path="shape">
              <a:fillToRect l="50000" t="50000" r="50000" b="50000"/>
            </a:path>
          </a:gradFill>
          <a:ln w="9525">
            <a:solidFill>
              <a:schemeClr val="tx1"/>
            </a:solidFill>
            <a:miter lim="800000"/>
            <a:headEnd/>
            <a:tailEnd/>
          </a:ln>
        </p:spPr>
        <p:txBody>
          <a:bodyPr wrap="none" anchor="ctr"/>
          <a:lstStyle/>
          <a:p>
            <a:pPr algn="ctr" fontAlgn="base">
              <a:spcBef>
                <a:spcPct val="0"/>
              </a:spcBef>
              <a:spcAft>
                <a:spcPct val="0"/>
              </a:spcAft>
            </a:pPr>
            <a:r>
              <a:rPr lang="en-US" b="1" smtClean="0">
                <a:solidFill>
                  <a:srgbClr val="000000"/>
                </a:solidFill>
                <a:latin typeface="Arial" charset="0"/>
              </a:rPr>
              <a:t>Screening/selection/entry</a:t>
            </a:r>
          </a:p>
        </p:txBody>
      </p:sp>
      <p:sp>
        <p:nvSpPr>
          <p:cNvPr id="33796" name="Rectangle 4"/>
          <p:cNvSpPr>
            <a:spLocks noGrp="1" noChangeArrowheads="1"/>
          </p:cNvSpPr>
          <p:nvPr>
            <p:ph type="title"/>
          </p:nvPr>
        </p:nvSpPr>
        <p:spPr>
          <a:xfrm>
            <a:off x="457200" y="53975"/>
            <a:ext cx="8229600" cy="1143000"/>
          </a:xfrm>
        </p:spPr>
        <p:txBody>
          <a:bodyPr/>
          <a:lstStyle/>
          <a:p>
            <a:pPr eaLnBrk="1" hangingPunct="1"/>
            <a:r>
              <a:rPr lang="fr-BE" dirty="0" smtClean="0"/>
              <a:t>Co-</a:t>
            </a:r>
            <a:r>
              <a:rPr lang="fr-BE" dirty="0" err="1" smtClean="0"/>
              <a:t>morbidity</a:t>
            </a:r>
            <a:r>
              <a:rPr lang="fr-BE" dirty="0" smtClean="0"/>
              <a:t> management</a:t>
            </a:r>
            <a:endParaRPr lang="en-US" dirty="0" smtClean="0"/>
          </a:p>
        </p:txBody>
      </p:sp>
      <p:pic>
        <p:nvPicPr>
          <p:cNvPr id="33797" name="Object 8"/>
          <p:cNvPicPr>
            <a:picLocks noChangeAspect="1" noChangeArrowheads="1"/>
          </p:cNvPicPr>
          <p:nvPr/>
        </p:nvPicPr>
        <p:blipFill>
          <a:blip r:embed="rId4" cstate="print"/>
          <a:srcRect/>
          <a:stretch>
            <a:fillRect/>
          </a:stretch>
        </p:blipFill>
        <p:spPr bwMode="auto">
          <a:xfrm>
            <a:off x="5375275" y="1557338"/>
            <a:ext cx="3805238" cy="4075112"/>
          </a:xfrm>
          <a:prstGeom prst="rect">
            <a:avLst/>
          </a:prstGeom>
          <a:noFill/>
          <a:ln w="9525">
            <a:noFill/>
            <a:miter lim="800000"/>
            <a:headEnd/>
            <a:tailEnd/>
          </a:ln>
        </p:spPr>
      </p:pic>
      <p:pic>
        <p:nvPicPr>
          <p:cNvPr id="33798" name="Object 9"/>
          <p:cNvPicPr>
            <a:picLocks noChangeAspect="1" noChangeArrowheads="1"/>
          </p:cNvPicPr>
          <p:nvPr/>
        </p:nvPicPr>
        <p:blipFill>
          <a:blip r:embed="rId5" cstate="print"/>
          <a:srcRect/>
          <a:stretch>
            <a:fillRect/>
          </a:stretch>
        </p:blipFill>
        <p:spPr bwMode="auto">
          <a:xfrm>
            <a:off x="395288" y="1484313"/>
            <a:ext cx="4935537" cy="4384675"/>
          </a:xfrm>
          <a:prstGeom prst="rect">
            <a:avLst/>
          </a:prstGeom>
          <a:noFill/>
          <a:ln w="9525">
            <a:noFill/>
            <a:miter lim="800000"/>
            <a:headEnd/>
            <a:tailEnd/>
          </a:ln>
        </p:spPr>
      </p:pic>
      <p:sp>
        <p:nvSpPr>
          <p:cNvPr id="33799" name="Text Box 10"/>
          <p:cNvSpPr txBox="1">
            <a:spLocks noChangeArrowheads="1"/>
          </p:cNvSpPr>
          <p:nvPr/>
        </p:nvSpPr>
        <p:spPr bwMode="auto">
          <a:xfrm>
            <a:off x="3471863" y="2513013"/>
            <a:ext cx="488950" cy="366712"/>
          </a:xfrm>
          <a:prstGeom prst="rect">
            <a:avLst/>
          </a:prstGeom>
          <a:noFill/>
          <a:ln w="9525">
            <a:noFill/>
            <a:miter lim="800000"/>
            <a:headEnd/>
            <a:tailEnd/>
          </a:ln>
        </p:spPr>
        <p:txBody>
          <a:bodyPr wrap="none">
            <a:spAutoFit/>
          </a:bodyPr>
          <a:lstStyle/>
          <a:p>
            <a:pPr fontAlgn="base">
              <a:spcBef>
                <a:spcPct val="0"/>
              </a:spcBef>
              <a:spcAft>
                <a:spcPct val="0"/>
              </a:spcAft>
            </a:pPr>
            <a:r>
              <a:rPr lang="fr-BE" b="1" smtClean="0">
                <a:solidFill>
                  <a:srgbClr val="006600"/>
                </a:solidFill>
                <a:latin typeface="Arial" charset="0"/>
              </a:rPr>
              <a:t>No</a:t>
            </a:r>
            <a:endParaRPr lang="en-US" b="1" smtClean="0">
              <a:solidFill>
                <a:srgbClr val="006600"/>
              </a:solidFill>
              <a:latin typeface="Arial" charset="0"/>
            </a:endParaRPr>
          </a:p>
        </p:txBody>
      </p:sp>
      <p:sp>
        <p:nvSpPr>
          <p:cNvPr id="33800" name="Text Box 11"/>
          <p:cNvSpPr txBox="1">
            <a:spLocks noChangeArrowheads="1"/>
          </p:cNvSpPr>
          <p:nvPr/>
        </p:nvSpPr>
        <p:spPr bwMode="auto">
          <a:xfrm>
            <a:off x="1476375" y="4365625"/>
            <a:ext cx="311150" cy="366713"/>
          </a:xfrm>
          <a:prstGeom prst="rect">
            <a:avLst/>
          </a:prstGeom>
          <a:noFill/>
          <a:ln w="9525">
            <a:noFill/>
            <a:miter lim="800000"/>
            <a:headEnd/>
            <a:tailEnd/>
          </a:ln>
        </p:spPr>
        <p:txBody>
          <a:bodyPr wrap="none">
            <a:spAutoFit/>
          </a:bodyPr>
          <a:lstStyle/>
          <a:p>
            <a:pPr fontAlgn="base">
              <a:spcBef>
                <a:spcPct val="0"/>
              </a:spcBef>
              <a:spcAft>
                <a:spcPct val="0"/>
              </a:spcAft>
            </a:pPr>
            <a:r>
              <a:rPr lang="fr-BE" b="1" smtClean="0">
                <a:solidFill>
                  <a:srgbClr val="CC0000"/>
                </a:solidFill>
                <a:latin typeface="Arial" charset="0"/>
              </a:rPr>
              <a:t>1</a:t>
            </a:r>
            <a:endParaRPr lang="en-US" b="1" smtClean="0">
              <a:solidFill>
                <a:srgbClr val="CC0000"/>
              </a:solidFill>
              <a:latin typeface="Arial" charset="0"/>
            </a:endParaRPr>
          </a:p>
        </p:txBody>
      </p:sp>
      <p:sp>
        <p:nvSpPr>
          <p:cNvPr id="33801" name="Text Box 12"/>
          <p:cNvSpPr txBox="1">
            <a:spLocks noChangeArrowheads="1"/>
          </p:cNvSpPr>
          <p:nvPr/>
        </p:nvSpPr>
        <p:spPr bwMode="auto">
          <a:xfrm>
            <a:off x="1763713" y="2492375"/>
            <a:ext cx="311150" cy="366713"/>
          </a:xfrm>
          <a:prstGeom prst="rect">
            <a:avLst/>
          </a:prstGeom>
          <a:noFill/>
          <a:ln w="9525">
            <a:noFill/>
            <a:miter lim="800000"/>
            <a:headEnd/>
            <a:tailEnd/>
          </a:ln>
        </p:spPr>
        <p:txBody>
          <a:bodyPr wrap="none">
            <a:spAutoFit/>
          </a:bodyPr>
          <a:lstStyle/>
          <a:p>
            <a:pPr fontAlgn="base">
              <a:spcBef>
                <a:spcPct val="0"/>
              </a:spcBef>
              <a:spcAft>
                <a:spcPct val="0"/>
              </a:spcAft>
            </a:pPr>
            <a:r>
              <a:rPr lang="fr-BE" b="1" smtClean="0">
                <a:solidFill>
                  <a:srgbClr val="CC00FF"/>
                </a:solidFill>
                <a:latin typeface="Arial" charset="0"/>
              </a:rPr>
              <a:t>2</a:t>
            </a:r>
            <a:endParaRPr lang="en-US" b="1" smtClean="0">
              <a:solidFill>
                <a:srgbClr val="CC00FF"/>
              </a:solidFill>
              <a:latin typeface="Arial" charset="0"/>
            </a:endParaRPr>
          </a:p>
        </p:txBody>
      </p:sp>
      <p:sp>
        <p:nvSpPr>
          <p:cNvPr id="33802" name="Text Box 13"/>
          <p:cNvSpPr txBox="1">
            <a:spLocks noChangeArrowheads="1"/>
          </p:cNvSpPr>
          <p:nvPr/>
        </p:nvSpPr>
        <p:spPr bwMode="auto">
          <a:xfrm>
            <a:off x="2484438" y="2349500"/>
            <a:ext cx="444500" cy="366713"/>
          </a:xfrm>
          <a:prstGeom prst="rect">
            <a:avLst/>
          </a:prstGeom>
          <a:noFill/>
          <a:ln w="9525">
            <a:noFill/>
            <a:miter lim="800000"/>
            <a:headEnd/>
            <a:tailEnd/>
          </a:ln>
        </p:spPr>
        <p:txBody>
          <a:bodyPr wrap="none">
            <a:spAutoFit/>
          </a:bodyPr>
          <a:lstStyle/>
          <a:p>
            <a:pPr fontAlgn="base">
              <a:spcBef>
                <a:spcPct val="0"/>
              </a:spcBef>
              <a:spcAft>
                <a:spcPct val="0"/>
              </a:spcAft>
            </a:pPr>
            <a:r>
              <a:rPr lang="fr-BE" b="1" smtClean="0">
                <a:solidFill>
                  <a:srgbClr val="6600CC"/>
                </a:solidFill>
                <a:latin typeface="Arial" charset="0"/>
              </a:rPr>
              <a:t>&gt;2</a:t>
            </a:r>
            <a:endParaRPr lang="en-US" b="1" smtClean="0">
              <a:solidFill>
                <a:srgbClr val="6600CC"/>
              </a:solidFill>
              <a:latin typeface="Arial" charset="0"/>
            </a:endParaRPr>
          </a:p>
        </p:txBody>
      </p:sp>
      <p:sp>
        <p:nvSpPr>
          <p:cNvPr id="33803" name="Text Box 14"/>
          <p:cNvSpPr txBox="1">
            <a:spLocks noChangeArrowheads="1"/>
          </p:cNvSpPr>
          <p:nvPr/>
        </p:nvSpPr>
        <p:spPr bwMode="auto">
          <a:xfrm rot="-5400000">
            <a:off x="4491832" y="3348831"/>
            <a:ext cx="1809750" cy="366713"/>
          </a:xfrm>
          <a:prstGeom prst="rect">
            <a:avLst/>
          </a:prstGeom>
          <a:noFill/>
          <a:ln w="9525">
            <a:noFill/>
            <a:miter lim="800000"/>
            <a:headEnd/>
            <a:tailEnd/>
          </a:ln>
        </p:spPr>
        <p:txBody>
          <a:bodyPr wrap="none">
            <a:spAutoFit/>
          </a:bodyPr>
          <a:lstStyle/>
          <a:p>
            <a:pPr fontAlgn="base">
              <a:spcBef>
                <a:spcPct val="0"/>
              </a:spcBef>
              <a:spcAft>
                <a:spcPct val="0"/>
              </a:spcAft>
            </a:pPr>
            <a:r>
              <a:rPr lang="fr-BE" b="1" smtClean="0">
                <a:solidFill>
                  <a:srgbClr val="000000"/>
                </a:solidFill>
                <a:latin typeface="Arial" charset="0"/>
              </a:rPr>
              <a:t>Prevalence (%)</a:t>
            </a:r>
            <a:endParaRPr lang="en-US" b="1" smtClean="0">
              <a:solidFill>
                <a:srgbClr val="000000"/>
              </a:solidFill>
              <a:latin typeface="Arial" charset="0"/>
            </a:endParaRPr>
          </a:p>
        </p:txBody>
      </p:sp>
      <p:sp>
        <p:nvSpPr>
          <p:cNvPr id="33804" name="Text Box 15"/>
          <p:cNvSpPr txBox="1">
            <a:spLocks noChangeArrowheads="1"/>
          </p:cNvSpPr>
          <p:nvPr/>
        </p:nvSpPr>
        <p:spPr bwMode="auto">
          <a:xfrm>
            <a:off x="6846888" y="6521450"/>
            <a:ext cx="2173287" cy="338138"/>
          </a:xfrm>
          <a:prstGeom prst="rect">
            <a:avLst/>
          </a:prstGeom>
          <a:noFill/>
          <a:ln w="9525">
            <a:noFill/>
            <a:miter lim="800000"/>
            <a:headEnd/>
            <a:tailEnd/>
          </a:ln>
        </p:spPr>
        <p:txBody>
          <a:bodyPr wrap="none">
            <a:spAutoFit/>
          </a:bodyPr>
          <a:lstStyle/>
          <a:p>
            <a:pPr fontAlgn="base">
              <a:spcBef>
                <a:spcPct val="0"/>
              </a:spcBef>
              <a:spcAft>
                <a:spcPct val="0"/>
              </a:spcAft>
            </a:pPr>
            <a:r>
              <a:rPr lang="fr-BE" sz="1600" smtClean="0">
                <a:solidFill>
                  <a:srgbClr val="000000"/>
                </a:solidFill>
                <a:latin typeface="Arial" charset="0"/>
              </a:rPr>
              <a:t>Crisafulli Thorax 2008</a:t>
            </a:r>
            <a:endParaRPr lang="en-US" sz="1600" smtClean="0">
              <a:solidFill>
                <a:srgbClr val="000000"/>
              </a:solidFill>
              <a:latin typeface="Arial" charset="0"/>
            </a:endParaRPr>
          </a:p>
        </p:txBody>
      </p:sp>
      <p:sp>
        <p:nvSpPr>
          <p:cNvPr id="33805" name="Slide Number Placeholder 12"/>
          <p:cNvSpPr>
            <a:spLocks noGrp="1"/>
          </p:cNvSpPr>
          <p:nvPr>
            <p:ph type="sldNum" sz="quarter" idx="12"/>
          </p:nvPr>
        </p:nvSpPr>
        <p:spPr>
          <a:noFill/>
        </p:spPr>
        <p:txBody>
          <a:bodyPr/>
          <a:lstStyle/>
          <a:p>
            <a:fld id="{62881FFB-A548-474F-AE7C-B5B4C3D702BB}" type="slidenum">
              <a:rPr lang="en-US" smtClean="0">
                <a:solidFill>
                  <a:srgbClr val="000000"/>
                </a:solidFill>
              </a:rPr>
              <a:pPr/>
              <a:t>31</a:t>
            </a:fld>
            <a:endParaRPr lang="en-US" smtClean="0">
              <a:solidFill>
                <a:srgbClr val="000000"/>
              </a:solidFill>
            </a:endParaRPr>
          </a:p>
        </p:txBody>
      </p:sp>
      <p:sp>
        <p:nvSpPr>
          <p:cNvPr id="33806" name="TextBox 13"/>
          <p:cNvSpPr txBox="1">
            <a:spLocks noChangeArrowheads="1"/>
          </p:cNvSpPr>
          <p:nvPr/>
        </p:nvSpPr>
        <p:spPr bwMode="auto">
          <a:xfrm>
            <a:off x="6372225" y="5661025"/>
            <a:ext cx="1655763" cy="307975"/>
          </a:xfrm>
          <a:prstGeom prst="rect">
            <a:avLst/>
          </a:prstGeom>
          <a:noFill/>
          <a:ln w="9525">
            <a:noFill/>
            <a:miter lim="800000"/>
            <a:headEnd/>
            <a:tailEnd/>
          </a:ln>
        </p:spPr>
        <p:txBody>
          <a:bodyPr>
            <a:spAutoFit/>
          </a:bodyPr>
          <a:lstStyle/>
          <a:p>
            <a:pPr algn="ctr" fontAlgn="base">
              <a:spcBef>
                <a:spcPct val="0"/>
              </a:spcBef>
              <a:spcAft>
                <a:spcPct val="0"/>
              </a:spcAft>
            </a:pPr>
            <a:r>
              <a:rPr lang="en-US" sz="1400" b="1" smtClean="0">
                <a:solidFill>
                  <a:srgbClr val="000000"/>
                </a:solidFill>
                <a:latin typeface="Arial" charset="0"/>
              </a:rPr>
              <a:t>Co-morbidity</a:t>
            </a:r>
          </a:p>
        </p:txBody>
      </p:sp>
      <p:sp>
        <p:nvSpPr>
          <p:cNvPr id="33807" name="TextBox 14"/>
          <p:cNvSpPr txBox="1">
            <a:spLocks noChangeArrowheads="1"/>
          </p:cNvSpPr>
          <p:nvPr/>
        </p:nvSpPr>
        <p:spPr bwMode="auto">
          <a:xfrm>
            <a:off x="611188" y="6524625"/>
            <a:ext cx="3673475" cy="277813"/>
          </a:xfrm>
          <a:prstGeom prst="rect">
            <a:avLst/>
          </a:prstGeom>
          <a:noFill/>
          <a:ln w="9525">
            <a:noFill/>
            <a:miter lim="800000"/>
            <a:headEnd/>
            <a:tailEnd/>
          </a:ln>
        </p:spPr>
        <p:txBody>
          <a:bodyPr>
            <a:spAutoFit/>
          </a:bodyPr>
          <a:lstStyle/>
          <a:p>
            <a:pPr fontAlgn="base">
              <a:spcBef>
                <a:spcPct val="0"/>
              </a:spcBef>
              <a:spcAft>
                <a:spcPct val="0"/>
              </a:spcAft>
            </a:pPr>
            <a:r>
              <a:rPr lang="en-US" sz="1200" smtClean="0">
                <a:solidFill>
                  <a:srgbClr val="000000"/>
                </a:solidFill>
                <a:latin typeface="Arial" charset="0"/>
              </a:rPr>
              <a:t>CHF – Chronic heart failure</a:t>
            </a:r>
          </a:p>
        </p:txBody>
      </p:sp>
      <p:sp>
        <p:nvSpPr>
          <p:cNvPr id="33808" name="TextBox 15"/>
          <p:cNvSpPr txBox="1">
            <a:spLocks noChangeArrowheads="1"/>
          </p:cNvSpPr>
          <p:nvPr/>
        </p:nvSpPr>
        <p:spPr bwMode="auto">
          <a:xfrm>
            <a:off x="971550" y="4868863"/>
            <a:ext cx="3744913" cy="338137"/>
          </a:xfrm>
          <a:prstGeom prst="rect">
            <a:avLst/>
          </a:prstGeom>
          <a:noFill/>
          <a:ln w="9525">
            <a:noFill/>
            <a:miter lim="800000"/>
            <a:headEnd/>
            <a:tailEnd/>
          </a:ln>
        </p:spPr>
        <p:txBody>
          <a:bodyPr>
            <a:spAutoFit/>
          </a:bodyPr>
          <a:lstStyle/>
          <a:p>
            <a:pPr algn="ctr" fontAlgn="base">
              <a:spcBef>
                <a:spcPct val="0"/>
              </a:spcBef>
              <a:spcAft>
                <a:spcPct val="0"/>
              </a:spcAft>
            </a:pPr>
            <a:r>
              <a:rPr lang="en-US" sz="1600" b="1" smtClean="0">
                <a:solidFill>
                  <a:srgbClr val="000000"/>
                </a:solidFill>
                <a:latin typeface="Arial" charset="0"/>
              </a:rPr>
              <a:t>Number of co-morbidities</a:t>
            </a:r>
          </a:p>
        </p:txBody>
      </p:sp>
    </p:spTree>
    <p:custDataLst>
      <p:tags r:id="rId1"/>
    </p:custDataLst>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pPr marL="0" indent="0">
              <a:buNone/>
            </a:pPr>
            <a:r>
              <a:rPr lang="en-IN" dirty="0"/>
              <a:t> </a:t>
            </a:r>
            <a:r>
              <a:rPr lang="en-IN" dirty="0" smtClean="0"/>
              <a:t>                  A COVID REHAB PROTOCOL</a:t>
            </a:r>
            <a:endParaRPr lang="en-IN" dirty="0"/>
          </a:p>
        </p:txBody>
      </p:sp>
    </p:spTree>
    <p:extLst>
      <p:ext uri="{BB962C8B-B14F-4D97-AF65-F5344CB8AC3E}">
        <p14:creationId xmlns:p14="http://schemas.microsoft.com/office/powerpoint/2010/main" val="319182063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10"/>
          <p:cNvPicPr>
            <a:picLocks noChangeAspect="1" noChangeArrowheads="1"/>
          </p:cNvPicPr>
          <p:nvPr/>
        </p:nvPicPr>
        <p:blipFill>
          <a:blip r:embed="rId3" cstate="print"/>
          <a:srcRect/>
          <a:stretch>
            <a:fillRect/>
          </a:stretch>
        </p:blipFill>
        <p:spPr bwMode="auto">
          <a:xfrm>
            <a:off x="0" y="-1"/>
            <a:ext cx="9144000" cy="6858001"/>
          </a:xfrm>
          <a:prstGeom prst="rect">
            <a:avLst/>
          </a:prstGeom>
          <a:noFill/>
          <a:ln w="9525">
            <a:noFill/>
            <a:miter lim="800000"/>
            <a:headEnd/>
            <a:tailEnd/>
          </a:ln>
        </p:spPr>
      </p:pic>
      <p:sp>
        <p:nvSpPr>
          <p:cNvPr id="23" name="TextBox 22"/>
          <p:cNvSpPr txBox="1"/>
          <p:nvPr/>
        </p:nvSpPr>
        <p:spPr>
          <a:xfrm>
            <a:off x="6629400" y="2743200"/>
            <a:ext cx="1752600" cy="646113"/>
          </a:xfrm>
          <a:prstGeom prst="rect">
            <a:avLst/>
          </a:prstGeom>
          <a:solidFill>
            <a:schemeClr val="accent1">
              <a:lumMod val="20000"/>
              <a:lumOff val="80000"/>
            </a:schemeClr>
          </a:solidFill>
          <a:ln>
            <a:solidFill>
              <a:srgbClr val="FFC000"/>
            </a:solidFill>
          </a:ln>
        </p:spPr>
        <p:txBody>
          <a:bodyPr>
            <a:spAutoFit/>
          </a:bodyPr>
          <a:lstStyle/>
          <a:p>
            <a:pPr marL="122238" indent="-122238" algn="ctr" defTabSz="457200">
              <a:defRPr/>
            </a:pPr>
            <a:r>
              <a:rPr lang="en-US" b="1" dirty="0">
                <a:cs typeface="Arial" charset="0"/>
              </a:rPr>
              <a:t>Nutritional intervention</a:t>
            </a:r>
          </a:p>
        </p:txBody>
      </p:sp>
      <p:sp>
        <p:nvSpPr>
          <p:cNvPr id="33" name="TextBox 32"/>
          <p:cNvSpPr txBox="1"/>
          <p:nvPr/>
        </p:nvSpPr>
        <p:spPr>
          <a:xfrm>
            <a:off x="3048000" y="5580063"/>
            <a:ext cx="2971800" cy="369887"/>
          </a:xfrm>
          <a:prstGeom prst="rect">
            <a:avLst/>
          </a:prstGeom>
          <a:solidFill>
            <a:schemeClr val="accent1">
              <a:lumMod val="20000"/>
              <a:lumOff val="80000"/>
            </a:schemeClr>
          </a:solidFill>
          <a:ln>
            <a:solidFill>
              <a:srgbClr val="FFC000"/>
            </a:solidFill>
          </a:ln>
        </p:spPr>
        <p:txBody>
          <a:bodyPr>
            <a:spAutoFit/>
          </a:bodyPr>
          <a:lstStyle/>
          <a:p>
            <a:pPr algn="ctr" defTabSz="457200">
              <a:defRPr/>
            </a:pPr>
            <a:r>
              <a:rPr lang="en-US" b="1" dirty="0">
                <a:cs typeface="Arial" charset="0"/>
              </a:rPr>
              <a:t>Outcome assessment</a:t>
            </a:r>
          </a:p>
        </p:txBody>
      </p:sp>
      <p:sp>
        <p:nvSpPr>
          <p:cNvPr id="5124" name="Slide Number Placeholder 23"/>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FFD48F2-D443-4D20-8EFB-AFBE988A1347}" type="slidenum">
              <a:rPr lang="en-US" smtClean="0">
                <a:solidFill>
                  <a:prstClr val="black"/>
                </a:solidFill>
              </a:rPr>
              <a:pPr fontAlgn="base">
                <a:spcBef>
                  <a:spcPct val="0"/>
                </a:spcBef>
                <a:spcAft>
                  <a:spcPct val="0"/>
                </a:spcAft>
                <a:defRPr/>
              </a:pPr>
              <a:t>33</a:t>
            </a:fld>
            <a:endParaRPr lang="en-US" smtClean="0">
              <a:solidFill>
                <a:prstClr val="black"/>
              </a:solidFill>
            </a:endParaRPr>
          </a:p>
        </p:txBody>
      </p:sp>
      <p:sp>
        <p:nvSpPr>
          <p:cNvPr id="26" name="Title 1"/>
          <p:cNvSpPr txBox="1">
            <a:spLocks/>
          </p:cNvSpPr>
          <p:nvPr/>
        </p:nvSpPr>
        <p:spPr>
          <a:xfrm>
            <a:off x="457200" y="0"/>
            <a:ext cx="8229600" cy="457200"/>
          </a:xfrm>
          <a:prstGeom prst="rect">
            <a:avLst/>
          </a:prstGeom>
        </p:spPr>
        <p:txBody>
          <a:bodyPr>
            <a:normAutofit fontScale="92500" lnSpcReduction="10000"/>
          </a:bodyPr>
          <a:lstStyle/>
          <a:p>
            <a:pPr algn="ctr" defTabSz="457200">
              <a:defRPr/>
            </a:pPr>
            <a:r>
              <a:rPr lang="en-US" sz="2800" dirty="0">
                <a:solidFill>
                  <a:srgbClr val="C00000"/>
                </a:solidFill>
                <a:cs typeface="Arial" charset="0"/>
              </a:rPr>
              <a:t>Algorithm for PR</a:t>
            </a:r>
          </a:p>
        </p:txBody>
      </p:sp>
      <p:sp>
        <p:nvSpPr>
          <p:cNvPr id="37" name="TextBox 36"/>
          <p:cNvSpPr txBox="1"/>
          <p:nvPr/>
        </p:nvSpPr>
        <p:spPr>
          <a:xfrm>
            <a:off x="3733800" y="2819400"/>
            <a:ext cx="1752600" cy="646113"/>
          </a:xfrm>
          <a:prstGeom prst="rect">
            <a:avLst/>
          </a:prstGeom>
          <a:solidFill>
            <a:schemeClr val="accent1">
              <a:lumMod val="20000"/>
              <a:lumOff val="80000"/>
            </a:schemeClr>
          </a:solidFill>
          <a:ln>
            <a:solidFill>
              <a:srgbClr val="FFC000"/>
            </a:solidFill>
          </a:ln>
        </p:spPr>
        <p:txBody>
          <a:bodyPr>
            <a:spAutoFit/>
          </a:bodyPr>
          <a:lstStyle/>
          <a:p>
            <a:pPr algn="ctr" defTabSz="457200">
              <a:defRPr/>
            </a:pPr>
            <a:r>
              <a:rPr lang="en-US" b="1" dirty="0">
                <a:cs typeface="Arial" charset="0"/>
              </a:rPr>
              <a:t>Psychological intervention</a:t>
            </a:r>
            <a:endParaRPr lang="en-US" dirty="0">
              <a:cs typeface="Arial" charset="0"/>
            </a:endParaRPr>
          </a:p>
        </p:txBody>
      </p:sp>
      <p:sp>
        <p:nvSpPr>
          <p:cNvPr id="25" name="Down Arrow 24"/>
          <p:cNvSpPr/>
          <p:nvPr/>
        </p:nvSpPr>
        <p:spPr>
          <a:xfrm>
            <a:off x="4419600" y="1447800"/>
            <a:ext cx="381000" cy="39687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a:defRPr/>
            </a:pPr>
            <a:endParaRPr lang="en-US">
              <a:solidFill>
                <a:srgbClr val="C00000"/>
              </a:solidFill>
            </a:endParaRPr>
          </a:p>
        </p:txBody>
      </p:sp>
      <p:sp>
        <p:nvSpPr>
          <p:cNvPr id="27" name="TextBox 26"/>
          <p:cNvSpPr txBox="1"/>
          <p:nvPr/>
        </p:nvSpPr>
        <p:spPr>
          <a:xfrm>
            <a:off x="2057400" y="1828800"/>
            <a:ext cx="5181600" cy="369888"/>
          </a:xfrm>
          <a:prstGeom prst="rect">
            <a:avLst/>
          </a:prstGeom>
          <a:solidFill>
            <a:schemeClr val="accent1">
              <a:lumMod val="20000"/>
              <a:lumOff val="80000"/>
            </a:schemeClr>
          </a:solidFill>
          <a:ln>
            <a:solidFill>
              <a:srgbClr val="FFC000"/>
            </a:solidFill>
          </a:ln>
        </p:spPr>
        <p:txBody>
          <a:bodyPr>
            <a:spAutoFit/>
          </a:bodyPr>
          <a:lstStyle/>
          <a:p>
            <a:pPr algn="ctr" defTabSz="457200">
              <a:defRPr/>
            </a:pPr>
            <a:r>
              <a:rPr lang="en-US" b="1" dirty="0">
                <a:cs typeface="Arial" charset="0"/>
              </a:rPr>
              <a:t>Prescribing PR</a:t>
            </a:r>
          </a:p>
        </p:txBody>
      </p:sp>
      <p:cxnSp>
        <p:nvCxnSpPr>
          <p:cNvPr id="36" name="Straight Connector 35"/>
          <p:cNvCxnSpPr/>
          <p:nvPr/>
        </p:nvCxnSpPr>
        <p:spPr>
          <a:xfrm>
            <a:off x="1524000" y="2362200"/>
            <a:ext cx="6096000" cy="0"/>
          </a:xfrm>
          <a:prstGeom prst="line">
            <a:avLst/>
          </a:prstGeom>
        </p:spPr>
        <p:style>
          <a:lnRef idx="3">
            <a:schemeClr val="accent1"/>
          </a:lnRef>
          <a:fillRef idx="0">
            <a:schemeClr val="accent1"/>
          </a:fillRef>
          <a:effectRef idx="2">
            <a:schemeClr val="accent1"/>
          </a:effectRef>
          <a:fontRef idx="minor">
            <a:schemeClr val="tx1"/>
          </a:fontRef>
        </p:style>
      </p:cxnSp>
      <p:sp>
        <p:nvSpPr>
          <p:cNvPr id="38" name="Down Arrow 37"/>
          <p:cNvSpPr/>
          <p:nvPr/>
        </p:nvSpPr>
        <p:spPr>
          <a:xfrm>
            <a:off x="1462088" y="2362200"/>
            <a:ext cx="228600" cy="381000"/>
          </a:xfrm>
          <a:prstGeom prst="down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a:defRPr/>
            </a:pPr>
            <a:endParaRPr lang="en-US">
              <a:solidFill>
                <a:srgbClr val="C00000"/>
              </a:solidFill>
            </a:endParaRPr>
          </a:p>
        </p:txBody>
      </p:sp>
      <p:sp>
        <p:nvSpPr>
          <p:cNvPr id="40" name="Down Arrow 39"/>
          <p:cNvSpPr/>
          <p:nvPr/>
        </p:nvSpPr>
        <p:spPr>
          <a:xfrm>
            <a:off x="4572000" y="2362200"/>
            <a:ext cx="228600" cy="381000"/>
          </a:xfrm>
          <a:prstGeom prst="down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a:defRPr/>
            </a:pPr>
            <a:endParaRPr lang="en-US">
              <a:solidFill>
                <a:srgbClr val="C00000"/>
              </a:solidFill>
            </a:endParaRPr>
          </a:p>
        </p:txBody>
      </p:sp>
      <p:sp>
        <p:nvSpPr>
          <p:cNvPr id="44" name="Down Arrow 43"/>
          <p:cNvSpPr/>
          <p:nvPr/>
        </p:nvSpPr>
        <p:spPr>
          <a:xfrm>
            <a:off x="7467600" y="2362200"/>
            <a:ext cx="228600" cy="381000"/>
          </a:xfrm>
          <a:prstGeom prst="down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a:defRPr/>
            </a:pPr>
            <a:endParaRPr lang="en-US">
              <a:solidFill>
                <a:srgbClr val="C00000"/>
              </a:solidFill>
            </a:endParaRPr>
          </a:p>
        </p:txBody>
      </p:sp>
      <p:grpSp>
        <p:nvGrpSpPr>
          <p:cNvPr id="2" name="Group 28"/>
          <p:cNvGrpSpPr>
            <a:grpSpLocks/>
          </p:cNvGrpSpPr>
          <p:nvPr/>
        </p:nvGrpSpPr>
        <p:grpSpPr bwMode="auto">
          <a:xfrm>
            <a:off x="1462088" y="447675"/>
            <a:ext cx="6435725" cy="1000267"/>
            <a:chOff x="1462088" y="447675"/>
            <a:chExt cx="6436436" cy="1000486"/>
          </a:xfrm>
        </p:grpSpPr>
        <p:sp>
          <p:nvSpPr>
            <p:cNvPr id="14" name="TextBox 13"/>
            <p:cNvSpPr txBox="1"/>
            <p:nvPr/>
          </p:nvSpPr>
          <p:spPr>
            <a:xfrm>
              <a:off x="3353009" y="447675"/>
              <a:ext cx="2438669" cy="369969"/>
            </a:xfrm>
            <a:prstGeom prst="rect">
              <a:avLst/>
            </a:prstGeom>
            <a:solidFill>
              <a:schemeClr val="accent1">
                <a:lumMod val="20000"/>
                <a:lumOff val="80000"/>
              </a:schemeClr>
            </a:solidFill>
            <a:ln>
              <a:solidFill>
                <a:srgbClr val="FFC000"/>
              </a:solidFill>
            </a:ln>
          </p:spPr>
          <p:txBody>
            <a:bodyPr>
              <a:spAutoFit/>
            </a:bodyPr>
            <a:lstStyle/>
            <a:p>
              <a:pPr algn="ctr" defTabSz="457200">
                <a:defRPr/>
              </a:pPr>
              <a:r>
                <a:rPr lang="en-US" b="1" dirty="0">
                  <a:solidFill>
                    <a:srgbClr val="C00000"/>
                  </a:solidFill>
                  <a:cs typeface="Arial" charset="0"/>
                </a:rPr>
                <a:t>Initial assessment</a:t>
              </a:r>
            </a:p>
          </p:txBody>
        </p:sp>
        <p:sp>
          <p:nvSpPr>
            <p:cNvPr id="9243" name="Rectangle 45"/>
            <p:cNvSpPr>
              <a:spLocks noChangeArrowheads="1"/>
            </p:cNvSpPr>
            <p:nvPr/>
          </p:nvSpPr>
          <p:spPr bwMode="auto">
            <a:xfrm>
              <a:off x="1462088" y="801688"/>
              <a:ext cx="6436436" cy="646473"/>
            </a:xfrm>
            <a:prstGeom prst="rect">
              <a:avLst/>
            </a:prstGeom>
            <a:noFill/>
            <a:ln w="9525">
              <a:noFill/>
              <a:miter lim="800000"/>
              <a:headEnd/>
              <a:tailEnd/>
            </a:ln>
          </p:spPr>
          <p:txBody>
            <a:bodyPr>
              <a:spAutoFit/>
            </a:bodyPr>
            <a:lstStyle/>
            <a:p>
              <a:pPr marL="168275" indent="-168275" algn="ctr" defTabSz="457200" fontAlgn="base">
                <a:spcBef>
                  <a:spcPct val="0"/>
                </a:spcBef>
                <a:spcAft>
                  <a:spcPct val="0"/>
                </a:spcAft>
              </a:pPr>
              <a:r>
                <a:rPr lang="en-US" dirty="0" smtClean="0">
                  <a:cs typeface="Arial" charset="0"/>
                </a:rPr>
                <a:t>Clinical Evaluation, PFT, </a:t>
              </a:r>
              <a:r>
                <a:rPr lang="en-US" dirty="0" err="1" smtClean="0">
                  <a:cs typeface="Arial" charset="0"/>
                </a:rPr>
                <a:t>Dyspnea</a:t>
              </a:r>
              <a:r>
                <a:rPr lang="en-US" dirty="0" smtClean="0">
                  <a:cs typeface="Arial" charset="0"/>
                </a:rPr>
                <a:t> scores,  </a:t>
              </a:r>
            </a:p>
            <a:p>
              <a:pPr marL="168275" indent="-168275" algn="ctr" defTabSz="457200" fontAlgn="base">
                <a:spcBef>
                  <a:spcPct val="0"/>
                </a:spcBef>
                <a:spcAft>
                  <a:spcPct val="0"/>
                </a:spcAft>
              </a:pPr>
              <a:r>
                <a:rPr lang="en-US" dirty="0" smtClean="0">
                  <a:cs typeface="Arial" charset="0"/>
                </a:rPr>
                <a:t>6 Minute Walk Test, </a:t>
              </a:r>
              <a:r>
                <a:rPr lang="en-US" dirty="0" err="1" smtClean="0">
                  <a:cs typeface="Arial" charset="0"/>
                </a:rPr>
                <a:t>QoL</a:t>
              </a:r>
              <a:r>
                <a:rPr lang="en-US" dirty="0" smtClean="0">
                  <a:cs typeface="Arial" charset="0"/>
                </a:rPr>
                <a:t> assessment  </a:t>
              </a:r>
            </a:p>
          </p:txBody>
        </p:sp>
      </p:grpSp>
      <p:cxnSp>
        <p:nvCxnSpPr>
          <p:cNvPr id="47" name="Straight Connector 46"/>
          <p:cNvCxnSpPr/>
          <p:nvPr/>
        </p:nvCxnSpPr>
        <p:spPr>
          <a:xfrm>
            <a:off x="1524000" y="5257800"/>
            <a:ext cx="6096000" cy="0"/>
          </a:xfrm>
          <a:prstGeom prst="line">
            <a:avLst/>
          </a:prstGeom>
        </p:spPr>
        <p:style>
          <a:lnRef idx="3">
            <a:schemeClr val="accent1"/>
          </a:lnRef>
          <a:fillRef idx="0">
            <a:schemeClr val="accent1"/>
          </a:fillRef>
          <a:effectRef idx="2">
            <a:schemeClr val="accent1"/>
          </a:effectRef>
          <a:fontRef idx="minor">
            <a:schemeClr val="tx1"/>
          </a:fontRef>
        </p:style>
      </p:cxnSp>
      <p:sp>
        <p:nvSpPr>
          <p:cNvPr id="48" name="Down Arrow 47"/>
          <p:cNvSpPr/>
          <p:nvPr/>
        </p:nvSpPr>
        <p:spPr>
          <a:xfrm>
            <a:off x="4556125" y="5272088"/>
            <a:ext cx="228600" cy="228600"/>
          </a:xfrm>
          <a:prstGeom prst="downArrow">
            <a:avLst/>
          </a:prstGeom>
          <a:ln/>
        </p:spPr>
        <p:style>
          <a:lnRef idx="1">
            <a:schemeClr val="accent1"/>
          </a:lnRef>
          <a:fillRef idx="3">
            <a:schemeClr val="accent1"/>
          </a:fillRef>
          <a:effectRef idx="2">
            <a:schemeClr val="accent1"/>
          </a:effectRef>
          <a:fontRef idx="minor">
            <a:schemeClr val="lt1"/>
          </a:fontRef>
        </p:style>
        <p:txBody>
          <a:bodyPr anchor="ctr"/>
          <a:lstStyle/>
          <a:p>
            <a:pPr algn="ctr" defTabSz="457200">
              <a:defRPr/>
            </a:pPr>
            <a:endParaRPr lang="en-US">
              <a:solidFill>
                <a:srgbClr val="C00000"/>
              </a:solidFill>
            </a:endParaRPr>
          </a:p>
        </p:txBody>
      </p:sp>
      <p:cxnSp>
        <p:nvCxnSpPr>
          <p:cNvPr id="53" name="Straight Connector 52"/>
          <p:cNvCxnSpPr/>
          <p:nvPr/>
        </p:nvCxnSpPr>
        <p:spPr>
          <a:xfrm>
            <a:off x="4678363" y="5075238"/>
            <a:ext cx="0" cy="182562"/>
          </a:xfrm>
          <a:prstGeom prst="line">
            <a:avLst/>
          </a:prstGeom>
        </p:spPr>
        <p:style>
          <a:lnRef idx="3">
            <a:schemeClr val="accent1"/>
          </a:lnRef>
          <a:fillRef idx="0">
            <a:schemeClr val="accent1"/>
          </a:fillRef>
          <a:effectRef idx="2">
            <a:schemeClr val="accent1"/>
          </a:effectRef>
          <a:fontRef idx="minor">
            <a:schemeClr val="tx1"/>
          </a:fontRef>
        </p:style>
      </p:cxnSp>
      <p:cxnSp>
        <p:nvCxnSpPr>
          <p:cNvPr id="55" name="Straight Connector 54"/>
          <p:cNvCxnSpPr/>
          <p:nvPr/>
        </p:nvCxnSpPr>
        <p:spPr>
          <a:xfrm>
            <a:off x="7605713" y="5075238"/>
            <a:ext cx="0" cy="182562"/>
          </a:xfrm>
          <a:prstGeom prst="line">
            <a:avLst/>
          </a:prstGeom>
        </p:spPr>
        <p:style>
          <a:lnRef idx="3">
            <a:schemeClr val="accent1"/>
          </a:lnRef>
          <a:fillRef idx="0">
            <a:schemeClr val="accent1"/>
          </a:fillRef>
          <a:effectRef idx="2">
            <a:schemeClr val="accent1"/>
          </a:effectRef>
          <a:fontRef idx="minor">
            <a:schemeClr val="tx1"/>
          </a:fontRef>
        </p:style>
      </p:cxnSp>
      <p:cxnSp>
        <p:nvCxnSpPr>
          <p:cNvPr id="56" name="Straight Connector 55"/>
          <p:cNvCxnSpPr/>
          <p:nvPr/>
        </p:nvCxnSpPr>
        <p:spPr>
          <a:xfrm>
            <a:off x="1524000" y="5091113"/>
            <a:ext cx="0" cy="182562"/>
          </a:xfrm>
          <a:prstGeom prst="line">
            <a:avLst/>
          </a:prstGeom>
        </p:spPr>
        <p:style>
          <a:lnRef idx="3">
            <a:schemeClr val="accent1"/>
          </a:lnRef>
          <a:fillRef idx="0">
            <a:schemeClr val="accent1"/>
          </a:fillRef>
          <a:effectRef idx="2">
            <a:schemeClr val="accent1"/>
          </a:effectRef>
          <a:fontRef idx="minor">
            <a:schemeClr val="tx1"/>
          </a:fontRef>
        </p:style>
      </p:cxnSp>
      <p:grpSp>
        <p:nvGrpSpPr>
          <p:cNvPr id="3" name="Group 28"/>
          <p:cNvGrpSpPr>
            <a:grpSpLocks/>
          </p:cNvGrpSpPr>
          <p:nvPr/>
        </p:nvGrpSpPr>
        <p:grpSpPr bwMode="auto">
          <a:xfrm>
            <a:off x="838200" y="2895600"/>
            <a:ext cx="2209800" cy="1984177"/>
            <a:chOff x="838200" y="2895600"/>
            <a:chExt cx="2209800" cy="1984177"/>
          </a:xfrm>
        </p:grpSpPr>
        <p:sp>
          <p:nvSpPr>
            <p:cNvPr id="16" name="Rectangle 15"/>
            <p:cNvSpPr/>
            <p:nvPr/>
          </p:nvSpPr>
          <p:spPr>
            <a:xfrm>
              <a:off x="838200" y="2895600"/>
              <a:ext cx="2209800" cy="369888"/>
            </a:xfrm>
            <a:prstGeom prst="rect">
              <a:avLst/>
            </a:prstGeom>
            <a:solidFill>
              <a:schemeClr val="accent1">
                <a:lumMod val="20000"/>
                <a:lumOff val="80000"/>
              </a:schemeClr>
            </a:solidFill>
            <a:ln>
              <a:solidFill>
                <a:srgbClr val="FFC000"/>
              </a:solidFill>
            </a:ln>
          </p:spPr>
          <p:txBody>
            <a:bodyPr>
              <a:spAutoFit/>
            </a:bodyPr>
            <a:lstStyle/>
            <a:p>
              <a:pPr algn="ctr" defTabSz="457200">
                <a:defRPr/>
              </a:pPr>
              <a:r>
                <a:rPr lang="en-US" b="1" dirty="0">
                  <a:cs typeface="Arial" charset="0"/>
                </a:rPr>
                <a:t>Exercise training</a:t>
              </a:r>
            </a:p>
          </p:txBody>
        </p:sp>
        <p:sp>
          <p:nvSpPr>
            <p:cNvPr id="28" name="Rectangle 27"/>
            <p:cNvSpPr/>
            <p:nvPr/>
          </p:nvSpPr>
          <p:spPr>
            <a:xfrm>
              <a:off x="838200" y="4191000"/>
              <a:ext cx="2209800" cy="369888"/>
            </a:xfrm>
            <a:prstGeom prst="rect">
              <a:avLst/>
            </a:prstGeom>
            <a:solidFill>
              <a:schemeClr val="accent1">
                <a:lumMod val="20000"/>
                <a:lumOff val="80000"/>
              </a:schemeClr>
            </a:solidFill>
            <a:ln>
              <a:solidFill>
                <a:srgbClr val="FFC000"/>
              </a:solidFill>
            </a:ln>
          </p:spPr>
          <p:txBody>
            <a:bodyPr>
              <a:spAutoFit/>
            </a:bodyPr>
            <a:lstStyle/>
            <a:p>
              <a:pPr algn="ctr" defTabSz="457200">
                <a:defRPr/>
              </a:pPr>
              <a:r>
                <a:rPr lang="en-US" b="1" dirty="0" smtClean="0">
                  <a:cs typeface="Arial" charset="0"/>
                </a:rPr>
                <a:t>Breathing  </a:t>
              </a:r>
              <a:r>
                <a:rPr lang="en-US" b="1" dirty="0">
                  <a:cs typeface="Arial" charset="0"/>
                </a:rPr>
                <a:t>training</a:t>
              </a:r>
              <a:endParaRPr lang="en-US" dirty="0">
                <a:cs typeface="Arial" charset="0"/>
              </a:endParaRPr>
            </a:p>
          </p:txBody>
        </p:sp>
        <p:sp>
          <p:nvSpPr>
            <p:cNvPr id="9240" name="Rectangle 28"/>
            <p:cNvSpPr>
              <a:spLocks noChangeArrowheads="1"/>
            </p:cNvSpPr>
            <p:nvPr/>
          </p:nvSpPr>
          <p:spPr bwMode="auto">
            <a:xfrm>
              <a:off x="838200" y="3276600"/>
              <a:ext cx="351378" cy="307777"/>
            </a:xfrm>
            <a:prstGeom prst="rect">
              <a:avLst/>
            </a:prstGeom>
            <a:noFill/>
            <a:ln w="9525">
              <a:noFill/>
              <a:miter lim="800000"/>
              <a:headEnd/>
              <a:tailEnd/>
            </a:ln>
          </p:spPr>
          <p:txBody>
            <a:bodyPr wrap="none">
              <a:spAutoFit/>
            </a:bodyPr>
            <a:lstStyle/>
            <a:p>
              <a:pPr marL="165100" indent="-165100" defTabSz="457200" fontAlgn="base">
                <a:spcBef>
                  <a:spcPct val="0"/>
                </a:spcBef>
                <a:spcAft>
                  <a:spcPct val="0"/>
                </a:spcAft>
                <a:buFont typeface="Arial" charset="0"/>
                <a:buChar char="•"/>
              </a:pPr>
              <a:endParaRPr lang="en-US" sz="1400" dirty="0" smtClean="0">
                <a:cs typeface="Arial" charset="0"/>
              </a:endParaRPr>
            </a:p>
          </p:txBody>
        </p:sp>
        <p:sp>
          <p:nvSpPr>
            <p:cNvPr id="9241" name="Rectangle 29"/>
            <p:cNvSpPr>
              <a:spLocks noChangeArrowheads="1"/>
            </p:cNvSpPr>
            <p:nvPr/>
          </p:nvSpPr>
          <p:spPr bwMode="auto">
            <a:xfrm>
              <a:off x="838200" y="4572000"/>
              <a:ext cx="351378" cy="307777"/>
            </a:xfrm>
            <a:prstGeom prst="rect">
              <a:avLst/>
            </a:prstGeom>
            <a:noFill/>
            <a:ln w="9525">
              <a:noFill/>
              <a:miter lim="800000"/>
              <a:headEnd/>
              <a:tailEnd/>
            </a:ln>
          </p:spPr>
          <p:txBody>
            <a:bodyPr wrap="none">
              <a:spAutoFit/>
            </a:bodyPr>
            <a:lstStyle/>
            <a:p>
              <a:pPr marL="165100" indent="-165100" defTabSz="457200" fontAlgn="base">
                <a:spcBef>
                  <a:spcPct val="0"/>
                </a:spcBef>
                <a:spcAft>
                  <a:spcPct val="0"/>
                </a:spcAft>
                <a:buFont typeface="Arial" charset="0"/>
                <a:buChar char="•"/>
              </a:pPr>
              <a:endParaRPr lang="en-US" sz="1400" dirty="0" smtClean="0">
                <a:cs typeface="Arial" charset="0"/>
              </a:endParaRPr>
            </a:p>
          </p:txBody>
        </p:sp>
      </p:grpSp>
      <p:sp>
        <p:nvSpPr>
          <p:cNvPr id="9237" name="Rectangle 44"/>
          <p:cNvSpPr>
            <a:spLocks noChangeArrowheads="1"/>
          </p:cNvSpPr>
          <p:nvPr/>
        </p:nvSpPr>
        <p:spPr bwMode="auto">
          <a:xfrm>
            <a:off x="3292475" y="5934075"/>
            <a:ext cx="2819400" cy="369332"/>
          </a:xfrm>
          <a:prstGeom prst="rect">
            <a:avLst/>
          </a:prstGeom>
          <a:noFill/>
          <a:ln w="9525">
            <a:noFill/>
            <a:miter lim="800000"/>
            <a:headEnd/>
            <a:tailEnd/>
          </a:ln>
        </p:spPr>
        <p:txBody>
          <a:bodyPr>
            <a:spAutoFit/>
          </a:bodyPr>
          <a:lstStyle/>
          <a:p>
            <a:pPr marL="225425" indent="-165100" defTabSz="457200" fontAlgn="base">
              <a:spcBef>
                <a:spcPct val="0"/>
              </a:spcBef>
              <a:spcAft>
                <a:spcPct val="0"/>
              </a:spcAft>
              <a:buFont typeface="Arial" charset="0"/>
              <a:buChar char="•"/>
            </a:pPr>
            <a:endParaRPr lang="en-US" dirty="0" smtClean="0">
              <a:solidFill>
                <a:srgbClr val="C00000"/>
              </a:solidFill>
              <a:cs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2"/>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612775" y="228600"/>
            <a:ext cx="8153400" cy="990600"/>
          </a:xfrm>
        </p:spPr>
        <p:txBody>
          <a:bodyPr/>
          <a:lstStyle/>
          <a:p>
            <a:pPr eaLnBrk="1" hangingPunct="1"/>
            <a:r>
              <a:rPr lang="en-US" dirty="0" smtClean="0"/>
              <a:t>Oximetry and Six-minute walk test</a:t>
            </a:r>
          </a:p>
        </p:txBody>
      </p:sp>
      <p:pic>
        <p:nvPicPr>
          <p:cNvPr id="28675" name="Picture 2" descr="http://t1.gstatic.com/images?q=tbn:ANd9GcTTHkOUoXUf1gyYyBcozaNgULsBGHIdqdd98rLR5L51Zp_HFcFK"/>
          <p:cNvPicPr>
            <a:picLocks noGrp="1" noChangeAspect="1" noChangeArrowheads="1"/>
          </p:cNvPicPr>
          <p:nvPr>
            <p:ph sz="quarter" idx="1"/>
          </p:nvPr>
        </p:nvPicPr>
        <p:blipFill>
          <a:blip r:embed="rId2"/>
          <a:srcRect/>
          <a:stretch>
            <a:fillRect/>
          </a:stretch>
        </p:blipFill>
        <p:spPr>
          <a:xfrm>
            <a:off x="2743200" y="1524000"/>
            <a:ext cx="3843338" cy="4756150"/>
          </a:xfrm>
          <a:noFill/>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10"/>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39939" name="Title 1"/>
          <p:cNvSpPr>
            <a:spLocks noGrp="1"/>
          </p:cNvSpPr>
          <p:nvPr>
            <p:ph type="title"/>
          </p:nvPr>
        </p:nvSpPr>
        <p:spPr/>
        <p:txBody>
          <a:bodyPr/>
          <a:lstStyle/>
          <a:p>
            <a:pPr eaLnBrk="1" hangingPunct="1"/>
            <a:r>
              <a:rPr lang="en-IN" smtClean="0"/>
              <a:t>Six minute walk</a:t>
            </a:r>
          </a:p>
        </p:txBody>
      </p:sp>
      <p:pic>
        <p:nvPicPr>
          <p:cNvPr id="39940" name="Picture 2"/>
          <p:cNvPicPr>
            <a:picLocks noGrp="1" noChangeAspect="1" noChangeArrowheads="1"/>
          </p:cNvPicPr>
          <p:nvPr>
            <p:ph idx="1"/>
          </p:nvPr>
        </p:nvPicPr>
        <p:blipFill>
          <a:blip r:embed="rId4" cstate="print"/>
          <a:srcRect/>
          <a:stretch>
            <a:fillRect/>
          </a:stretch>
        </p:blipFill>
        <p:spPr>
          <a:xfrm>
            <a:off x="4786313" y="2133601"/>
            <a:ext cx="3713161" cy="2783374"/>
          </a:xfrm>
        </p:spPr>
      </p:pic>
      <p:pic>
        <p:nvPicPr>
          <p:cNvPr id="39941" name="Picture 3" descr="100_1856.JPG"/>
          <p:cNvPicPr>
            <a:picLocks noChangeAspect="1" noChangeArrowheads="1"/>
          </p:cNvPicPr>
          <p:nvPr/>
        </p:nvPicPr>
        <p:blipFill>
          <a:blip r:embed="rId5" cstate="print"/>
          <a:srcRect l="33521" r="28099"/>
          <a:stretch>
            <a:fillRect/>
          </a:stretch>
        </p:blipFill>
        <p:spPr bwMode="auto">
          <a:xfrm>
            <a:off x="928662" y="3714752"/>
            <a:ext cx="2565424" cy="2182776"/>
          </a:xfrm>
          <a:prstGeom prst="rect">
            <a:avLst/>
          </a:prstGeom>
          <a:noFill/>
          <a:ln w="9525">
            <a:noFill/>
            <a:miter lim="800000"/>
            <a:headEnd/>
            <a:tailEnd/>
          </a:ln>
        </p:spPr>
      </p:pic>
      <p:sp>
        <p:nvSpPr>
          <p:cNvPr id="39942" name="Rectangle 4"/>
          <p:cNvSpPr>
            <a:spLocks noChangeArrowheads="1"/>
          </p:cNvSpPr>
          <p:nvPr/>
        </p:nvSpPr>
        <p:spPr bwMode="auto">
          <a:xfrm>
            <a:off x="3924300" y="6488113"/>
            <a:ext cx="5257800" cy="339725"/>
          </a:xfrm>
          <a:prstGeom prst="rect">
            <a:avLst/>
          </a:prstGeom>
          <a:noFill/>
          <a:ln w="9525">
            <a:noFill/>
            <a:miter lim="800000"/>
            <a:headEnd/>
            <a:tailEnd/>
          </a:ln>
        </p:spPr>
        <p:txBody>
          <a:bodyPr>
            <a:spAutoFit/>
          </a:bodyPr>
          <a:lstStyle/>
          <a:p>
            <a:pPr defTabSz="457200" fontAlgn="base">
              <a:spcBef>
                <a:spcPct val="0"/>
              </a:spcBef>
              <a:spcAft>
                <a:spcPct val="0"/>
              </a:spcAft>
            </a:pPr>
            <a:r>
              <a:rPr lang="en-IN" sz="1600" smtClean="0">
                <a:solidFill>
                  <a:prstClr val="black"/>
                </a:solidFill>
                <a:cs typeface="Arial" charset="0"/>
              </a:rPr>
              <a:t>Am J Respir Crit Care Med 2002;166:111–117</a:t>
            </a:r>
          </a:p>
        </p:txBody>
      </p:sp>
      <p:pic>
        <p:nvPicPr>
          <p:cNvPr id="39943" name="Picture 5" descr="100_1842.JPG"/>
          <p:cNvPicPr>
            <a:picLocks noChangeAspect="1" noChangeArrowheads="1"/>
          </p:cNvPicPr>
          <p:nvPr/>
        </p:nvPicPr>
        <p:blipFill>
          <a:blip r:embed="rId6" cstate="print"/>
          <a:srcRect t="2614" b="12366"/>
          <a:stretch>
            <a:fillRect/>
          </a:stretch>
        </p:blipFill>
        <p:spPr bwMode="auto">
          <a:xfrm>
            <a:off x="642910" y="1357298"/>
            <a:ext cx="3105142" cy="2047763"/>
          </a:xfrm>
          <a:prstGeom prst="rect">
            <a:avLst/>
          </a:prstGeom>
          <a:noFill/>
          <a:ln w="9525">
            <a:noFill/>
            <a:miter lim="800000"/>
            <a:headEnd/>
            <a:tailEnd/>
          </a:ln>
        </p:spPr>
      </p:pic>
      <p:sp>
        <p:nvSpPr>
          <p:cNvPr id="7" name="Slide Number Placeholder 6"/>
          <p:cNvSpPr>
            <a:spLocks noGrp="1"/>
          </p:cNvSpPr>
          <p:nvPr>
            <p:ph type="sldNum" sz="quarter" idx="12"/>
          </p:nvPr>
        </p:nvSpPr>
        <p:spPr/>
        <p:txBody>
          <a:bodyPr/>
          <a:lstStyle/>
          <a:p>
            <a:pPr>
              <a:defRPr/>
            </a:pPr>
            <a:fld id="{0704BB05-44CA-487A-AEEF-06C52F172F56}" type="slidenum">
              <a:rPr lang="en-IN">
                <a:solidFill>
                  <a:prstClr val="black">
                    <a:tint val="75000"/>
                  </a:prstClr>
                </a:solidFill>
              </a:rPr>
              <a:pPr>
                <a:defRPr/>
              </a:pPr>
              <a:t>35</a:t>
            </a:fld>
            <a:endParaRPr lang="en-IN">
              <a:solidFill>
                <a:prstClr val="black">
                  <a:tint val="75000"/>
                </a:prstClr>
              </a:solidFill>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285860"/>
            <a:ext cx="7620024" cy="390540"/>
          </a:xfrm>
        </p:spPr>
        <p:txBody>
          <a:bodyPr>
            <a:noAutofit/>
          </a:bodyPr>
          <a:lstStyle/>
          <a:p>
            <a:r>
              <a:rPr lang="en-US" sz="3600" dirty="0" smtClean="0">
                <a:latin typeface="Arial Narrow" pitchFamily="34" charset="0"/>
              </a:rPr>
              <a:t>Breathing &amp; Relaxation</a:t>
            </a:r>
            <a:endParaRPr lang="en-US" sz="3600" dirty="0">
              <a:latin typeface="Arial Narrow" pitchFamily="34" charset="0"/>
            </a:endParaRPr>
          </a:p>
        </p:txBody>
      </p:sp>
      <p:pic>
        <p:nvPicPr>
          <p:cNvPr id="16386" name="Picture 2" descr="C:\Users\user\Desktop\PIP-Relaxing-bedtime456.gif"/>
          <p:cNvPicPr>
            <a:picLocks noGrp="1" noChangeAspect="1" noChangeArrowheads="1"/>
          </p:cNvPicPr>
          <p:nvPr>
            <p:ph idx="1"/>
          </p:nvPr>
        </p:nvPicPr>
        <p:blipFill>
          <a:blip r:embed="rId2"/>
          <a:srcRect/>
          <a:stretch>
            <a:fillRect/>
          </a:stretch>
        </p:blipFill>
        <p:spPr bwMode="auto">
          <a:xfrm>
            <a:off x="1245421" y="2639884"/>
            <a:ext cx="6255537" cy="1855916"/>
          </a:xfrm>
          <a:prstGeom prst="rect">
            <a:avLst/>
          </a:prstGeom>
          <a:noFill/>
        </p:spPr>
      </p:pic>
      <p:sp>
        <p:nvSpPr>
          <p:cNvPr id="4" name="Slide Number Placeholder 3"/>
          <p:cNvSpPr>
            <a:spLocks noGrp="1"/>
          </p:cNvSpPr>
          <p:nvPr>
            <p:ph type="sldNum" sz="quarter" idx="12"/>
          </p:nvPr>
        </p:nvSpPr>
        <p:spPr/>
        <p:txBody>
          <a:bodyPr/>
          <a:lstStyle/>
          <a:p>
            <a:fld id="{3162FFC6-05A2-4577-9107-E1F0F2079BA0}" type="slidenum">
              <a:rPr lang="en-IN" smtClean="0"/>
              <a:pPr/>
              <a:t>36</a:t>
            </a:fld>
            <a:endParaRPr lang="en-IN"/>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a:xfrm>
            <a:off x="612775" y="428604"/>
            <a:ext cx="7388249" cy="790596"/>
          </a:xfrm>
        </p:spPr>
        <p:txBody>
          <a:bodyPr/>
          <a:lstStyle/>
          <a:p>
            <a:pPr eaLnBrk="1" hangingPunct="1"/>
            <a:r>
              <a:rPr lang="en-US" dirty="0" smtClean="0"/>
              <a:t>Device education</a:t>
            </a:r>
          </a:p>
        </p:txBody>
      </p:sp>
      <p:sp>
        <p:nvSpPr>
          <p:cNvPr id="31747" name="AutoShape 2" descr="data:image/jpeg;base64,/9j/4AAQSkZJRgABAQAAAQABAAD/2wCEAAkGBhISERUUEhMVFRIWFRcYFxcYFx0ZGRgaIR4VFhgaHhYdHDIeGRwvJRcYIDAgIyc1LCwvHx4xQTAqNSYrMCkBCQoKDgwOGg8PGjIkHyQuMDI0MjQ0NC4sNTAqNTQsKTQvLyspLCo0LDIvNSw0LiwqKiksLywpLCwsLCwuLCksLP/AABEIAEgAhgMBIgACEQEDEQH/xAAbAAADAQADAQAAAAAAAAAAAAAABQYEAQMHAv/EAD0QAAIBAgQEAwMICAcAAAAAAAECAwARBBIhMQUTQVEGImEycYEUI0JSgpGSoQcWM0NicrHwNFOywcLR0v/EABkBAQEBAQEBAAAAAAAAAAAAAAMEAQAFAv/EACwRAAEEAQIFAwMFAQAAAAAAAAEAAgMRIQQxEkFRcfATItGRscEUgaHh8WH/2gAMAwEAAhEDEQA/ALTh0k2JVWw+kbC6vl0t0JLaAdcqhm9UrdwziIkjBUgOrFJFH0XFww3116+6tPAeGNJAglkvEpbLGtwLB2K52vdraDKLLpsay46HlMhUWKNyWttl9uFiOw1X4ntUHCQA5ewXtc8s6eZTiLiZUgMdOuh07U0jlDC4NweoqQIvb1NzbXT1++t/C+JBCVY2TXcaL39wpWS5oqeXT4tu6o64JrC3FUJKqbtluOx+1tUlLjXdrszA30INvupHzBu2UUWmdJd4VliuIxxmzuASLgdbe6k/62p5vKbD2Sep9e1IeJ8RaSQE7gEXtp/fWsDknqfWpn6l1+1XxaFte/dUh8aMMvzd9fNrr8O1aG8YoCTkbLbTv91R/wAoTNkv5gAT8bka+4XrtBohqH9Ux0cXRej4LFiWNXX2WAIvvXfUPgfGkOFjtiLRxgEh817newTck9AL1l4V+mjAOrGZjCeYwRSrMSgy5WNhYE3OnS1XMmaQCSvJl0z2OIAXoVFTXh/9IOCxs3Jw8haQKWsUZRYWB1I9RVLSgg7KdzS00UUUUVqxFFFFcuUv4RxdmkiPU8xfyWQfA2P2q2eIeHl/Z3kXJfs6/ORE+lwy/aqdw83KljlA9lvN/I3lb/18KsuIozxkIbPun8wIIB9CRY+hNSR+5haeS9KcenMHjn58FSOHxAZFbXbQdRfofUWr7away6G2p6DpSp/E0KySmKzLYyBS2Qgm5ZMti1wyuNqqsL4ZzgNLLJdlBKoQi3sDuPMfvoWguwFVI4R5dgFIpZwntMF7EsPyriGB5dI4pGHfKVX8TWH3U+xWEiw8kSwxRiSVn+cdS5XKjObm+Yk2A371v4FxhcQjbCSNjHKv1XG9r7qb3B7H30ghs0SgdqqbxMHnYfKmk8J4qTcxQjubyt78ost/tfCt0P6PYf3ss0vcZ+Wv4Ut+ZqqtRTNgYOSlfrJXc67eWoX9XcPDNdYhZsQI5FPmXKQpTQ9QJBr6U3xXgmI/sneI9BfOnb2G/wBiK6uMx2aWx3fDP7i2aH/gKpxXwyNpJBCWWeRoa4Oz/h/K8t8W+GlQRpi1jeORyqyLdSrWuL39gmx6nWlfh/8ARtgubknVpAzHKc7IQLCylV0OubX/AKr1DxVwlMThJonGjRtbuGscpHreoDiTYURJ8nlQuYpM6ogWymO7FmC3NiF9o0MjPTONlVDJ+ob7hnr9lWcA8L8LwkobDLGs1ilxLmYg2JFi2uw6dKqQa8b4DwgTwSyQGItA1ggG9gHBBGg6hdLXDDS1ekYbjr8sSBRNGwBDR+1brdDub7gWI10poprGRSl1Om4T7XWeae0VjwHFY5lzRMGA0I2ZTvlZTqh9CL1sFUg3soCCDRRRRRWrFEcTwZiOUkG99a7OGeKIo8vMjnabKFeQqG27EGwUnXQdr0+4lwZHzyWJkyWFybCwNtNqh2e5PfrXnPuJ1he1Dw6hlHkmuL8UDnyGOF3SSEI2YFNVL22BLC0h92X1p1wfxLh2hjDSojhFDI7BSpAAIN7dRUfVF4YRhBKUILtK58xNrgKoBttovStilcXLtRp42x/RaOLOk0+EKSAqryEFGB83La219LZhauyLhwgnjeIH5xnSYk3LZszox72YEDsGNKJZXji5rcv5mYmUBWzWz5Gyte+z3sQb1vxrM8L5o7hHBynz50VgW072zeXuKTjvJ33QGOqaDjbz6hU4rmvO+TBDgwbcuaZ25WWRx7cjZPMjZbhDe1+lulbcPGwFlnnFzoeaWt29q/8ASvv1+oRfpN6PPp/aYeJGsZrf5MDfhmYj+/WqLEYhUUs7BVGpZiAB7ydBUBjcHOTf5VIxOUMriPVVOcWYJe97H12odMzBpGaR9AGc3PbQbL8BRCbhJNeZVB0vG0Anb4HwmPHfEfyheThwxjYgSSkZVKdVS4u5I0uBax3rBDhFBAUBddhoPuG1fSmiFC0gUHzbC+m/Sic4uNlUsYI28LU4wXDY4cRlIFpkzRnubDmx3HtDQSAHvJ0rTjoDGWljBJveSMfvBsSB9cDUd7W7WaTYEPFkfsNRuCNmHqDqKWQO0glhmymWNhrawZSA0cmXpqGBA6qfSqyysLzRIXHiJ79vP5z2xtCkpM+EkCzCw5gF1caNkkH01196kmxBuC44ZxcSkowyTIBnjJuQDsyn6SG2je8aEEUmhd4C6ADLIxMWYkKshPnRiAbAm7r3uy9q18V4a0ih47CeM54mOwbqp/gYXUj1vuBWMJGQtkaDg/sfPPzQUVi4Zj1mjDjQ7Mp3RxoyN/EDoaKoBvKiIINFbGFxUdxvw00YMyuWa9yLbA/1qyrhlvvXxJGHjKaGd0JsLzCI3AuRf8qf+HS/KlERRXzg3dSy6gX8oYE7d6pX4RCTcxp+EUrxEC4aYMBlgksrHokl/IT2VsxW/Q5e9StgMZslXv1bZmloGVOYqCYyfJhIZebKTNmh5aWzpJIUbNmsLZdbjUDNeq6PQ7128rW9he1r+m9r9q+FTWlDKKndLxClPcRwaRiSF5PmcUZOWpsDHNYyKEI9QWUHUMNN7DrRLxRyAg5o1a62IJIBJv77j4VQ47hsU6FJUzKQfQj1B6HQEEaggVN4FTh0kdznijnkXEKR7Go+fS2wIKyOu2rsLEEE3symikx/1Bue5Nu3SvgxXsL2v603xHCpCLqL2NvhXGE4DcjMNzqe2+3r0o/TN0m9ZgF2lGJwDqM26A7j86Y8Ewgds6rc31J2Gt7j1p5JwdCV08ovcdGv371uigVQAosB2pmwUbKmk1lsobr7bapvGcQVsbEIj5lLRzG3lIKPIqX6sCoN9h5huapDURw6eNcRDCRKMQkjGQFCEClZ7EN7JDM97g3JOttqWU7BBp2g8R6A/ZUmIwaurKyhlbQg/wB6HrfvS/hZMUvIdWZyGZZr3V1B+lc6SDS9hbUEaGwdiumbCK2UsNUbMp6g2I/oSCPWuLc2FjZMFp2SriGGxEUhlwiozSaSxuSoJGiyAjZgBlPcZfq0U5NFYWnkaWiQVloP1+Vrooop1KiviWFWUqwBVgQQdQQdCCOooorlyUQOYX5Lew37FiSdOsbE/SG4N9R6qb6iKKKEbkKp2wd1X0vupdw9VaXE7FeaFYdzyoQwrmisduFzNndvytXhr/DIPqZo/wADMg/0imYUUUUkeWhFMKkd3KLVzRRX2iXBqO8T8OmE4aMxlJdBncpy5wto3zAaqAui6ebrrpxRQzC2qnSuIkFc048O8UM+HSRrZiLPbow0YFfotfdenroaYuaKKxhtoXStDXkBC60UUUgRFf/Z"/>
          <p:cNvSpPr>
            <a:spLocks noChangeAspect="1" noChangeArrowheads="1"/>
          </p:cNvSpPr>
          <p:nvPr/>
        </p:nvSpPr>
        <p:spPr bwMode="auto">
          <a:xfrm>
            <a:off x="63500" y="-327025"/>
            <a:ext cx="1276350" cy="685800"/>
          </a:xfrm>
          <a:prstGeom prst="rect">
            <a:avLst/>
          </a:prstGeom>
          <a:noFill/>
          <a:ln w="9525">
            <a:noFill/>
            <a:miter lim="800000"/>
            <a:headEnd/>
            <a:tailEnd/>
          </a:ln>
        </p:spPr>
        <p:txBody>
          <a:bodyPr/>
          <a:lstStyle/>
          <a:p>
            <a:endParaRPr lang="en-US"/>
          </a:p>
        </p:txBody>
      </p:sp>
      <p:sp>
        <p:nvSpPr>
          <p:cNvPr id="31748" name="AutoShape 4" descr="data:image/jpeg;base64,/9j/4AAQSkZJRgABAQAAAQABAAD/2wCEAAkGBhISERUUEhMVFRIWFRcYFxcYFx0ZGRgaIR4VFhgaHhYdHDIeGRwvJRcYIDAgIyc1LCwvHx4xQTAqNSYrMCkBCQoKDgwOGg8PGjIkHyQuMDI0MjQ0NC4sNTAqNTQsKTQvLyspLCo0LDIvNSw0LiwqKiksLywpLCwsLCwuLCksLP/AABEIAEgAhgMBIgACEQEDEQH/xAAbAAADAQADAQAAAAAAAAAAAAAABQYEAQMHAv/EAD0QAAIBAgQEAwMICAcAAAAAAAECAwARBBIhMQUTQVEGImEycYEUI0JSgpGSoQcWM0NicrHwNFOywcLR0v/EABkBAQEBAQEBAAAAAAAAAAAAAAMEAQAFAv/EACwRAAEEAQIFAwMFAQAAAAAAAAEAAgMRIQQxEkFRcfATItGRscEUgaHh8WH/2gAMAwEAAhEDEQA/ALTh0k2JVWw+kbC6vl0t0JLaAdcqhm9UrdwziIkjBUgOrFJFH0XFww3116+6tPAeGNJAglkvEpbLGtwLB2K52vdraDKLLpsay46HlMhUWKNyWttl9uFiOw1X4ntUHCQA5ewXtc8s6eZTiLiZUgMdOuh07U0jlDC4NweoqQIvb1NzbXT1++t/C+JBCVY2TXcaL39wpWS5oqeXT4tu6o64JrC3FUJKqbtluOx+1tUlLjXdrszA30INvupHzBu2UUWmdJd4VliuIxxmzuASLgdbe6k/62p5vKbD2Sep9e1IeJ8RaSQE7gEXtp/fWsDknqfWpn6l1+1XxaFte/dUh8aMMvzd9fNrr8O1aG8YoCTkbLbTv91R/wAoTNkv5gAT8bka+4XrtBohqH9Ux0cXRej4LFiWNXX2WAIvvXfUPgfGkOFjtiLRxgEh817newTck9AL1l4V+mjAOrGZjCeYwRSrMSgy5WNhYE3OnS1XMmaQCSvJl0z2OIAXoVFTXh/9IOCxs3Jw8haQKWsUZRYWB1I9RVLSgg7KdzS00UUUUVqxFFFFcuUv4RxdmkiPU8xfyWQfA2P2q2eIeHl/Z3kXJfs6/ORE+lwy/aqdw83KljlA9lvN/I3lb/18KsuIozxkIbPun8wIIB9CRY+hNSR+5haeS9KcenMHjn58FSOHxAZFbXbQdRfofUWr7away6G2p6DpSp/E0KySmKzLYyBS2Qgm5ZMti1wyuNqqsL4ZzgNLLJdlBKoQi3sDuPMfvoWguwFVI4R5dgFIpZwntMF7EsPyriGB5dI4pGHfKVX8TWH3U+xWEiw8kSwxRiSVn+cdS5XKjObm+Yk2A371v4FxhcQjbCSNjHKv1XG9r7qb3B7H30ghs0SgdqqbxMHnYfKmk8J4qTcxQjubyt78ost/tfCt0P6PYf3ss0vcZ+Wv4Ut+ZqqtRTNgYOSlfrJXc67eWoX9XcPDNdYhZsQI5FPmXKQpTQ9QJBr6U3xXgmI/sneI9BfOnb2G/wBiK6uMx2aWx3fDP7i2aH/gKpxXwyNpJBCWWeRoa4Oz/h/K8t8W+GlQRpi1jeORyqyLdSrWuL39gmx6nWlfh/8ARtgubknVpAzHKc7IQLCylV0OubX/AKr1DxVwlMThJonGjRtbuGscpHreoDiTYURJ8nlQuYpM6ogWymO7FmC3NiF9o0MjPTONlVDJ+ob7hnr9lWcA8L8LwkobDLGs1ilxLmYg2JFi2uw6dKqQa8b4DwgTwSyQGItA1ggG9gHBBGg6hdLXDDS1ekYbjr8sSBRNGwBDR+1brdDub7gWI10poprGRSl1Om4T7XWeae0VjwHFY5lzRMGA0I2ZTvlZTqh9CL1sFUg3soCCDRRRRRWrFEcTwZiOUkG99a7OGeKIo8vMjnabKFeQqG27EGwUnXQdr0+4lwZHzyWJkyWFybCwNtNqh2e5PfrXnPuJ1he1Dw6hlHkmuL8UDnyGOF3SSEI2YFNVL22BLC0h92X1p1wfxLh2hjDSojhFDI7BSpAAIN7dRUfVF4YRhBKUILtK58xNrgKoBttovStilcXLtRp42x/RaOLOk0+EKSAqryEFGB83La219LZhauyLhwgnjeIH5xnSYk3LZszox72YEDsGNKJZXji5rcv5mYmUBWzWz5Gyte+z3sQb1vxrM8L5o7hHBynz50VgW072zeXuKTjvJ33QGOqaDjbz6hU4rmvO+TBDgwbcuaZ25WWRx7cjZPMjZbhDe1+lulbcPGwFlnnFzoeaWt29q/8ASvv1+oRfpN6PPp/aYeJGsZrf5MDfhmYj+/WqLEYhUUs7BVGpZiAB7ydBUBjcHOTf5VIxOUMriPVVOcWYJe97H12odMzBpGaR9AGc3PbQbL8BRCbhJNeZVB0vG0Anb4HwmPHfEfyheThwxjYgSSkZVKdVS4u5I0uBax3rBDhFBAUBddhoPuG1fSmiFC0gUHzbC+m/Sic4uNlUsYI28LU4wXDY4cRlIFpkzRnubDmx3HtDQSAHvJ0rTjoDGWljBJveSMfvBsSB9cDUd7W7WaTYEPFkfsNRuCNmHqDqKWQO0glhmymWNhrawZSA0cmXpqGBA6qfSqyysLzRIXHiJ79vP5z2xtCkpM+EkCzCw5gF1caNkkH01196kmxBuC44ZxcSkowyTIBnjJuQDsyn6SG2je8aEEUmhd4C6ADLIxMWYkKshPnRiAbAm7r3uy9q18V4a0ih47CeM54mOwbqp/gYXUj1vuBWMJGQtkaDg/sfPPzQUVi4Zj1mjDjQ7Mp3RxoyN/EDoaKoBvKiIINFbGFxUdxvw00YMyuWa9yLbA/1qyrhlvvXxJGHjKaGd0JsLzCI3AuRf8qf+HS/KlERRXzg3dSy6gX8oYE7d6pX4RCTcxp+EUrxEC4aYMBlgksrHokl/IT2VsxW/Q5e9StgMZslXv1bZmloGVOYqCYyfJhIZebKTNmh5aWzpJIUbNmsLZdbjUDNeq6PQ7128rW9he1r+m9r9q+FTWlDKKndLxClPcRwaRiSF5PmcUZOWpsDHNYyKEI9QWUHUMNN7DrRLxRyAg5o1a62IJIBJv77j4VQ47hsU6FJUzKQfQj1B6HQEEaggVN4FTh0kdznijnkXEKR7Go+fS2wIKyOu2rsLEEE3symikx/1Bue5Nu3SvgxXsL2v603xHCpCLqL2NvhXGE4DcjMNzqe2+3r0o/TN0m9ZgF2lGJwDqM26A7j86Y8Ewgds6rc31J2Gt7j1p5JwdCV08ovcdGv371uigVQAosB2pmwUbKmk1lsobr7bapvGcQVsbEIj5lLRzG3lIKPIqX6sCoN9h5huapDURw6eNcRDCRKMQkjGQFCEClZ7EN7JDM97g3JOttqWU7BBp2g8R6A/ZUmIwaurKyhlbQg/wB6HrfvS/hZMUvIdWZyGZZr3V1B+lc6SDS9hbUEaGwdiumbCK2UsNUbMp6g2I/oSCPWuLc2FjZMFp2SriGGxEUhlwiozSaSxuSoJGiyAjZgBlPcZfq0U5NFYWnkaWiQVloP1+Vrooop1KiviWFWUqwBVgQQdQQdCCOooorlyUQOYX5Lew37FiSdOsbE/SG4N9R6qb6iKKKEbkKp2wd1X0vupdw9VaXE7FeaFYdzyoQwrmisduFzNndvytXhr/DIPqZo/wADMg/0imYUUUUkeWhFMKkd3KLVzRRX2iXBqO8T8OmE4aMxlJdBncpy5wto3zAaqAui6ebrrpxRQzC2qnSuIkFc048O8UM+HSRrZiLPbow0YFfotfdenroaYuaKKxhtoXStDXkBC60UUUgRFf/Z"/>
          <p:cNvSpPr>
            <a:spLocks noChangeAspect="1" noChangeArrowheads="1"/>
          </p:cNvSpPr>
          <p:nvPr/>
        </p:nvSpPr>
        <p:spPr bwMode="auto">
          <a:xfrm>
            <a:off x="63500" y="-327025"/>
            <a:ext cx="1276350" cy="685800"/>
          </a:xfrm>
          <a:prstGeom prst="rect">
            <a:avLst/>
          </a:prstGeom>
          <a:noFill/>
          <a:ln w="9525">
            <a:noFill/>
            <a:miter lim="800000"/>
            <a:headEnd/>
            <a:tailEnd/>
          </a:ln>
        </p:spPr>
        <p:txBody>
          <a:bodyPr/>
          <a:lstStyle/>
          <a:p>
            <a:endParaRPr lang="en-US"/>
          </a:p>
        </p:txBody>
      </p:sp>
      <p:sp>
        <p:nvSpPr>
          <p:cNvPr id="31749" name="AutoShape 6" descr="data:image/jpeg;base64,/9j/4AAQSkZJRgABAQAAAQABAAD/2wCEAAkGBhISERUUEhMVFRIWFRcYFxcYFx0ZGRgaIR4VFhgaHhYdHDIeGRwvJRcYIDAgIyc1LCwvHx4xQTAqNSYrMCkBCQoKDgwOGg8PGjIkHyQuMDI0MjQ0NC4sNTAqNTQsKTQvLyspLCo0LDIvNSw0LiwqKiksLywpLCwsLCwuLCksLP/AABEIAEgAhgMBIgACEQEDEQH/xAAbAAADAQADAQAAAAAAAAAAAAAABQYEAQMHAv/EAD0QAAIBAgQEAwMICAcAAAAAAAECAwARBBIhMQUTQVEGImEycYEUI0JSgpGSoQcWM0NicrHwNFOywcLR0v/EABkBAQEBAQEBAAAAAAAAAAAAAAMEAQAFAv/EACwRAAEEAQIFAwMFAQAAAAAAAAEAAgMRIQQxEkFRcfATItGRscEUgaHh8WH/2gAMAwEAAhEDEQA/ALTh0k2JVWw+kbC6vl0t0JLaAdcqhm9UrdwziIkjBUgOrFJFH0XFww3116+6tPAeGNJAglkvEpbLGtwLB2K52vdraDKLLpsay46HlMhUWKNyWttl9uFiOw1X4ntUHCQA5ewXtc8s6eZTiLiZUgMdOuh07U0jlDC4NweoqQIvb1NzbXT1++t/C+JBCVY2TXcaL39wpWS5oqeXT4tu6o64JrC3FUJKqbtluOx+1tUlLjXdrszA30INvupHzBu2UUWmdJd4VliuIxxmzuASLgdbe6k/62p5vKbD2Sep9e1IeJ8RaSQE7gEXtp/fWsDknqfWpn6l1+1XxaFte/dUh8aMMvzd9fNrr8O1aG8YoCTkbLbTv91R/wAoTNkv5gAT8bka+4XrtBohqH9Ux0cXRej4LFiWNXX2WAIvvXfUPgfGkOFjtiLRxgEh817newTck9AL1l4V+mjAOrGZjCeYwRSrMSgy5WNhYE3OnS1XMmaQCSvJl0z2OIAXoVFTXh/9IOCxs3Jw8haQKWsUZRYWB1I9RVLSgg7KdzS00UUUUVqxFFFFcuUv4RxdmkiPU8xfyWQfA2P2q2eIeHl/Z3kXJfs6/ORE+lwy/aqdw83KljlA9lvN/I3lb/18KsuIozxkIbPun8wIIB9CRY+hNSR+5haeS9KcenMHjn58FSOHxAZFbXbQdRfofUWr7away6G2p6DpSp/E0KySmKzLYyBS2Qgm5ZMti1wyuNqqsL4ZzgNLLJdlBKoQi3sDuPMfvoWguwFVI4R5dgFIpZwntMF7EsPyriGB5dI4pGHfKVX8TWH3U+xWEiw8kSwxRiSVn+cdS5XKjObm+Yk2A371v4FxhcQjbCSNjHKv1XG9r7qb3B7H30ghs0SgdqqbxMHnYfKmk8J4qTcxQjubyt78ost/tfCt0P6PYf3ss0vcZ+Wv4Ut+ZqqtRTNgYOSlfrJXc67eWoX9XcPDNdYhZsQI5FPmXKQpTQ9QJBr6U3xXgmI/sneI9BfOnb2G/wBiK6uMx2aWx3fDP7i2aH/gKpxXwyNpJBCWWeRoa4Oz/h/K8t8W+GlQRpi1jeORyqyLdSrWuL39gmx6nWlfh/8ARtgubknVpAzHKc7IQLCylV0OubX/AKr1DxVwlMThJonGjRtbuGscpHreoDiTYURJ8nlQuYpM6ogWymO7FmC3NiF9o0MjPTONlVDJ+ob7hnr9lWcA8L8LwkobDLGs1ilxLmYg2JFi2uw6dKqQa8b4DwgTwSyQGItA1ggG9gHBBGg6hdLXDDS1ekYbjr8sSBRNGwBDR+1brdDub7gWI10poprGRSl1Om4T7XWeae0VjwHFY5lzRMGA0I2ZTvlZTqh9CL1sFUg3soCCDRRRRRWrFEcTwZiOUkG99a7OGeKIo8vMjnabKFeQqG27EGwUnXQdr0+4lwZHzyWJkyWFybCwNtNqh2e5PfrXnPuJ1he1Dw6hlHkmuL8UDnyGOF3SSEI2YFNVL22BLC0h92X1p1wfxLh2hjDSojhFDI7BSpAAIN7dRUfVF4YRhBKUILtK58xNrgKoBttovStilcXLtRp42x/RaOLOk0+EKSAqryEFGB83La219LZhauyLhwgnjeIH5xnSYk3LZszox72YEDsGNKJZXji5rcv5mYmUBWzWz5Gyte+z3sQb1vxrM8L5o7hHBynz50VgW072zeXuKTjvJ33QGOqaDjbz6hU4rmvO+TBDgwbcuaZ25WWRx7cjZPMjZbhDe1+lulbcPGwFlnnFzoeaWt29q/8ASvv1+oRfpN6PPp/aYeJGsZrf5MDfhmYj+/WqLEYhUUs7BVGpZiAB7ydBUBjcHOTf5VIxOUMriPVVOcWYJe97H12odMzBpGaR9AGc3PbQbL8BRCbhJNeZVB0vG0Anb4HwmPHfEfyheThwxjYgSSkZVKdVS4u5I0uBax3rBDhFBAUBddhoPuG1fSmiFC0gUHzbC+m/Sic4uNlUsYI28LU4wXDY4cRlIFpkzRnubDmx3HtDQSAHvJ0rTjoDGWljBJveSMfvBsSB9cDUd7W7WaTYEPFkfsNRuCNmHqDqKWQO0glhmymWNhrawZSA0cmXpqGBA6qfSqyysLzRIXHiJ79vP5z2xtCkpM+EkCzCw5gF1caNkkH01196kmxBuC44ZxcSkowyTIBnjJuQDsyn6SG2je8aEEUmhd4C6ADLIxMWYkKshPnRiAbAm7r3uy9q18V4a0ih47CeM54mOwbqp/gYXUj1vuBWMJGQtkaDg/sfPPzQUVi4Zj1mjDjQ7Mp3RxoyN/EDoaKoBvKiIINFbGFxUdxvw00YMyuWa9yLbA/1qyrhlvvXxJGHjKaGd0JsLzCI3AuRf8qf+HS/KlERRXzg3dSy6gX8oYE7d6pX4RCTcxp+EUrxEC4aYMBlgksrHokl/IT2VsxW/Q5e9StgMZslXv1bZmloGVOYqCYyfJhIZebKTNmh5aWzpJIUbNmsLZdbjUDNeq6PQ7128rW9he1r+m9r9q+FTWlDKKndLxClPcRwaRiSF5PmcUZOWpsDHNYyKEI9QWUHUMNN7DrRLxRyAg5o1a62IJIBJv77j4VQ47hsU6FJUzKQfQj1B6HQEEaggVN4FTh0kdznijnkXEKR7Go+fS2wIKyOu2rsLEEE3symikx/1Bue5Nu3SvgxXsL2v603xHCpCLqL2NvhXGE4DcjMNzqe2+3r0o/TN0m9ZgF2lGJwDqM26A7j86Y8Ewgds6rc31J2Gt7j1p5JwdCV08ovcdGv371uigVQAosB2pmwUbKmk1lsobr7bapvGcQVsbEIj5lLRzG3lIKPIqX6sCoN9h5huapDURw6eNcRDCRKMQkjGQFCEClZ7EN7JDM97g3JOttqWU7BBp2g8R6A/ZUmIwaurKyhlbQg/wB6HrfvS/hZMUvIdWZyGZZr3V1B+lc6SDS9hbUEaGwdiumbCK2UsNUbMp6g2I/oSCPWuLc2FjZMFp2SriGGxEUhlwiozSaSxuSoJGiyAjZgBlPcZfq0U5NFYWnkaWiQVloP1+Vrooop1KiviWFWUqwBVgQQdQQdCCOooorlyUQOYX5Lew37FiSdOsbE/SG4N9R6qb6iKKKEbkKp2wd1X0vupdw9VaXE7FeaFYdzyoQwrmisduFzNndvytXhr/DIPqZo/wADMg/0imYUUUUkeWhFMKkd3KLVzRRX2iXBqO8T8OmE4aMxlJdBncpy5wto3zAaqAui6ebrrpxRQzC2qnSuIkFc048O8UM+HSRrZiLPbow0YFfotfdenroaYuaKKxhtoXStDXkBC60UUUgRFf/Z"/>
          <p:cNvSpPr>
            <a:spLocks noChangeAspect="1" noChangeArrowheads="1"/>
          </p:cNvSpPr>
          <p:nvPr/>
        </p:nvSpPr>
        <p:spPr bwMode="auto">
          <a:xfrm>
            <a:off x="63500" y="-327025"/>
            <a:ext cx="1276350" cy="685800"/>
          </a:xfrm>
          <a:prstGeom prst="rect">
            <a:avLst/>
          </a:prstGeom>
          <a:noFill/>
          <a:ln w="9525">
            <a:noFill/>
            <a:miter lim="800000"/>
            <a:headEnd/>
            <a:tailEnd/>
          </a:ln>
        </p:spPr>
        <p:txBody>
          <a:bodyPr/>
          <a:lstStyle/>
          <a:p>
            <a:endParaRPr lang="en-US"/>
          </a:p>
        </p:txBody>
      </p:sp>
      <p:sp>
        <p:nvSpPr>
          <p:cNvPr id="31750" name="AutoShape 8" descr="data:image/jpeg;base64,/9j/4AAQSkZJRgABAQAAAQABAAD/2wCEAAkGBhISERUUEhMVFRIWFRcYFxcYFx0ZGRgaIR4VFhgaHhYdHDIeGRwvJRcYIDAgIyc1LCwvHx4xQTAqNSYrMCkBCQoKDgwOGg8PGjIkHyQuMDI0MjQ0NC4sNTAqNTQsKTQvLyspLCo0LDIvNSw0LiwqKiksLywpLCwsLCwuLCksLP/AABEIAEgAhgMBIgACEQEDEQH/xAAbAAADAQADAQAAAAAAAAAAAAAABQYEAQMHAv/EAD0QAAIBAgQEAwMICAcAAAAAAAECAwARBBIhMQUTQVEGImEycYEUI0JSgpGSoQcWM0NicrHwNFOywcLR0v/EABkBAQEBAQEBAAAAAAAAAAAAAAMEAQAFAv/EACwRAAEEAQIFAwMFAQAAAAAAAAEAAgMRIQQxEkFRcfATItGRscEUgaHh8WH/2gAMAwEAAhEDEQA/ALTh0k2JVWw+kbC6vl0t0JLaAdcqhm9UrdwziIkjBUgOrFJFH0XFww3116+6tPAeGNJAglkvEpbLGtwLB2K52vdraDKLLpsay46HlMhUWKNyWttl9uFiOw1X4ntUHCQA5ewXtc8s6eZTiLiZUgMdOuh07U0jlDC4NweoqQIvb1NzbXT1++t/C+JBCVY2TXcaL39wpWS5oqeXT4tu6o64JrC3FUJKqbtluOx+1tUlLjXdrszA30INvupHzBu2UUWmdJd4VliuIxxmzuASLgdbe6k/62p5vKbD2Sep9e1IeJ8RaSQE7gEXtp/fWsDknqfWpn6l1+1XxaFte/dUh8aMMvzd9fNrr8O1aG8YoCTkbLbTv91R/wAoTNkv5gAT8bka+4XrtBohqH9Ux0cXRej4LFiWNXX2WAIvvXfUPgfGkOFjtiLRxgEh817newTck9AL1l4V+mjAOrGZjCeYwRSrMSgy5WNhYE3OnS1XMmaQCSvJl0z2OIAXoVFTXh/9IOCxs3Jw8haQKWsUZRYWB1I9RVLSgg7KdzS00UUUUVqxFFFFcuUv4RxdmkiPU8xfyWQfA2P2q2eIeHl/Z3kXJfs6/ORE+lwy/aqdw83KljlA9lvN/I3lb/18KsuIozxkIbPun8wIIB9CRY+hNSR+5haeS9KcenMHjn58FSOHxAZFbXbQdRfofUWr7away6G2p6DpSp/E0KySmKzLYyBS2Qgm5ZMti1wyuNqqsL4ZzgNLLJdlBKoQi3sDuPMfvoWguwFVI4R5dgFIpZwntMF7EsPyriGB5dI4pGHfKVX8TWH3U+xWEiw8kSwxRiSVn+cdS5XKjObm+Yk2A371v4FxhcQjbCSNjHKv1XG9r7qb3B7H30ghs0SgdqqbxMHnYfKmk8J4qTcxQjubyt78ost/tfCt0P6PYf3ss0vcZ+Wv4Ut+ZqqtRTNgYOSlfrJXc67eWoX9XcPDNdYhZsQI5FPmXKQpTQ9QJBr6U3xXgmI/sneI9BfOnb2G/wBiK6uMx2aWx3fDP7i2aH/gKpxXwyNpJBCWWeRoa4Oz/h/K8t8W+GlQRpi1jeORyqyLdSrWuL39gmx6nWlfh/8ARtgubknVpAzHKc7IQLCylV0OubX/AKr1DxVwlMThJonGjRtbuGscpHreoDiTYURJ8nlQuYpM6ogWymO7FmC3NiF9o0MjPTONlVDJ+ob7hnr9lWcA8L8LwkobDLGs1ilxLmYg2JFi2uw6dKqQa8b4DwgTwSyQGItA1ggG9gHBBGg6hdLXDDS1ekYbjr8sSBRNGwBDR+1brdDub7gWI10poprGRSl1Om4T7XWeae0VjwHFY5lzRMGA0I2ZTvlZTqh9CL1sFUg3soCCDRRRRRWrFEcTwZiOUkG99a7OGeKIo8vMjnabKFeQqG27EGwUnXQdr0+4lwZHzyWJkyWFybCwNtNqh2e5PfrXnPuJ1he1Dw6hlHkmuL8UDnyGOF3SSEI2YFNVL22BLC0h92X1p1wfxLh2hjDSojhFDI7BSpAAIN7dRUfVF4YRhBKUILtK58xNrgKoBttovStilcXLtRp42x/RaOLOk0+EKSAqryEFGB83La219LZhauyLhwgnjeIH5xnSYk3LZszox72YEDsGNKJZXji5rcv5mYmUBWzWz5Gyte+z3sQb1vxrM8L5o7hHBynz50VgW072zeXuKTjvJ33QGOqaDjbz6hU4rmvO+TBDgwbcuaZ25WWRx7cjZPMjZbhDe1+lulbcPGwFlnnFzoeaWt29q/8ASvv1+oRfpN6PPp/aYeJGsZrf5MDfhmYj+/WqLEYhUUs7BVGpZiAB7ydBUBjcHOTf5VIxOUMriPVVOcWYJe97H12odMzBpGaR9AGc3PbQbL8BRCbhJNeZVB0vG0Anb4HwmPHfEfyheThwxjYgSSkZVKdVS4u5I0uBax3rBDhFBAUBddhoPuG1fSmiFC0gUHzbC+m/Sic4uNlUsYI28LU4wXDY4cRlIFpkzRnubDmx3HtDQSAHvJ0rTjoDGWljBJveSMfvBsSB9cDUd7W7WaTYEPFkfsNRuCNmHqDqKWQO0glhmymWNhrawZSA0cmXpqGBA6qfSqyysLzRIXHiJ79vP5z2xtCkpM+EkCzCw5gF1caNkkH01196kmxBuC44ZxcSkowyTIBnjJuQDsyn6SG2je8aEEUmhd4C6ADLIxMWYkKshPnRiAbAm7r3uy9q18V4a0ih47CeM54mOwbqp/gYXUj1vuBWMJGQtkaDg/sfPPzQUVi4Zj1mjDjQ7Mp3RxoyN/EDoaKoBvKiIINFbGFxUdxvw00YMyuWa9yLbA/1qyrhlvvXxJGHjKaGd0JsLzCI3AuRf8qf+HS/KlERRXzg3dSy6gX8oYE7d6pX4RCTcxp+EUrxEC4aYMBlgksrHokl/IT2VsxW/Q5e9StgMZslXv1bZmloGVOYqCYyfJhIZebKTNmh5aWzpJIUbNmsLZdbjUDNeq6PQ7128rW9he1r+m9r9q+FTWlDKKndLxClPcRwaRiSF5PmcUZOWpsDHNYyKEI9QWUHUMNN7DrRLxRyAg5o1a62IJIBJv77j4VQ47hsU6FJUzKQfQj1B6HQEEaggVN4FTh0kdznijnkXEKR7Go+fS2wIKyOu2rsLEEE3symikx/1Bue5Nu3SvgxXsL2v603xHCpCLqL2NvhXGE4DcjMNzqe2+3r0o/TN0m9ZgF2lGJwDqM26A7j86Y8Ewgds6rc31J2Gt7j1p5JwdCV08ovcdGv371uigVQAosB2pmwUbKmk1lsobr7bapvGcQVsbEIj5lLRzG3lIKPIqX6sCoN9h5huapDURw6eNcRDCRKMQkjGQFCEClZ7EN7JDM97g3JOttqWU7BBp2g8R6A/ZUmIwaurKyhlbQg/wB6HrfvS/hZMUvIdWZyGZZr3V1B+lc6SDS9hbUEaGwdiumbCK2UsNUbMp6g2I/oSCPWuLc2FjZMFp2SriGGxEUhlwiozSaSxuSoJGiyAjZgBlPcZfq0U5NFYWnkaWiQVloP1+Vrooop1KiviWFWUqwBVgQQdQQdCCOooorlyUQOYX5Lew37FiSdOsbE/SG4N9R6qb6iKKKEbkKp2wd1X0vupdw9VaXE7FeaFYdzyoQwrmisduFzNndvytXhr/DIPqZo/wADMg/0imYUUUUkeWhFMKkd3KLVzRRX2iXBqO8T8OmE4aMxlJdBncpy5wto3zAaqAui6ebrrpxRQzC2qnSuIkFc048O8UM+HSRrZiLPbow0YFfotfdenroaYuaKKxhtoXStDXkBC60UUUgRFf/Z"/>
          <p:cNvSpPr>
            <a:spLocks noChangeAspect="1" noChangeArrowheads="1"/>
          </p:cNvSpPr>
          <p:nvPr/>
        </p:nvSpPr>
        <p:spPr bwMode="auto">
          <a:xfrm>
            <a:off x="63500" y="-327025"/>
            <a:ext cx="1276350" cy="685800"/>
          </a:xfrm>
          <a:prstGeom prst="rect">
            <a:avLst/>
          </a:prstGeom>
          <a:noFill/>
          <a:ln w="9525">
            <a:noFill/>
            <a:miter lim="800000"/>
            <a:headEnd/>
            <a:tailEnd/>
          </a:ln>
        </p:spPr>
        <p:txBody>
          <a:bodyPr/>
          <a:lstStyle/>
          <a:p>
            <a:endParaRPr lang="en-US"/>
          </a:p>
        </p:txBody>
      </p:sp>
      <p:pic>
        <p:nvPicPr>
          <p:cNvPr id="31751" name="Picture 10" descr="s_03.gif (7884 bytes)"/>
          <p:cNvPicPr>
            <a:picLocks noChangeAspect="1" noChangeArrowheads="1"/>
          </p:cNvPicPr>
          <p:nvPr/>
        </p:nvPicPr>
        <p:blipFill>
          <a:blip r:embed="rId2"/>
          <a:srcRect/>
          <a:stretch>
            <a:fillRect/>
          </a:stretch>
        </p:blipFill>
        <p:spPr bwMode="auto">
          <a:xfrm>
            <a:off x="3071802" y="1142984"/>
            <a:ext cx="2505084" cy="2174552"/>
          </a:xfrm>
          <a:prstGeom prst="rect">
            <a:avLst/>
          </a:prstGeom>
          <a:noFill/>
          <a:ln w="9525">
            <a:noFill/>
            <a:miter lim="800000"/>
            <a:headEnd/>
            <a:tailEnd/>
          </a:ln>
        </p:spPr>
      </p:pic>
      <p:pic>
        <p:nvPicPr>
          <p:cNvPr id="31752" name="Picture 12" descr="http://t3.gstatic.com/images?q=tbn:ANd9GcSkkY_FzmtEKaxe7-U-AjZfK4ePOGdk8D4lLGEuRsmvjJAMzSYpIA"/>
          <p:cNvPicPr>
            <a:picLocks noChangeAspect="1" noChangeArrowheads="1"/>
          </p:cNvPicPr>
          <p:nvPr/>
        </p:nvPicPr>
        <p:blipFill>
          <a:blip r:embed="rId3"/>
          <a:srcRect/>
          <a:stretch>
            <a:fillRect/>
          </a:stretch>
        </p:blipFill>
        <p:spPr bwMode="auto">
          <a:xfrm>
            <a:off x="6286512" y="2357430"/>
            <a:ext cx="2395533" cy="2342966"/>
          </a:xfrm>
          <a:prstGeom prst="rect">
            <a:avLst/>
          </a:prstGeom>
          <a:noFill/>
          <a:ln w="9525">
            <a:noFill/>
            <a:miter lim="800000"/>
            <a:headEnd/>
            <a:tailEnd/>
          </a:ln>
        </p:spPr>
      </p:pic>
      <p:pic>
        <p:nvPicPr>
          <p:cNvPr id="31753" name="Picture 14" descr="http://t2.gstatic.com/images?q=tbn:ANd9GcSWDxIgmnZQ9WNeBJFGrP7mmAVaDTGAWrweYCkIVhPnLdXL0-HjQQ"/>
          <p:cNvPicPr>
            <a:picLocks noChangeAspect="1" noChangeArrowheads="1"/>
          </p:cNvPicPr>
          <p:nvPr/>
        </p:nvPicPr>
        <p:blipFill>
          <a:blip r:embed="rId4"/>
          <a:srcRect/>
          <a:stretch>
            <a:fillRect/>
          </a:stretch>
        </p:blipFill>
        <p:spPr bwMode="auto">
          <a:xfrm>
            <a:off x="500034" y="1785926"/>
            <a:ext cx="2071702" cy="308462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457200" y="500042"/>
            <a:ext cx="7686700" cy="642942"/>
          </a:xfrm>
        </p:spPr>
        <p:txBody>
          <a:bodyPr>
            <a:normAutofit fontScale="90000"/>
          </a:bodyPr>
          <a:lstStyle/>
          <a:p>
            <a:pPr eaLnBrk="1" hangingPunct="1"/>
            <a:r>
              <a:rPr lang="en-US" dirty="0" smtClean="0"/>
              <a:t>Nutrition Assessment</a:t>
            </a:r>
          </a:p>
        </p:txBody>
      </p:sp>
      <p:sp>
        <p:nvSpPr>
          <p:cNvPr id="40963" name="Content Placeholder 2"/>
          <p:cNvSpPr>
            <a:spLocks noGrp="1"/>
          </p:cNvSpPr>
          <p:nvPr>
            <p:ph sz="quarter" idx="1"/>
          </p:nvPr>
        </p:nvSpPr>
        <p:spPr>
          <a:xfrm>
            <a:off x="642910" y="1500175"/>
            <a:ext cx="3429024" cy="4214841"/>
          </a:xfrm>
        </p:spPr>
        <p:txBody>
          <a:bodyPr rtlCol="0">
            <a:normAutofit fontScale="92500" lnSpcReduction="20000"/>
          </a:bodyPr>
          <a:lstStyle/>
          <a:p>
            <a:pPr eaLnBrk="1" fontAlgn="auto" hangingPunct="1">
              <a:spcAft>
                <a:spcPts val="0"/>
              </a:spcAft>
              <a:buFont typeface="Wingdings" pitchFamily="2" charset="2"/>
              <a:buChar char="Ø"/>
              <a:defRPr/>
            </a:pPr>
            <a:r>
              <a:rPr lang="en-US" dirty="0"/>
              <a:t>Height &amp; Weight</a:t>
            </a:r>
          </a:p>
          <a:p>
            <a:pPr eaLnBrk="1" fontAlgn="auto" hangingPunct="1">
              <a:spcAft>
                <a:spcPts val="0"/>
              </a:spcAft>
              <a:buFont typeface="Wingdings" pitchFamily="2" charset="2"/>
              <a:buChar char="Ø"/>
              <a:defRPr/>
            </a:pPr>
            <a:r>
              <a:rPr lang="en-US" dirty="0"/>
              <a:t>BMI</a:t>
            </a:r>
          </a:p>
          <a:p>
            <a:pPr eaLnBrk="1" fontAlgn="auto" hangingPunct="1">
              <a:spcAft>
                <a:spcPts val="0"/>
              </a:spcAft>
              <a:buFont typeface="Wingdings" pitchFamily="2" charset="2"/>
              <a:buChar char="Ø"/>
              <a:defRPr/>
            </a:pPr>
            <a:r>
              <a:rPr lang="en-US" dirty="0"/>
              <a:t>Dietary History</a:t>
            </a:r>
          </a:p>
          <a:p>
            <a:pPr eaLnBrk="1" fontAlgn="auto" hangingPunct="1">
              <a:spcAft>
                <a:spcPts val="0"/>
              </a:spcAft>
              <a:buFont typeface="Wingdings" pitchFamily="2" charset="2"/>
              <a:buChar char="Ø"/>
              <a:defRPr/>
            </a:pPr>
            <a:r>
              <a:rPr lang="en-US" dirty="0"/>
              <a:t>Fluid </a:t>
            </a:r>
            <a:r>
              <a:rPr lang="en-US" dirty="0" smtClean="0"/>
              <a:t>intake / Exercise losses </a:t>
            </a:r>
          </a:p>
          <a:p>
            <a:pPr eaLnBrk="1" fontAlgn="auto" hangingPunct="1">
              <a:spcAft>
                <a:spcPts val="0"/>
              </a:spcAft>
              <a:buFont typeface="Wingdings" pitchFamily="2" charset="2"/>
              <a:buChar char="Ø"/>
              <a:defRPr/>
            </a:pPr>
            <a:r>
              <a:rPr lang="en-US" dirty="0"/>
              <a:t>Lean body mass determination</a:t>
            </a:r>
          </a:p>
          <a:p>
            <a:pPr eaLnBrk="1" fontAlgn="auto" hangingPunct="1">
              <a:spcAft>
                <a:spcPts val="0"/>
              </a:spcAft>
              <a:buFont typeface="Wingdings" pitchFamily="2" charset="2"/>
              <a:buChar char="Ø"/>
              <a:defRPr/>
            </a:pPr>
            <a:r>
              <a:rPr lang="en-US" dirty="0" smtClean="0"/>
              <a:t>Serum albumin </a:t>
            </a:r>
            <a:r>
              <a:rPr lang="en-US" dirty="0"/>
              <a:t>/ pre albumin</a:t>
            </a:r>
          </a:p>
          <a:p>
            <a:pPr eaLnBrk="1" fontAlgn="auto" hangingPunct="1">
              <a:spcAft>
                <a:spcPts val="0"/>
              </a:spcAft>
              <a:buFont typeface="Wingdings" pitchFamily="2" charset="2"/>
              <a:buChar char="Ø"/>
              <a:defRPr/>
            </a:pPr>
            <a:r>
              <a:rPr lang="en-US" dirty="0"/>
              <a:t>Alcohol</a:t>
            </a:r>
          </a:p>
          <a:p>
            <a:pPr eaLnBrk="1" fontAlgn="auto" hangingPunct="1">
              <a:spcAft>
                <a:spcPts val="0"/>
              </a:spcAft>
              <a:buFont typeface="Wingdings" pitchFamily="2" charset="2"/>
              <a:buChar char="Ø"/>
              <a:defRPr/>
            </a:pPr>
            <a:r>
              <a:rPr lang="en-US" dirty="0"/>
              <a:t>Weight change</a:t>
            </a:r>
          </a:p>
          <a:p>
            <a:pPr eaLnBrk="1" fontAlgn="auto" hangingPunct="1">
              <a:spcAft>
                <a:spcPts val="0"/>
              </a:spcAft>
              <a:buFont typeface="Wingdings" pitchFamily="2" charset="2"/>
              <a:buChar char="Ø"/>
              <a:defRPr/>
            </a:pPr>
            <a:endParaRPr lang="en-US" dirty="0"/>
          </a:p>
        </p:txBody>
      </p:sp>
      <p:pic>
        <p:nvPicPr>
          <p:cNvPr id="19460" name="Content Placeholder 4" descr="PR nutrition.jpg"/>
          <p:cNvPicPr>
            <a:picLocks noGrp="1" noChangeAspect="1"/>
          </p:cNvPicPr>
          <p:nvPr>
            <p:ph sz="quarter" idx="2"/>
          </p:nvPr>
        </p:nvPicPr>
        <p:blipFill>
          <a:blip r:embed="rId3" cstate="print"/>
          <a:srcRect l="-4578" r="-4578"/>
          <a:stretch>
            <a:fillRect/>
          </a:stretch>
        </p:blipFill>
        <p:spPr>
          <a:xfrm>
            <a:off x="5357818" y="1635362"/>
            <a:ext cx="2615802" cy="3195265"/>
          </a:xfrm>
        </p:spPr>
      </p:pic>
      <p:sp>
        <p:nvSpPr>
          <p:cNvPr id="19461" name="TextBox 4"/>
          <p:cNvSpPr txBox="1">
            <a:spLocks noChangeArrowheads="1"/>
          </p:cNvSpPr>
          <p:nvPr/>
        </p:nvSpPr>
        <p:spPr bwMode="auto">
          <a:xfrm>
            <a:off x="1922463" y="6334125"/>
            <a:ext cx="5051425" cy="369888"/>
          </a:xfrm>
          <a:prstGeom prst="rect">
            <a:avLst/>
          </a:prstGeom>
          <a:noFill/>
          <a:ln w="9525">
            <a:noFill/>
            <a:miter lim="800000"/>
            <a:headEnd/>
            <a:tailEnd/>
          </a:ln>
        </p:spPr>
        <p:txBody>
          <a:bodyPr wrap="none">
            <a:spAutoFit/>
          </a:bodyPr>
          <a:lstStyle/>
          <a:p>
            <a:pPr defTabSz="457200" fontAlgn="base">
              <a:spcBef>
                <a:spcPct val="0"/>
              </a:spcBef>
              <a:spcAft>
                <a:spcPct val="0"/>
              </a:spcAft>
            </a:pPr>
            <a:r>
              <a:rPr lang="en-US" smtClean="0">
                <a:solidFill>
                  <a:prstClr val="black"/>
                </a:solidFill>
                <a:cs typeface="Arial" charset="0"/>
              </a:rPr>
              <a:t>Malnutrition needs to be identified at the beginning</a:t>
            </a:r>
          </a:p>
        </p:txBody>
      </p:sp>
      <p:sp>
        <p:nvSpPr>
          <p:cNvPr id="6" name="Slide Number Placeholder 5"/>
          <p:cNvSpPr>
            <a:spLocks noGrp="1"/>
          </p:cNvSpPr>
          <p:nvPr>
            <p:ph type="sldNum" sz="quarter" idx="12"/>
          </p:nvPr>
        </p:nvSpPr>
        <p:spPr/>
        <p:txBody>
          <a:bodyPr/>
          <a:lstStyle/>
          <a:p>
            <a:pPr>
              <a:defRPr/>
            </a:pPr>
            <a:fld id="{CBA6C8F1-8B50-4604-9869-EDD647187CFE}" type="slidenum">
              <a:rPr lang="en-US">
                <a:solidFill>
                  <a:prstClr val="black">
                    <a:tint val="75000"/>
                  </a:prstClr>
                </a:solidFill>
              </a:rPr>
              <a:pPr>
                <a:defRPr/>
              </a:pPr>
              <a:t>38</a:t>
            </a:fld>
            <a:endParaRPr lang="en-US">
              <a:solidFill>
                <a:prstClr val="black">
                  <a:tint val="75000"/>
                </a:prstClr>
              </a:solidFill>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newfoodpyramid"/>
          <p:cNvPicPr>
            <a:picLocks noChangeAspect="1" noChangeArrowheads="1"/>
          </p:cNvPicPr>
          <p:nvPr/>
        </p:nvPicPr>
        <p:blipFill>
          <a:blip r:embed="rId2"/>
          <a:srcRect/>
          <a:stretch>
            <a:fillRect/>
          </a:stretch>
        </p:blipFill>
        <p:spPr bwMode="auto">
          <a:xfrm>
            <a:off x="0" y="1333500"/>
            <a:ext cx="9144000" cy="5365750"/>
          </a:xfrm>
          <a:prstGeom prst="rect">
            <a:avLst/>
          </a:prstGeom>
          <a:noFill/>
          <a:ln w="9525">
            <a:noFill/>
            <a:miter lim="800000"/>
            <a:headEnd/>
            <a:tailEnd/>
          </a:ln>
        </p:spPr>
      </p:pic>
      <p:sp>
        <p:nvSpPr>
          <p:cNvPr id="4" name="Title 1"/>
          <p:cNvSpPr txBox="1">
            <a:spLocks/>
          </p:cNvSpPr>
          <p:nvPr/>
        </p:nvSpPr>
        <p:spPr>
          <a:xfrm>
            <a:off x="304800" y="274638"/>
            <a:ext cx="7772400" cy="1143000"/>
          </a:xfrm>
          <a:prstGeom prst="rect">
            <a:avLst/>
          </a:prstGeom>
        </p:spPr>
        <p:txBody>
          <a:bodyPr/>
          <a:lstStyle/>
          <a:p>
            <a:pPr eaLnBrk="0" hangingPunct="0">
              <a:defRPr/>
            </a:pPr>
            <a:r>
              <a:rPr lang="en-US" sz="4000" dirty="0">
                <a:solidFill>
                  <a:schemeClr val="tx2"/>
                </a:solidFill>
                <a:latin typeface="+mj-lt"/>
                <a:ea typeface="+mj-ea"/>
                <a:cs typeface="+mj-cs"/>
              </a:rPr>
              <a:t>Nutrition</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7" descr="C:\Users\nrm19473\AppData\Local\Microsoft\Windows\Temporary Internet Files\Content.Outlook\90485U8T\PPT templet 2.jpg"/>
          <p:cNvPicPr>
            <a:picLocks noChangeAspect="1" noChangeArrowheads="1"/>
          </p:cNvPicPr>
          <p:nvPr/>
        </p:nvPicPr>
        <p:blipFill>
          <a:blip r:embed="rId3" cstate="print"/>
          <a:srcRect b="25716"/>
          <a:stretch>
            <a:fillRect/>
          </a:stretch>
        </p:blipFill>
        <p:spPr bwMode="auto">
          <a:xfrm>
            <a:off x="0" y="0"/>
            <a:ext cx="9144000" cy="6858000"/>
          </a:xfrm>
          <a:prstGeom prst="rect">
            <a:avLst/>
          </a:prstGeom>
          <a:noFill/>
          <a:ln w="9525">
            <a:noFill/>
            <a:miter lim="800000"/>
            <a:headEnd/>
            <a:tailEnd/>
          </a:ln>
        </p:spPr>
      </p:pic>
      <p:sp>
        <p:nvSpPr>
          <p:cNvPr id="38915" name="Title 1"/>
          <p:cNvSpPr>
            <a:spLocks noGrp="1"/>
          </p:cNvSpPr>
          <p:nvPr>
            <p:ph type="title"/>
          </p:nvPr>
        </p:nvSpPr>
        <p:spPr>
          <a:xfrm>
            <a:off x="457200" y="762000"/>
            <a:ext cx="8229600" cy="1143000"/>
          </a:xfrm>
        </p:spPr>
        <p:txBody>
          <a:bodyPr anchor="ctr"/>
          <a:lstStyle/>
          <a:p>
            <a:pPr eaLnBrk="1" hangingPunct="1"/>
            <a:r>
              <a:rPr lang="en-US" sz="4400" dirty="0" smtClean="0">
                <a:solidFill>
                  <a:srgbClr val="800000"/>
                </a:solidFill>
              </a:rPr>
              <a:t> Breathing exercises</a:t>
            </a:r>
          </a:p>
        </p:txBody>
      </p:sp>
      <p:pic>
        <p:nvPicPr>
          <p:cNvPr id="38916" name="Picture 2" descr="C:\Users\user\Desktop\rehab phOto\0000435.JPG"/>
          <p:cNvPicPr>
            <a:picLocks noGrp="1" noChangeAspect="1" noChangeArrowheads="1"/>
          </p:cNvPicPr>
          <p:nvPr>
            <p:ph sz="half" idx="1"/>
          </p:nvPr>
        </p:nvPicPr>
        <p:blipFill>
          <a:blip r:embed="rId4" cstate="print"/>
          <a:srcRect/>
          <a:stretch>
            <a:fillRect/>
          </a:stretch>
        </p:blipFill>
        <p:spPr>
          <a:xfrm>
            <a:off x="500034" y="2714620"/>
            <a:ext cx="3441704" cy="2581278"/>
          </a:xfrm>
        </p:spPr>
      </p:pic>
      <p:pic>
        <p:nvPicPr>
          <p:cNvPr id="38917" name="Picture 3" descr="C:\Users\user\Desktop\rehab phOto\100_1700.JPG"/>
          <p:cNvPicPr>
            <a:picLocks noGrp="1" noChangeAspect="1" noChangeArrowheads="1"/>
          </p:cNvPicPr>
          <p:nvPr>
            <p:ph sz="half" idx="2"/>
          </p:nvPr>
        </p:nvPicPr>
        <p:blipFill>
          <a:blip r:embed="rId5" cstate="print"/>
          <a:srcRect/>
          <a:stretch>
            <a:fillRect/>
          </a:stretch>
        </p:blipFill>
        <p:spPr>
          <a:xfrm>
            <a:off x="5357818" y="2000240"/>
            <a:ext cx="2698055" cy="3598696"/>
          </a:xfrm>
        </p:spPr>
      </p:pic>
      <p:sp>
        <p:nvSpPr>
          <p:cNvPr id="6" name="Slide Number Placeholder 5"/>
          <p:cNvSpPr>
            <a:spLocks noGrp="1"/>
          </p:cNvSpPr>
          <p:nvPr>
            <p:ph type="sldNum" sz="quarter" idx="12"/>
          </p:nvPr>
        </p:nvSpPr>
        <p:spPr/>
        <p:txBody>
          <a:bodyPr/>
          <a:lstStyle/>
          <a:p>
            <a:pPr>
              <a:defRPr/>
            </a:pPr>
            <a:fld id="{FD8F0279-92E0-420C-9EE8-D725D6E34260}" type="slidenum">
              <a:rPr lang="en-US" smtClean="0">
                <a:solidFill>
                  <a:srgbClr val="5EA226">
                    <a:shade val="90000"/>
                  </a:srgbClr>
                </a:solidFill>
              </a:rPr>
              <a:pPr>
                <a:defRPr/>
              </a:pPr>
              <a:t>40</a:t>
            </a:fld>
            <a:endParaRPr lang="en-US">
              <a:solidFill>
                <a:srgbClr val="5EA226">
                  <a:shade val="90000"/>
                </a:srgbClr>
              </a:solidFill>
            </a:endParaRPr>
          </a:p>
        </p:txBody>
      </p:sp>
      <p:sp>
        <p:nvSpPr>
          <p:cNvPr id="7" name="Rectangle 6"/>
          <p:cNvSpPr/>
          <p:nvPr/>
        </p:nvSpPr>
        <p:spPr>
          <a:xfrm>
            <a:off x="6477000" y="3352800"/>
            <a:ext cx="457200" cy="1524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srgbClr val="9DDB6A"/>
              </a:solidFill>
            </a:endParaRPr>
          </a:p>
        </p:txBody>
      </p:sp>
      <p:sp>
        <p:nvSpPr>
          <p:cNvPr id="8" name="Rectangle 7"/>
          <p:cNvSpPr/>
          <p:nvPr/>
        </p:nvSpPr>
        <p:spPr>
          <a:xfrm>
            <a:off x="914400" y="3886200"/>
            <a:ext cx="457200" cy="1524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srgbClr val="9DDB6A"/>
              </a:solidFill>
            </a:endParaRPr>
          </a:p>
        </p:txBody>
      </p:sp>
      <p:sp>
        <p:nvSpPr>
          <p:cNvPr id="9" name="Rectangle 8"/>
          <p:cNvSpPr/>
          <p:nvPr/>
        </p:nvSpPr>
        <p:spPr>
          <a:xfrm>
            <a:off x="3429000" y="3733800"/>
            <a:ext cx="457200" cy="1524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srgbClr val="9DDB6A"/>
              </a:solidFill>
            </a:endParaRPr>
          </a:p>
        </p:txBody>
      </p:sp>
    </p:spTree>
    <p:extLst>
      <p:ext uri="{BB962C8B-B14F-4D97-AF65-F5344CB8AC3E}">
        <p14:creationId xmlns:p14="http://schemas.microsoft.com/office/powerpoint/2010/main" val="253142750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612775" y="285728"/>
            <a:ext cx="8245505" cy="933472"/>
          </a:xfrm>
        </p:spPr>
        <p:txBody>
          <a:bodyPr/>
          <a:lstStyle/>
          <a:p>
            <a:pPr eaLnBrk="1" hangingPunct="1"/>
            <a:r>
              <a:rPr lang="en-US" dirty="0" err="1" smtClean="0"/>
              <a:t>Saans</a:t>
            </a:r>
            <a:r>
              <a:rPr lang="en-US" dirty="0" smtClean="0"/>
              <a:t> Power breath </a:t>
            </a:r>
          </a:p>
        </p:txBody>
      </p:sp>
      <p:pic>
        <p:nvPicPr>
          <p:cNvPr id="27651" name="Picture 3" descr="alveoli"/>
          <p:cNvPicPr>
            <a:picLocks noChangeAspect="1" noChangeArrowheads="1" noCrop="1"/>
          </p:cNvPicPr>
          <p:nvPr/>
        </p:nvPicPr>
        <p:blipFill>
          <a:blip r:embed="rId2"/>
          <a:srcRect/>
          <a:stretch>
            <a:fillRect/>
          </a:stretch>
        </p:blipFill>
        <p:spPr bwMode="auto">
          <a:xfrm>
            <a:off x="5000628" y="1714488"/>
            <a:ext cx="3419175" cy="3214710"/>
          </a:xfrm>
          <a:prstGeom prst="rect">
            <a:avLst/>
          </a:prstGeom>
          <a:noFill/>
          <a:ln w="9525">
            <a:noFill/>
            <a:miter lim="800000"/>
            <a:headEnd/>
            <a:tailEnd/>
          </a:ln>
        </p:spPr>
      </p:pic>
      <p:pic>
        <p:nvPicPr>
          <p:cNvPr id="27652" name="Picture 4" descr="breathng"/>
          <p:cNvPicPr>
            <a:picLocks noChangeAspect="1" noChangeArrowheads="1" noCrop="1"/>
          </p:cNvPicPr>
          <p:nvPr/>
        </p:nvPicPr>
        <p:blipFill>
          <a:blip r:embed="rId3"/>
          <a:srcRect/>
          <a:stretch>
            <a:fillRect/>
          </a:stretch>
        </p:blipFill>
        <p:spPr bwMode="auto">
          <a:xfrm>
            <a:off x="642910" y="1285861"/>
            <a:ext cx="3603647" cy="45685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a:xfrm>
            <a:off x="457200" y="500042"/>
            <a:ext cx="7829576" cy="917596"/>
          </a:xfrm>
        </p:spPr>
        <p:txBody>
          <a:bodyPr/>
          <a:lstStyle/>
          <a:p>
            <a:pPr eaLnBrk="1" hangingPunct="1"/>
            <a:r>
              <a:rPr lang="en-US" dirty="0" smtClean="0"/>
              <a:t>Breathing techniques </a:t>
            </a:r>
          </a:p>
        </p:txBody>
      </p:sp>
      <p:sp>
        <p:nvSpPr>
          <p:cNvPr id="39939" name="Content Placeholder 4"/>
          <p:cNvSpPr>
            <a:spLocks noGrp="1"/>
          </p:cNvSpPr>
          <p:nvPr>
            <p:ph idx="1"/>
          </p:nvPr>
        </p:nvSpPr>
        <p:spPr>
          <a:xfrm>
            <a:off x="785786" y="1785926"/>
            <a:ext cx="3571900" cy="3714776"/>
          </a:xfrm>
        </p:spPr>
        <p:txBody>
          <a:bodyPr>
            <a:normAutofit/>
          </a:bodyPr>
          <a:lstStyle/>
          <a:p>
            <a:pPr eaLnBrk="1" hangingPunct="1">
              <a:buFont typeface="Wingdings" pitchFamily="2" charset="2"/>
              <a:buChar char="Ø"/>
            </a:pPr>
            <a:r>
              <a:rPr lang="en-US" sz="2800" dirty="0" smtClean="0"/>
              <a:t>Pursed Lip Breathing </a:t>
            </a:r>
          </a:p>
          <a:p>
            <a:pPr eaLnBrk="1" hangingPunct="1">
              <a:buFont typeface="Wingdings" pitchFamily="2" charset="2"/>
              <a:buChar char="Ø"/>
            </a:pPr>
            <a:r>
              <a:rPr lang="en-US" sz="2800" dirty="0" smtClean="0"/>
              <a:t>Segmental breathing exercises</a:t>
            </a:r>
          </a:p>
          <a:p>
            <a:pPr eaLnBrk="1" hangingPunct="1">
              <a:buFont typeface="Wingdings" pitchFamily="2" charset="2"/>
              <a:buChar char="Ø"/>
            </a:pPr>
            <a:r>
              <a:rPr lang="en-US" sz="2800" dirty="0" smtClean="0"/>
              <a:t>Thoracic expansion exercises</a:t>
            </a:r>
          </a:p>
          <a:p>
            <a:pPr eaLnBrk="1" hangingPunct="1">
              <a:buFont typeface="Wingdings" pitchFamily="2" charset="2"/>
              <a:buChar char="Ø"/>
            </a:pPr>
            <a:r>
              <a:rPr lang="en-US" sz="2800" dirty="0" smtClean="0"/>
              <a:t>Autogenic drainage</a:t>
            </a:r>
          </a:p>
          <a:p>
            <a:pPr eaLnBrk="1" hangingPunct="1">
              <a:buFont typeface="Wingdings" pitchFamily="2" charset="2"/>
              <a:buChar char="Ø"/>
            </a:pPr>
            <a:r>
              <a:rPr lang="en-US" sz="2800" dirty="0" smtClean="0"/>
              <a:t>Postural drainage</a:t>
            </a:r>
          </a:p>
          <a:p>
            <a:pPr eaLnBrk="1" hangingPunct="1"/>
            <a:endParaRPr lang="en-US" sz="2800" dirty="0" smtClean="0"/>
          </a:p>
        </p:txBody>
      </p:sp>
      <p:sp>
        <p:nvSpPr>
          <p:cNvPr id="5" name="Slide Number Placeholder 4"/>
          <p:cNvSpPr>
            <a:spLocks noGrp="1"/>
          </p:cNvSpPr>
          <p:nvPr>
            <p:ph type="sldNum" sz="quarter" idx="12"/>
          </p:nvPr>
        </p:nvSpPr>
        <p:spPr/>
        <p:txBody>
          <a:bodyPr/>
          <a:lstStyle/>
          <a:p>
            <a:pPr>
              <a:defRPr/>
            </a:pPr>
            <a:fld id="{0370AB79-F7B1-4575-9156-BB5755F904A3}" type="slidenum">
              <a:rPr lang="en-US"/>
              <a:pPr>
                <a:defRPr/>
              </a:pPr>
              <a:t>42</a:t>
            </a:fld>
            <a:endParaRPr lang="en-US"/>
          </a:p>
        </p:txBody>
      </p:sp>
      <p:pic>
        <p:nvPicPr>
          <p:cNvPr id="6" name="Picture 2" descr="http://t1.gstatic.com/images?q=tbn:ANd9GcSeRxFgLfgKuaPUtNb8cmr4UhNwO-V5Fz7mTYzyPfBCZ8YbO5qKbg"/>
          <p:cNvPicPr>
            <a:picLocks noChangeAspect="1" noChangeArrowheads="1"/>
          </p:cNvPicPr>
          <p:nvPr/>
        </p:nvPicPr>
        <p:blipFill>
          <a:blip r:embed="rId3"/>
          <a:srcRect/>
          <a:stretch>
            <a:fillRect/>
          </a:stretch>
        </p:blipFill>
        <p:spPr bwMode="auto">
          <a:xfrm>
            <a:off x="4929190" y="2143116"/>
            <a:ext cx="3790566" cy="222244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Watch your Breath</a:t>
            </a:r>
            <a:endParaRPr lang="en-IN" dirty="0"/>
          </a:p>
        </p:txBody>
      </p:sp>
      <p:pic>
        <p:nvPicPr>
          <p:cNvPr id="1026" name="Picture 2" descr="C:\Users\Partho\Desktop\download (1).jpg"/>
          <p:cNvPicPr>
            <a:picLocks noGrp="1" noChangeAspect="1" noChangeArrowheads="1"/>
          </p:cNvPicPr>
          <p:nvPr>
            <p:ph idx="1"/>
          </p:nvPr>
        </p:nvPicPr>
        <p:blipFill>
          <a:blip r:embed="rId2"/>
          <a:srcRect/>
          <a:stretch>
            <a:fillRect/>
          </a:stretch>
        </p:blipFill>
        <p:spPr bwMode="auto">
          <a:xfrm>
            <a:off x="899592" y="1700808"/>
            <a:ext cx="2860727" cy="3954093"/>
          </a:xfrm>
          <a:prstGeom prst="rect">
            <a:avLst/>
          </a:prstGeom>
          <a:noFill/>
        </p:spPr>
      </p:pic>
      <p:pic>
        <p:nvPicPr>
          <p:cNvPr id="3" name="Picture 2" descr="C:\Users\Partho\Desktop\anapanasati-2-638.jpg"/>
          <p:cNvPicPr>
            <a:picLocks noChangeAspect="1" noChangeArrowheads="1"/>
          </p:cNvPicPr>
          <p:nvPr/>
        </p:nvPicPr>
        <p:blipFill>
          <a:blip r:embed="rId3"/>
          <a:srcRect/>
          <a:stretch>
            <a:fillRect/>
          </a:stretch>
        </p:blipFill>
        <p:spPr bwMode="auto">
          <a:xfrm>
            <a:off x="4067945" y="1700808"/>
            <a:ext cx="3744416" cy="3886004"/>
          </a:xfrm>
          <a:prstGeom prst="rect">
            <a:avLst/>
          </a:prstGeom>
          <a:noFill/>
        </p:spPr>
      </p:pic>
      <p:pic>
        <p:nvPicPr>
          <p:cNvPr id="5" name="Picture 4" descr="C:\Users\Partho\Desktop\saans logo.jpg"/>
          <p:cNvPicPr>
            <a:picLocks noChangeAspect="1" noChangeArrowheads="1"/>
          </p:cNvPicPr>
          <p:nvPr/>
        </p:nvPicPr>
        <p:blipFill>
          <a:blip r:embed="rId4"/>
          <a:srcRect/>
          <a:stretch>
            <a:fillRect/>
          </a:stretch>
        </p:blipFill>
        <p:spPr bwMode="auto">
          <a:xfrm>
            <a:off x="6876256" y="5740353"/>
            <a:ext cx="2149943" cy="838882"/>
          </a:xfrm>
          <a:prstGeom prst="rect">
            <a:avLst/>
          </a:prstGeom>
          <a:noFill/>
        </p:spPr>
      </p:pic>
    </p:spTree>
    <p:extLst>
      <p:ext uri="{BB962C8B-B14F-4D97-AF65-F5344CB8AC3E}">
        <p14:creationId xmlns:p14="http://schemas.microsoft.com/office/powerpoint/2010/main" val="4291333677"/>
      </p:ext>
    </p:extLst>
  </p:cSld>
  <p:clrMapOvr>
    <a:masterClrMapping/>
  </p:clrMapOvr>
  <p:transition advTm="94152"/>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Feel your Breath</a:t>
            </a:r>
            <a:endParaRPr lang="en-IN" dirty="0"/>
          </a:p>
        </p:txBody>
      </p:sp>
      <p:pic>
        <p:nvPicPr>
          <p:cNvPr id="4" name="Picture 2" descr="C:\Users\Partho\Desktop\aid3786277-v4-728px-Exercise-Yoga-Breathing-Step-3.jpg"/>
          <p:cNvPicPr>
            <a:picLocks noGrp="1" noChangeAspect="1" noChangeArrowheads="1"/>
          </p:cNvPicPr>
          <p:nvPr>
            <p:ph idx="1"/>
          </p:nvPr>
        </p:nvPicPr>
        <p:blipFill>
          <a:blip r:embed="rId2"/>
          <a:srcRect/>
          <a:stretch>
            <a:fillRect/>
          </a:stretch>
        </p:blipFill>
        <p:spPr bwMode="auto">
          <a:xfrm>
            <a:off x="2123728" y="1772816"/>
            <a:ext cx="5235425" cy="3926569"/>
          </a:xfrm>
          <a:prstGeom prst="rect">
            <a:avLst/>
          </a:prstGeom>
          <a:noFill/>
        </p:spPr>
      </p:pic>
      <p:pic>
        <p:nvPicPr>
          <p:cNvPr id="5" name="Picture 4" descr="C:\Users\Partho\Desktop\saans logo.jpg"/>
          <p:cNvPicPr>
            <a:picLocks noChangeAspect="1" noChangeArrowheads="1"/>
          </p:cNvPicPr>
          <p:nvPr/>
        </p:nvPicPr>
        <p:blipFill>
          <a:blip r:embed="rId3"/>
          <a:srcRect/>
          <a:stretch>
            <a:fillRect/>
          </a:stretch>
        </p:blipFill>
        <p:spPr bwMode="auto">
          <a:xfrm>
            <a:off x="6876256" y="5733390"/>
            <a:ext cx="2149943" cy="838882"/>
          </a:xfrm>
          <a:prstGeom prst="rect">
            <a:avLst/>
          </a:prstGeom>
          <a:noFill/>
        </p:spPr>
      </p:pic>
    </p:spTree>
    <p:extLst>
      <p:ext uri="{BB962C8B-B14F-4D97-AF65-F5344CB8AC3E}">
        <p14:creationId xmlns:p14="http://schemas.microsoft.com/office/powerpoint/2010/main" val="2721907716"/>
      </p:ext>
    </p:extLst>
  </p:cSld>
  <p:clrMapOvr>
    <a:masterClrMapping/>
  </p:clrMapOvr>
  <p:transition advTm="7670"/>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1414"/>
            <a:ext cx="8229600" cy="1143000"/>
          </a:xfrm>
        </p:spPr>
        <p:txBody>
          <a:bodyPr/>
          <a:lstStyle/>
          <a:p>
            <a:r>
              <a:rPr lang="en-US" dirty="0" smtClean="0"/>
              <a:t>Watch your Breath</a:t>
            </a:r>
            <a:endParaRPr lang="en-IN" dirty="0"/>
          </a:p>
        </p:txBody>
      </p:sp>
      <p:pic>
        <p:nvPicPr>
          <p:cNvPr id="4098" name="Picture 2" descr="C:\Users\Partho\Desktop\PLB-Graphic-Pursed-lips-Breathing.jpg"/>
          <p:cNvPicPr>
            <a:picLocks noGrp="1" noChangeAspect="1" noChangeArrowheads="1"/>
          </p:cNvPicPr>
          <p:nvPr>
            <p:ph idx="1"/>
          </p:nvPr>
        </p:nvPicPr>
        <p:blipFill>
          <a:blip r:embed="rId2"/>
          <a:srcRect/>
          <a:stretch>
            <a:fillRect/>
          </a:stretch>
        </p:blipFill>
        <p:spPr bwMode="auto">
          <a:xfrm>
            <a:off x="1763688" y="1196752"/>
            <a:ext cx="5533288" cy="2071203"/>
          </a:xfrm>
          <a:prstGeom prst="rect">
            <a:avLst/>
          </a:prstGeom>
          <a:noFill/>
        </p:spPr>
      </p:pic>
      <p:pic>
        <p:nvPicPr>
          <p:cNvPr id="4" name="Picture 3" descr="C:\Users\Partho\Desktop\aid858785-v4-728px-Practice-Breath-Meditation-(Anapanasati)-Step-5-Version-5.jpg"/>
          <p:cNvPicPr>
            <a:picLocks noChangeAspect="1" noChangeArrowheads="1"/>
          </p:cNvPicPr>
          <p:nvPr/>
        </p:nvPicPr>
        <p:blipFill>
          <a:blip r:embed="rId3"/>
          <a:srcRect/>
          <a:stretch>
            <a:fillRect/>
          </a:stretch>
        </p:blipFill>
        <p:spPr bwMode="auto">
          <a:xfrm>
            <a:off x="2339752" y="3501009"/>
            <a:ext cx="4301100" cy="2666666"/>
          </a:xfrm>
          <a:prstGeom prst="rect">
            <a:avLst/>
          </a:prstGeom>
          <a:noFill/>
        </p:spPr>
      </p:pic>
      <p:pic>
        <p:nvPicPr>
          <p:cNvPr id="5" name="Picture 4" descr="C:\Users\Partho\Desktop\saans logo.jpg"/>
          <p:cNvPicPr>
            <a:picLocks noChangeAspect="1" noChangeArrowheads="1"/>
          </p:cNvPicPr>
          <p:nvPr/>
        </p:nvPicPr>
        <p:blipFill>
          <a:blip r:embed="rId4"/>
          <a:srcRect/>
          <a:stretch>
            <a:fillRect/>
          </a:stretch>
        </p:blipFill>
        <p:spPr bwMode="auto">
          <a:xfrm>
            <a:off x="6876256" y="5733390"/>
            <a:ext cx="2149943" cy="838882"/>
          </a:xfrm>
          <a:prstGeom prst="rect">
            <a:avLst/>
          </a:prstGeom>
          <a:noFill/>
        </p:spPr>
      </p:pic>
    </p:spTree>
    <p:extLst>
      <p:ext uri="{BB962C8B-B14F-4D97-AF65-F5344CB8AC3E}">
        <p14:creationId xmlns:p14="http://schemas.microsoft.com/office/powerpoint/2010/main" val="3660861522"/>
      </p:ext>
    </p:extLst>
  </p:cSld>
  <p:clrMapOvr>
    <a:masterClrMapping/>
  </p:clrMapOvr>
  <p:transition advTm="15411"/>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a:xfrm>
            <a:off x="612775" y="642918"/>
            <a:ext cx="7745439" cy="785818"/>
          </a:xfrm>
        </p:spPr>
        <p:txBody>
          <a:bodyPr/>
          <a:lstStyle/>
          <a:p>
            <a:pPr eaLnBrk="1" hangingPunct="1"/>
            <a:r>
              <a:rPr lang="en-US" dirty="0" smtClean="0"/>
              <a:t>Diaphragmatic breathing </a:t>
            </a:r>
          </a:p>
        </p:txBody>
      </p:sp>
      <p:pic>
        <p:nvPicPr>
          <p:cNvPr id="33795" name="Picture 2" descr="http://barnsleyhealth.com/03%20images/01%20clip%20art/diaphragmatic_breathing_01.gif"/>
          <p:cNvPicPr>
            <a:picLocks noChangeAspect="1" noChangeArrowheads="1"/>
          </p:cNvPicPr>
          <p:nvPr/>
        </p:nvPicPr>
        <p:blipFill>
          <a:blip r:embed="rId2"/>
          <a:srcRect/>
          <a:stretch>
            <a:fillRect/>
          </a:stretch>
        </p:blipFill>
        <p:spPr bwMode="auto">
          <a:xfrm>
            <a:off x="428596" y="2143116"/>
            <a:ext cx="3145874" cy="2535170"/>
          </a:xfrm>
          <a:prstGeom prst="rect">
            <a:avLst/>
          </a:prstGeom>
          <a:noFill/>
          <a:ln w="9525">
            <a:noFill/>
            <a:miter lim="800000"/>
            <a:headEnd/>
            <a:tailEnd/>
          </a:ln>
        </p:spPr>
      </p:pic>
      <p:pic>
        <p:nvPicPr>
          <p:cNvPr id="33796" name="Picture 4" descr="http://www.clipart.dk.co.uk/DKImages/exp_humanbody/exp_human084.jpg"/>
          <p:cNvPicPr>
            <a:picLocks noChangeAspect="1" noChangeArrowheads="1"/>
          </p:cNvPicPr>
          <p:nvPr/>
        </p:nvPicPr>
        <p:blipFill>
          <a:blip r:embed="rId3"/>
          <a:srcRect/>
          <a:stretch>
            <a:fillRect/>
          </a:stretch>
        </p:blipFill>
        <p:spPr bwMode="auto">
          <a:xfrm>
            <a:off x="4714876" y="2240017"/>
            <a:ext cx="3714776" cy="228923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04664"/>
            <a:ext cx="8003232" cy="1012974"/>
          </a:xfrm>
        </p:spPr>
        <p:txBody>
          <a:bodyPr/>
          <a:lstStyle/>
          <a:p>
            <a:r>
              <a:rPr lang="en-IN" dirty="0" err="1" smtClean="0"/>
              <a:t>Buteyko</a:t>
            </a:r>
            <a:r>
              <a:rPr lang="en-IN" dirty="0" smtClean="0"/>
              <a:t> breathing </a:t>
            </a:r>
            <a:endParaRPr lang="en-IN" dirty="0"/>
          </a:p>
        </p:txBody>
      </p:sp>
      <p:pic>
        <p:nvPicPr>
          <p:cNvPr id="1026" name="Picture 2" descr="C:\Users\Partho\Desktop\BBT.jpg"/>
          <p:cNvPicPr>
            <a:picLocks noGrp="1" noChangeAspect="1" noChangeArrowheads="1"/>
          </p:cNvPicPr>
          <p:nvPr>
            <p:ph idx="1"/>
          </p:nvPr>
        </p:nvPicPr>
        <p:blipFill>
          <a:blip r:embed="rId3"/>
          <a:srcRect/>
          <a:stretch>
            <a:fillRect/>
          </a:stretch>
        </p:blipFill>
        <p:spPr bwMode="auto">
          <a:xfrm>
            <a:off x="1079500" y="2015331"/>
            <a:ext cx="6985000" cy="3695700"/>
          </a:xfrm>
          <a:prstGeom prst="rect">
            <a:avLst/>
          </a:prstGeom>
          <a:noFill/>
        </p:spPr>
      </p:pic>
    </p:spTree>
    <p:extLst>
      <p:ext uri="{BB962C8B-B14F-4D97-AF65-F5344CB8AC3E}">
        <p14:creationId xmlns:p14="http://schemas.microsoft.com/office/powerpoint/2010/main" val="89430504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DOCUME~1\PPD725~1.BOS\LOCALS~1\Temp\~AUT0059.bmp"/>
          <p:cNvPicPr>
            <a:picLocks noChangeAspect="1" noChangeArrowheads="1"/>
          </p:cNvPicPr>
          <p:nvPr/>
        </p:nvPicPr>
        <p:blipFill>
          <a:blip r:embed="rId2" cstate="print"/>
          <a:srcRect/>
          <a:stretch>
            <a:fillRect/>
          </a:stretch>
        </p:blipFill>
        <p:spPr bwMode="auto">
          <a:xfrm>
            <a:off x="322444" y="3109294"/>
            <a:ext cx="3734402" cy="3556586"/>
          </a:xfrm>
          <a:prstGeom prst="rect">
            <a:avLst/>
          </a:prstGeom>
          <a:noFill/>
          <a:ln w="9525">
            <a:noFill/>
            <a:miter lim="800000"/>
            <a:headEnd/>
            <a:tailEnd/>
          </a:ln>
        </p:spPr>
      </p:pic>
      <p:pic>
        <p:nvPicPr>
          <p:cNvPr id="4" name="Picture 2" descr="C:\Users\Partho\Desktop\ideal-breathing-pattern.png"/>
          <p:cNvPicPr>
            <a:picLocks noChangeAspect="1" noChangeArrowheads="1"/>
          </p:cNvPicPr>
          <p:nvPr/>
        </p:nvPicPr>
        <p:blipFill>
          <a:blip r:embed="rId3"/>
          <a:srcRect/>
          <a:stretch>
            <a:fillRect/>
          </a:stretch>
        </p:blipFill>
        <p:spPr bwMode="auto">
          <a:xfrm>
            <a:off x="4056846" y="4887588"/>
            <a:ext cx="4839811" cy="1579425"/>
          </a:xfrm>
          <a:prstGeom prst="rect">
            <a:avLst/>
          </a:prstGeom>
          <a:noFill/>
        </p:spPr>
      </p:pic>
      <p:pic>
        <p:nvPicPr>
          <p:cNvPr id="5" name="Picture 2" descr="C:\Users\Partho\Desktop\What-Belly-Breathing-Looks-Like_636456370743832179.png"/>
          <p:cNvPicPr>
            <a:picLocks noChangeAspect="1" noChangeArrowheads="1"/>
          </p:cNvPicPr>
          <p:nvPr/>
        </p:nvPicPr>
        <p:blipFill>
          <a:blip r:embed="rId4"/>
          <a:srcRect/>
          <a:stretch>
            <a:fillRect/>
          </a:stretch>
        </p:blipFill>
        <p:spPr bwMode="auto">
          <a:xfrm>
            <a:off x="4172755" y="1965977"/>
            <a:ext cx="2550017" cy="2746494"/>
          </a:xfrm>
          <a:prstGeom prst="rect">
            <a:avLst/>
          </a:prstGeom>
          <a:noFill/>
        </p:spPr>
      </p:pic>
      <p:pic>
        <p:nvPicPr>
          <p:cNvPr id="6" name="Picture 2" descr="C:\Users\Partho\Desktop\aid3786277-v4-728px-Exercise-Yoga-Breathing-Step-3.jpg"/>
          <p:cNvPicPr>
            <a:picLocks noChangeAspect="1" noChangeArrowheads="1"/>
          </p:cNvPicPr>
          <p:nvPr/>
        </p:nvPicPr>
        <p:blipFill>
          <a:blip r:embed="rId5"/>
          <a:srcRect/>
          <a:stretch>
            <a:fillRect/>
          </a:stretch>
        </p:blipFill>
        <p:spPr bwMode="auto">
          <a:xfrm>
            <a:off x="6700236" y="2093590"/>
            <a:ext cx="2443765" cy="2443765"/>
          </a:xfrm>
          <a:prstGeom prst="rect">
            <a:avLst/>
          </a:prstGeom>
          <a:noFill/>
        </p:spPr>
      </p:pic>
      <p:pic>
        <p:nvPicPr>
          <p:cNvPr id="7" name="Picture 2" descr="C:\Users\Partho\Desktop\PLB-Graphic-Pursed-lips-Breathing.jpg"/>
          <p:cNvPicPr>
            <a:picLocks noChangeAspect="1" noChangeArrowheads="1"/>
          </p:cNvPicPr>
          <p:nvPr/>
        </p:nvPicPr>
        <p:blipFill>
          <a:blip r:embed="rId6"/>
          <a:srcRect/>
          <a:stretch>
            <a:fillRect/>
          </a:stretch>
        </p:blipFill>
        <p:spPr bwMode="auto">
          <a:xfrm>
            <a:off x="312468" y="1942225"/>
            <a:ext cx="3860286" cy="1167069"/>
          </a:xfrm>
          <a:prstGeom prst="rect">
            <a:avLst/>
          </a:prstGeom>
          <a:noFill/>
        </p:spPr>
      </p:pic>
      <p:sp>
        <p:nvSpPr>
          <p:cNvPr id="2" name="TextBox 1"/>
          <p:cNvSpPr txBox="1"/>
          <p:nvPr/>
        </p:nvSpPr>
        <p:spPr>
          <a:xfrm>
            <a:off x="1178417" y="77444"/>
            <a:ext cx="7254025" cy="1938992"/>
          </a:xfrm>
          <a:prstGeom prst="rect">
            <a:avLst/>
          </a:prstGeom>
          <a:noFill/>
          <a:ln>
            <a:solidFill>
              <a:schemeClr val="bg2"/>
            </a:solidFill>
          </a:ln>
        </p:spPr>
        <p:txBody>
          <a:bodyPr wrap="square" rtlCol="0" anchor="ctr" anchorCtr="1">
            <a:spAutoFit/>
          </a:bodyPr>
          <a:lstStyle/>
          <a:p>
            <a:pPr algn="ctr"/>
            <a:r>
              <a:rPr lang="en-US" sz="4000" b="1" dirty="0" err="1" smtClean="0">
                <a:latin typeface="Californian FB" panose="0207040306080B030204" pitchFamily="18" charset="0"/>
              </a:rPr>
              <a:t>Buteyko</a:t>
            </a:r>
            <a:r>
              <a:rPr lang="en-US" sz="4000" b="1" dirty="0" smtClean="0">
                <a:latin typeface="Californian FB" panose="0207040306080B030204" pitchFamily="18" charset="0"/>
              </a:rPr>
              <a:t> Professional International Breathing Techniques</a:t>
            </a:r>
            <a:endParaRPr lang="en-IN" sz="4000" b="1" dirty="0">
              <a:latin typeface="Californian FB" panose="0207040306080B030204" pitchFamily="18" charset="0"/>
            </a:endParaRPr>
          </a:p>
        </p:txBody>
      </p:sp>
    </p:spTree>
    <p:extLst>
      <p:ext uri="{BB962C8B-B14F-4D97-AF65-F5344CB8AC3E}">
        <p14:creationId xmlns:p14="http://schemas.microsoft.com/office/powerpoint/2010/main" val="3356508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a:xfrm>
            <a:off x="642910" y="285728"/>
            <a:ext cx="6786610" cy="642942"/>
          </a:xfrm>
        </p:spPr>
        <p:txBody>
          <a:bodyPr>
            <a:normAutofit fontScale="90000"/>
          </a:bodyPr>
          <a:lstStyle/>
          <a:p>
            <a:r>
              <a:rPr lang="en-IN" dirty="0" smtClean="0"/>
              <a:t>        Diaphragmatic Breathing</a:t>
            </a:r>
          </a:p>
        </p:txBody>
      </p:sp>
      <p:pic>
        <p:nvPicPr>
          <p:cNvPr id="34819" name="Picture 2"/>
          <p:cNvPicPr>
            <a:picLocks noGrp="1" noChangeAspect="1" noChangeArrowheads="1"/>
          </p:cNvPicPr>
          <p:nvPr>
            <p:ph sz="quarter" idx="1"/>
          </p:nvPr>
        </p:nvPicPr>
        <p:blipFill>
          <a:blip r:embed="rId2"/>
          <a:srcRect/>
          <a:stretch>
            <a:fillRect/>
          </a:stretch>
        </p:blipFill>
        <p:spPr>
          <a:xfrm>
            <a:off x="1571604" y="928670"/>
            <a:ext cx="5715000" cy="4038600"/>
          </a:xfrm>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a:xfrm>
            <a:off x="612775" y="0"/>
            <a:ext cx="7531125" cy="1219200"/>
          </a:xfrm>
        </p:spPr>
        <p:txBody>
          <a:bodyPr/>
          <a:lstStyle/>
          <a:p>
            <a:pPr eaLnBrk="1" hangingPunct="1"/>
            <a:r>
              <a:rPr lang="en-US" dirty="0" smtClean="0"/>
              <a:t>Energy conserving</a:t>
            </a:r>
          </a:p>
        </p:txBody>
      </p:sp>
      <p:pic>
        <p:nvPicPr>
          <p:cNvPr id="37891" name="Picture 1" descr="C:\Users\vaio\Desktop\copd kolkota\imagesCA1C04WD.jpg"/>
          <p:cNvPicPr>
            <a:picLocks noChangeAspect="1" noChangeArrowheads="1"/>
          </p:cNvPicPr>
          <p:nvPr/>
        </p:nvPicPr>
        <p:blipFill>
          <a:blip r:embed="rId2"/>
          <a:srcRect/>
          <a:stretch>
            <a:fillRect/>
          </a:stretch>
        </p:blipFill>
        <p:spPr bwMode="auto">
          <a:xfrm>
            <a:off x="3214678" y="1285860"/>
            <a:ext cx="2166936" cy="2389941"/>
          </a:xfrm>
          <a:prstGeom prst="rect">
            <a:avLst/>
          </a:prstGeom>
          <a:noFill/>
          <a:ln w="9525">
            <a:noFill/>
            <a:miter lim="800000"/>
            <a:headEnd/>
            <a:tailEnd/>
          </a:ln>
        </p:spPr>
      </p:pic>
      <p:pic>
        <p:nvPicPr>
          <p:cNvPr id="37892" name="Picture 3" descr="C:\Users\vaio\Desktop\copd kolkota\imagesCAGD3JB3.jpg"/>
          <p:cNvPicPr>
            <a:picLocks noChangeAspect="1" noChangeArrowheads="1"/>
          </p:cNvPicPr>
          <p:nvPr/>
        </p:nvPicPr>
        <p:blipFill>
          <a:blip r:embed="rId3"/>
          <a:srcRect/>
          <a:stretch>
            <a:fillRect/>
          </a:stretch>
        </p:blipFill>
        <p:spPr bwMode="auto">
          <a:xfrm>
            <a:off x="285720" y="3643314"/>
            <a:ext cx="2071702" cy="2071702"/>
          </a:xfrm>
          <a:prstGeom prst="rect">
            <a:avLst/>
          </a:prstGeom>
          <a:noFill/>
          <a:ln w="9525">
            <a:noFill/>
            <a:miter lim="800000"/>
            <a:headEnd/>
            <a:tailEnd/>
          </a:ln>
        </p:spPr>
      </p:pic>
      <p:pic>
        <p:nvPicPr>
          <p:cNvPr id="37893" name="Picture 4" descr="C:\Users\vaio\Desktop\copd kolkota\untitled.bmp"/>
          <p:cNvPicPr>
            <a:picLocks noChangeAspect="1" noChangeArrowheads="1"/>
          </p:cNvPicPr>
          <p:nvPr/>
        </p:nvPicPr>
        <p:blipFill>
          <a:blip r:embed="rId4"/>
          <a:srcRect/>
          <a:stretch>
            <a:fillRect/>
          </a:stretch>
        </p:blipFill>
        <p:spPr bwMode="auto">
          <a:xfrm>
            <a:off x="5929322" y="3714752"/>
            <a:ext cx="2857488" cy="181574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00166" y="188640"/>
            <a:ext cx="6355721" cy="936104"/>
          </a:xfrm>
        </p:spPr>
        <p:txBody>
          <a:bodyPr>
            <a:normAutofit/>
          </a:bodyPr>
          <a:lstStyle/>
          <a:p>
            <a:r>
              <a:rPr lang="en-US" dirty="0" smtClean="0"/>
              <a:t>Guided Meditation</a:t>
            </a:r>
            <a:endParaRPr lang="en-IN" dirty="0"/>
          </a:p>
        </p:txBody>
      </p:sp>
      <p:pic>
        <p:nvPicPr>
          <p:cNvPr id="56322" name="Picture 2"/>
          <p:cNvPicPr>
            <a:picLocks noChangeAspect="1" noChangeArrowheads="1"/>
          </p:cNvPicPr>
          <p:nvPr/>
        </p:nvPicPr>
        <p:blipFill>
          <a:blip r:embed="rId2"/>
          <a:srcRect/>
          <a:stretch>
            <a:fillRect/>
          </a:stretch>
        </p:blipFill>
        <p:spPr bwMode="auto">
          <a:xfrm>
            <a:off x="1403648" y="1392661"/>
            <a:ext cx="6452239" cy="4468507"/>
          </a:xfrm>
          <a:prstGeom prst="rect">
            <a:avLst/>
          </a:prstGeom>
          <a:noFill/>
          <a:ln w="9525">
            <a:noFill/>
            <a:miter lim="800000"/>
            <a:headEnd/>
            <a:tailEnd/>
          </a:ln>
          <a:effectLst/>
        </p:spPr>
      </p:pic>
      <p:pic>
        <p:nvPicPr>
          <p:cNvPr id="4" name="Picture 3" descr="C:\Users\Partho\Desktop\saans logo.jpg"/>
          <p:cNvPicPr>
            <a:picLocks noChangeAspect="1" noChangeArrowheads="1"/>
          </p:cNvPicPr>
          <p:nvPr/>
        </p:nvPicPr>
        <p:blipFill>
          <a:blip r:embed="rId3"/>
          <a:srcRect/>
          <a:stretch>
            <a:fillRect/>
          </a:stretch>
        </p:blipFill>
        <p:spPr bwMode="auto">
          <a:xfrm>
            <a:off x="6876256" y="6021288"/>
            <a:ext cx="2149943" cy="550984"/>
          </a:xfrm>
          <a:prstGeom prst="rect">
            <a:avLst/>
          </a:prstGeom>
          <a:noFill/>
        </p:spPr>
      </p:pic>
    </p:spTree>
    <p:extLst>
      <p:ext uri="{BB962C8B-B14F-4D97-AF65-F5344CB8AC3E}">
        <p14:creationId xmlns:p14="http://schemas.microsoft.com/office/powerpoint/2010/main" val="3187204177"/>
      </p:ext>
    </p:extLst>
  </p:cSld>
  <p:clrMapOvr>
    <a:masterClrMapping/>
  </p:clrMapOvr>
  <p:transition advTm="55000"/>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612775" y="357166"/>
            <a:ext cx="7745439" cy="862034"/>
          </a:xfrm>
        </p:spPr>
        <p:txBody>
          <a:bodyPr/>
          <a:lstStyle/>
          <a:p>
            <a:pPr eaLnBrk="1" hangingPunct="1"/>
            <a:endParaRPr lang="en-US" dirty="0" smtClean="0"/>
          </a:p>
        </p:txBody>
      </p:sp>
      <p:pic>
        <p:nvPicPr>
          <p:cNvPr id="532481" name="Picture 1" descr="C:\Users\Vaio\Desktop\CHANTLOG.GIF"/>
          <p:cNvPicPr>
            <a:picLocks noChangeAspect="1" noChangeArrowheads="1"/>
          </p:cNvPicPr>
          <p:nvPr/>
        </p:nvPicPr>
        <p:blipFill>
          <a:blip r:embed="rId2"/>
          <a:srcRect/>
          <a:stretch>
            <a:fillRect/>
          </a:stretch>
        </p:blipFill>
        <p:spPr bwMode="auto">
          <a:xfrm>
            <a:off x="2071669" y="1000108"/>
            <a:ext cx="5094787" cy="4330052"/>
          </a:xfrm>
          <a:prstGeom prst="rect">
            <a:avLst/>
          </a:prstGeom>
          <a:noFill/>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a:xfrm>
            <a:off x="612775" y="228600"/>
            <a:ext cx="8153400" cy="990600"/>
          </a:xfrm>
        </p:spPr>
        <p:txBody>
          <a:bodyPr/>
          <a:lstStyle/>
          <a:p>
            <a:pPr eaLnBrk="1" hangingPunct="1"/>
            <a:r>
              <a:rPr lang="en-US" smtClean="0"/>
              <a:t>Muscle Reconditioning</a:t>
            </a:r>
          </a:p>
        </p:txBody>
      </p:sp>
      <p:pic>
        <p:nvPicPr>
          <p:cNvPr id="38915" name="Picture 2" descr="C:\Users\vaio\Desktop\copd kolkota\imagesCAPP93ZB.jpg"/>
          <p:cNvPicPr>
            <a:picLocks noChangeAspect="1" noChangeArrowheads="1"/>
          </p:cNvPicPr>
          <p:nvPr/>
        </p:nvPicPr>
        <p:blipFill>
          <a:blip r:embed="rId2"/>
          <a:srcRect/>
          <a:stretch>
            <a:fillRect/>
          </a:stretch>
        </p:blipFill>
        <p:spPr bwMode="auto">
          <a:xfrm>
            <a:off x="5786446" y="2643182"/>
            <a:ext cx="3052762" cy="3052762"/>
          </a:xfrm>
          <a:prstGeom prst="rect">
            <a:avLst/>
          </a:prstGeom>
          <a:noFill/>
          <a:ln w="9525">
            <a:noFill/>
            <a:miter lim="800000"/>
            <a:headEnd/>
            <a:tailEnd/>
          </a:ln>
        </p:spPr>
      </p:pic>
      <p:pic>
        <p:nvPicPr>
          <p:cNvPr id="38916" name="Picture 6" descr="http://t3.gstatic.com/images?q=tbn:ANd9GcSs_2jH14zaQs2R9QOiaud7x1--1glP60HH2vxk27hiC7Dr-Xht"/>
          <p:cNvPicPr>
            <a:picLocks noChangeAspect="1" noChangeArrowheads="1"/>
          </p:cNvPicPr>
          <p:nvPr/>
        </p:nvPicPr>
        <p:blipFill>
          <a:blip r:embed="rId3"/>
          <a:srcRect/>
          <a:stretch>
            <a:fillRect/>
          </a:stretch>
        </p:blipFill>
        <p:spPr bwMode="auto">
          <a:xfrm>
            <a:off x="214282" y="2571744"/>
            <a:ext cx="3213100" cy="3213100"/>
          </a:xfrm>
          <a:prstGeom prst="rect">
            <a:avLst/>
          </a:prstGeom>
          <a:noFill/>
          <a:ln w="9525">
            <a:noFill/>
            <a:miter lim="800000"/>
            <a:headEnd/>
            <a:tailEnd/>
          </a:ln>
        </p:spPr>
      </p:pic>
      <p:pic>
        <p:nvPicPr>
          <p:cNvPr id="38917" name="Picture 1" descr="C:\Users\vaio\Desktop\copd kolkota\imagesCA2K9MZ0.jpg"/>
          <p:cNvPicPr>
            <a:picLocks noChangeAspect="1" noChangeArrowheads="1"/>
          </p:cNvPicPr>
          <p:nvPr/>
        </p:nvPicPr>
        <p:blipFill>
          <a:blip r:embed="rId4"/>
          <a:srcRect/>
          <a:stretch>
            <a:fillRect/>
          </a:stretch>
        </p:blipFill>
        <p:spPr bwMode="auto">
          <a:xfrm>
            <a:off x="3286116" y="1357298"/>
            <a:ext cx="2500330" cy="3350667"/>
          </a:xfrm>
          <a:prstGeom prst="rect">
            <a:avLst/>
          </a:prstGeom>
          <a:noFill/>
          <a:ln w="9525">
            <a:solidFill>
              <a:schemeClr val="tx1"/>
            </a:solidFill>
            <a:miter lim="800000"/>
            <a:headEnd/>
            <a:tailEnd/>
          </a:ln>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a:xfrm>
            <a:off x="714347" y="228600"/>
            <a:ext cx="8051827" cy="842946"/>
          </a:xfrm>
        </p:spPr>
        <p:txBody>
          <a:bodyPr/>
          <a:lstStyle/>
          <a:p>
            <a:pPr eaLnBrk="1" hangingPunct="1"/>
            <a:r>
              <a:rPr lang="en-US" dirty="0" smtClean="0"/>
              <a:t>Non-invasive ventilation</a:t>
            </a:r>
          </a:p>
        </p:txBody>
      </p:sp>
      <p:pic>
        <p:nvPicPr>
          <p:cNvPr id="40963" name="Picture 2" descr="http://t1.gstatic.com/images?q=tbn:ANd9GcRk2zWICEw5lG0VsLMvz4LrLmlIY1C8tK-cvi1S8NtK37HUR-WMjQ"/>
          <p:cNvPicPr>
            <a:picLocks noChangeAspect="1" noChangeArrowheads="1"/>
          </p:cNvPicPr>
          <p:nvPr/>
        </p:nvPicPr>
        <p:blipFill>
          <a:blip r:embed="rId2"/>
          <a:srcRect/>
          <a:stretch>
            <a:fillRect/>
          </a:stretch>
        </p:blipFill>
        <p:spPr bwMode="auto">
          <a:xfrm>
            <a:off x="2571736" y="1071546"/>
            <a:ext cx="4156072" cy="456333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00042"/>
            <a:ext cx="7972452" cy="917596"/>
          </a:xfrm>
        </p:spPr>
        <p:txBody>
          <a:bodyPr>
            <a:noAutofit/>
          </a:bodyPr>
          <a:lstStyle/>
          <a:p>
            <a:r>
              <a:rPr lang="en-US" sz="3200" dirty="0" smtClean="0"/>
              <a:t>Understanding bronchopulmonary segments</a:t>
            </a:r>
            <a:endParaRPr lang="en-IN" sz="3200" dirty="0"/>
          </a:p>
        </p:txBody>
      </p:sp>
      <p:pic>
        <p:nvPicPr>
          <p:cNvPr id="8194" name="Picture 2" descr="C:\Users\Partho\Desktop\4403468_orig.jpg"/>
          <p:cNvPicPr>
            <a:picLocks noGrp="1" noChangeAspect="1" noChangeArrowheads="1"/>
          </p:cNvPicPr>
          <p:nvPr>
            <p:ph idx="1"/>
          </p:nvPr>
        </p:nvPicPr>
        <p:blipFill>
          <a:blip r:embed="rId3"/>
          <a:srcRect/>
          <a:stretch>
            <a:fillRect/>
          </a:stretch>
        </p:blipFill>
        <p:spPr bwMode="auto">
          <a:xfrm>
            <a:off x="96458" y="1857364"/>
            <a:ext cx="4483273" cy="3143272"/>
          </a:xfrm>
          <a:prstGeom prst="rect">
            <a:avLst/>
          </a:prstGeom>
          <a:noFill/>
        </p:spPr>
      </p:pic>
      <p:pic>
        <p:nvPicPr>
          <p:cNvPr id="4" name="Picture 2" descr="C:\Users\Partho\Desktop\segments.jpg"/>
          <p:cNvPicPr>
            <a:picLocks noChangeAspect="1" noChangeArrowheads="1"/>
          </p:cNvPicPr>
          <p:nvPr/>
        </p:nvPicPr>
        <p:blipFill>
          <a:blip r:embed="rId4"/>
          <a:srcRect/>
          <a:stretch>
            <a:fillRect/>
          </a:stretch>
        </p:blipFill>
        <p:spPr bwMode="auto">
          <a:xfrm>
            <a:off x="4714876" y="1857364"/>
            <a:ext cx="4232207" cy="3143272"/>
          </a:xfrm>
          <a:prstGeom prst="rect">
            <a:avLst/>
          </a:prstGeom>
          <a:noFill/>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a:xfrm>
            <a:off x="381000" y="714356"/>
            <a:ext cx="8405842" cy="703282"/>
          </a:xfrm>
        </p:spPr>
        <p:txBody>
          <a:bodyPr>
            <a:normAutofit fontScale="90000"/>
          </a:bodyPr>
          <a:lstStyle/>
          <a:p>
            <a:pPr eaLnBrk="1" fontAlgn="auto" hangingPunct="1">
              <a:spcAft>
                <a:spcPts val="0"/>
              </a:spcAft>
              <a:defRPr/>
            </a:pPr>
            <a:r>
              <a:rPr lang="en-US" dirty="0" smtClean="0"/>
              <a:t>Mucus clearing and postural drainage</a:t>
            </a:r>
          </a:p>
        </p:txBody>
      </p:sp>
      <p:pic>
        <p:nvPicPr>
          <p:cNvPr id="36867" name="Picture 2" descr="http://t1.gstatic.com/images?q=tbn:ANd9GcQtlbfFZ9kNF-JoaPHciB91zPgq_rRAtBQTFflp2DP5pDadIaZp"/>
          <p:cNvPicPr>
            <a:picLocks noChangeAspect="1" noChangeArrowheads="1"/>
          </p:cNvPicPr>
          <p:nvPr/>
        </p:nvPicPr>
        <p:blipFill>
          <a:blip r:embed="rId2"/>
          <a:srcRect/>
          <a:stretch>
            <a:fillRect/>
          </a:stretch>
        </p:blipFill>
        <p:spPr bwMode="auto">
          <a:xfrm>
            <a:off x="500034" y="2000240"/>
            <a:ext cx="2670051" cy="3287808"/>
          </a:xfrm>
          <a:prstGeom prst="rect">
            <a:avLst/>
          </a:prstGeom>
          <a:noFill/>
          <a:ln w="9525">
            <a:noFill/>
            <a:miter lim="800000"/>
            <a:headEnd/>
            <a:tailEnd/>
          </a:ln>
        </p:spPr>
      </p:pic>
      <p:pic>
        <p:nvPicPr>
          <p:cNvPr id="36868" name="Picture 4" descr="http://t1.gstatic.com/images?q=tbn:ANd9GcQEXbS3Rb1vFBOrgoYI95EsUp2JYPLLIY9cdwZwzxCT4y01a5fuHg"/>
          <p:cNvPicPr>
            <a:picLocks noChangeAspect="1" noChangeArrowheads="1"/>
          </p:cNvPicPr>
          <p:nvPr/>
        </p:nvPicPr>
        <p:blipFill>
          <a:blip r:embed="rId3"/>
          <a:srcRect/>
          <a:stretch>
            <a:fillRect/>
          </a:stretch>
        </p:blipFill>
        <p:spPr bwMode="auto">
          <a:xfrm>
            <a:off x="3714744" y="2000240"/>
            <a:ext cx="4154230" cy="311149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a:xfrm>
            <a:off x="612775" y="228600"/>
            <a:ext cx="8153400" cy="990600"/>
          </a:xfrm>
        </p:spPr>
        <p:txBody>
          <a:bodyPr/>
          <a:lstStyle/>
          <a:p>
            <a:pPr eaLnBrk="1" hangingPunct="1"/>
            <a:r>
              <a:rPr lang="en-US" smtClean="0"/>
              <a:t>Lifestyle modification </a:t>
            </a:r>
          </a:p>
        </p:txBody>
      </p:sp>
      <p:pic>
        <p:nvPicPr>
          <p:cNvPr id="43011" name="Picture 2" descr="http://t3.gstatic.com/images?q=tbn:ANd9GcRTm33vueclqRu0c2w-bZiWx3FGl163fyJ3mLTgtBheZtCu6Q8iJA"/>
          <p:cNvPicPr>
            <a:picLocks noChangeAspect="1" noChangeArrowheads="1"/>
          </p:cNvPicPr>
          <p:nvPr/>
        </p:nvPicPr>
        <p:blipFill>
          <a:blip r:embed="rId2"/>
          <a:srcRect/>
          <a:stretch>
            <a:fillRect/>
          </a:stretch>
        </p:blipFill>
        <p:spPr bwMode="auto">
          <a:xfrm>
            <a:off x="4810125" y="1676400"/>
            <a:ext cx="4181475" cy="2630488"/>
          </a:xfrm>
          <a:prstGeom prst="rect">
            <a:avLst/>
          </a:prstGeom>
          <a:noFill/>
          <a:ln w="9525">
            <a:noFill/>
            <a:miter lim="800000"/>
            <a:headEnd/>
            <a:tailEnd/>
          </a:ln>
        </p:spPr>
      </p:pic>
      <p:pic>
        <p:nvPicPr>
          <p:cNvPr id="43012" name="Picture 6" descr="http://t0.gstatic.com/images?q=tbn:ANd9GcSPeApoJSZAhmW4wmL2mZVasGfvR1RM3YCE1F40LJplBq3uScB5"/>
          <p:cNvPicPr>
            <a:picLocks noChangeAspect="1" noChangeArrowheads="1"/>
          </p:cNvPicPr>
          <p:nvPr/>
        </p:nvPicPr>
        <p:blipFill>
          <a:blip r:embed="rId3"/>
          <a:srcRect/>
          <a:stretch>
            <a:fillRect/>
          </a:stretch>
        </p:blipFill>
        <p:spPr bwMode="auto">
          <a:xfrm>
            <a:off x="381000" y="1600200"/>
            <a:ext cx="4114800" cy="3041650"/>
          </a:xfrm>
          <a:prstGeom prst="rect">
            <a:avLst/>
          </a:prstGeom>
          <a:noFill/>
          <a:ln w="9525">
            <a:noFill/>
            <a:miter lim="800000"/>
            <a:headEnd/>
            <a:tailEnd/>
          </a:ln>
        </p:spPr>
      </p:pic>
      <p:pic>
        <p:nvPicPr>
          <p:cNvPr id="43013" name="Picture 8" descr="http://t2.gstatic.com/images?q=tbn:ANd9GcTv7P-jwrbRyJtCt3tReGa2tFKxnECcOkHJr6dIgy4FoynPati3"/>
          <p:cNvPicPr>
            <a:picLocks noChangeAspect="1" noChangeArrowheads="1"/>
          </p:cNvPicPr>
          <p:nvPr/>
        </p:nvPicPr>
        <p:blipFill>
          <a:blip r:embed="rId4"/>
          <a:srcRect/>
          <a:stretch>
            <a:fillRect/>
          </a:stretch>
        </p:blipFill>
        <p:spPr bwMode="auto">
          <a:xfrm>
            <a:off x="1981200" y="4722813"/>
            <a:ext cx="4889500" cy="19065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Stretching Exercises  for flexibility</a:t>
            </a:r>
            <a:r>
              <a:rPr lang="en-IN" dirty="0" smtClean="0"/>
              <a:t/>
            </a:r>
            <a:br>
              <a:rPr lang="en-IN" dirty="0" smtClean="0"/>
            </a:br>
            <a:endParaRPr lang="en-IN" dirty="0"/>
          </a:p>
        </p:txBody>
      </p:sp>
      <p:sp>
        <p:nvSpPr>
          <p:cNvPr id="3" name="Subtitle 2"/>
          <p:cNvSpPr>
            <a:spLocks noGrp="1"/>
          </p:cNvSpPr>
          <p:nvPr>
            <p:ph type="subTitle" idx="1"/>
          </p:nvPr>
        </p:nvSpPr>
        <p:spPr/>
        <p:txBody>
          <a:bodyPr/>
          <a:lstStyle/>
          <a:p>
            <a:endParaRPr lang="en-IN" dirty="0"/>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228600" y="0"/>
            <a:ext cx="8229600" cy="1143000"/>
          </a:xfrm>
        </p:spPr>
        <p:txBody>
          <a:bodyPr/>
          <a:lstStyle/>
          <a:p>
            <a:pPr eaLnBrk="1" hangingPunct="1"/>
            <a:r>
              <a:rPr lang="en-IN" sz="4400" smtClean="0">
                <a:solidFill>
                  <a:srgbClr val="800000"/>
                </a:solidFill>
              </a:rPr>
              <a:t>Designing an exercise program </a:t>
            </a:r>
          </a:p>
        </p:txBody>
      </p:sp>
      <p:sp>
        <p:nvSpPr>
          <p:cNvPr id="5" name="Slide Number Placeholder 4"/>
          <p:cNvSpPr>
            <a:spLocks noGrp="1"/>
          </p:cNvSpPr>
          <p:nvPr>
            <p:ph type="sldNum" sz="quarter" idx="12"/>
          </p:nvPr>
        </p:nvSpPr>
        <p:spPr/>
        <p:txBody>
          <a:bodyPr/>
          <a:lstStyle/>
          <a:p>
            <a:pPr>
              <a:defRPr/>
            </a:pPr>
            <a:fld id="{5CCF3630-A6EC-4745-A300-D1B182AC5521}" type="slidenum">
              <a:rPr lang="en-US"/>
              <a:pPr>
                <a:defRPr/>
              </a:pPr>
              <a:t>59</a:t>
            </a:fld>
            <a:endParaRPr lang="en-US"/>
          </a:p>
        </p:txBody>
      </p:sp>
      <p:sp>
        <p:nvSpPr>
          <p:cNvPr id="7" name="Rectangle 6"/>
          <p:cNvSpPr/>
          <p:nvPr/>
        </p:nvSpPr>
        <p:spPr>
          <a:xfrm>
            <a:off x="304800" y="1219200"/>
            <a:ext cx="8305800" cy="1409617"/>
          </a:xfrm>
          <a:prstGeom prst="rect">
            <a:avLst/>
          </a:prstGeom>
          <a:solidFill>
            <a:srgbClr val="FFCCC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spAutoFit/>
          </a:bodyPr>
          <a:lstStyle/>
          <a:p>
            <a:pPr marL="274320" indent="-274320">
              <a:spcBef>
                <a:spcPct val="20000"/>
              </a:spcBef>
              <a:buClr>
                <a:srgbClr val="800000"/>
              </a:buClr>
              <a:buSzPct val="95000"/>
              <a:buFont typeface="Wingdings 2"/>
              <a:buChar char=""/>
              <a:defRPr/>
            </a:pPr>
            <a:r>
              <a:rPr lang="en-IN" sz="2000" dirty="0"/>
              <a:t>A pulmonary rehabilitation program </a:t>
            </a:r>
            <a:r>
              <a:rPr lang="en-IN" sz="2000" b="1" dirty="0"/>
              <a:t>must </a:t>
            </a:r>
            <a:r>
              <a:rPr lang="en-IN" sz="2000" dirty="0"/>
              <a:t>include, at minimum, lower limb  </a:t>
            </a:r>
            <a:r>
              <a:rPr lang="en-IN" sz="2000" dirty="0">
                <a:solidFill>
                  <a:srgbClr val="5EA226">
                    <a:lumMod val="50000"/>
                  </a:srgbClr>
                </a:solidFill>
              </a:rPr>
              <a:t>endurance exercise training. </a:t>
            </a:r>
          </a:p>
          <a:p>
            <a:pPr marL="641033" lvl="1" indent="-274320">
              <a:spcBef>
                <a:spcPct val="20000"/>
              </a:spcBef>
              <a:buClr>
                <a:srgbClr val="800000"/>
              </a:buClr>
              <a:buSzPct val="85000"/>
              <a:buFont typeface="Wingdings" pitchFamily="2" charset="2"/>
              <a:buChar char="Ø"/>
              <a:defRPr/>
            </a:pPr>
            <a:r>
              <a:rPr lang="en-IN" dirty="0">
                <a:solidFill>
                  <a:srgbClr val="800000"/>
                </a:solidFill>
              </a:rPr>
              <a:t>Lower limb endurance training</a:t>
            </a:r>
          </a:p>
          <a:p>
            <a:pPr marL="641033" lvl="1" indent="-274320">
              <a:spcBef>
                <a:spcPct val="20000"/>
              </a:spcBef>
              <a:buClr>
                <a:srgbClr val="800000"/>
              </a:buClr>
              <a:buSzPct val="85000"/>
              <a:buFont typeface="Wingdings" pitchFamily="2" charset="2"/>
              <a:buChar char="Ø"/>
              <a:defRPr/>
            </a:pPr>
            <a:r>
              <a:rPr lang="en-IN" dirty="0">
                <a:solidFill>
                  <a:srgbClr val="800000"/>
                </a:solidFill>
              </a:rPr>
              <a:t>Home exercise program</a:t>
            </a:r>
            <a:endParaRPr lang="en-IN" sz="2000" dirty="0">
              <a:solidFill>
                <a:srgbClr val="800000"/>
              </a:solidFill>
            </a:endParaRPr>
          </a:p>
        </p:txBody>
      </p:sp>
      <p:sp>
        <p:nvSpPr>
          <p:cNvPr id="8" name="Rectangle 7"/>
          <p:cNvSpPr/>
          <p:nvPr/>
        </p:nvSpPr>
        <p:spPr>
          <a:xfrm>
            <a:off x="273570" y="3124200"/>
            <a:ext cx="8305800" cy="139730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8900000" scaled="1"/>
            <a:tileRect/>
          </a:gra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spAutoFit/>
          </a:bodyPr>
          <a:lstStyle/>
          <a:p>
            <a:pPr marL="274320" indent="-274320">
              <a:spcBef>
                <a:spcPct val="20000"/>
              </a:spcBef>
              <a:buClr>
                <a:srgbClr val="FCFC00"/>
              </a:buClr>
              <a:buSzPct val="95000"/>
              <a:buFont typeface="Wingdings 2"/>
              <a:buChar char=""/>
              <a:defRPr/>
            </a:pPr>
            <a:r>
              <a:rPr lang="en-IN" sz="2000" b="1" dirty="0"/>
              <a:t>Optimally, a pulmonary rehabilitation should also include</a:t>
            </a:r>
            <a:r>
              <a:rPr lang="en-IN" sz="2000" dirty="0"/>
              <a:t>:</a:t>
            </a:r>
          </a:p>
          <a:p>
            <a:pPr marL="641033" lvl="1" indent="-274320">
              <a:spcBef>
                <a:spcPct val="20000"/>
              </a:spcBef>
              <a:buClr>
                <a:srgbClr val="FCFC00"/>
              </a:buClr>
              <a:buSzPct val="85000"/>
              <a:buFont typeface="Wingdings" pitchFamily="2" charset="2"/>
              <a:buChar char="Ø"/>
              <a:defRPr/>
            </a:pPr>
            <a:r>
              <a:rPr lang="en-IN" dirty="0">
                <a:solidFill>
                  <a:srgbClr val="800000"/>
                </a:solidFill>
              </a:rPr>
              <a:t>Upper limb endurance training</a:t>
            </a:r>
          </a:p>
          <a:p>
            <a:pPr marL="641033" lvl="1" indent="-274320">
              <a:spcBef>
                <a:spcPct val="20000"/>
              </a:spcBef>
              <a:buClr>
                <a:srgbClr val="FCFC00"/>
              </a:buClr>
              <a:buSzPct val="85000"/>
              <a:buFont typeface="Wingdings" pitchFamily="2" charset="2"/>
              <a:buChar char="Ø"/>
              <a:defRPr/>
            </a:pPr>
            <a:r>
              <a:rPr lang="en-IN" dirty="0">
                <a:solidFill>
                  <a:srgbClr val="800000"/>
                </a:solidFill>
              </a:rPr>
              <a:t>Lower limb strength training</a:t>
            </a:r>
          </a:p>
          <a:p>
            <a:pPr marL="641033" lvl="1" indent="-274320">
              <a:spcBef>
                <a:spcPct val="20000"/>
              </a:spcBef>
              <a:buClr>
                <a:srgbClr val="FCFC00"/>
              </a:buClr>
              <a:buSzPct val="85000"/>
              <a:buFont typeface="Wingdings" pitchFamily="2" charset="2"/>
              <a:buChar char="Ø"/>
              <a:defRPr/>
            </a:pPr>
            <a:r>
              <a:rPr lang="en-IN" dirty="0">
                <a:solidFill>
                  <a:srgbClr val="800000"/>
                </a:solidFill>
              </a:rPr>
              <a:t>Upper limb strength training </a:t>
            </a:r>
          </a:p>
        </p:txBody>
      </p:sp>
      <p:sp>
        <p:nvSpPr>
          <p:cNvPr id="9" name="Rectangle 8"/>
          <p:cNvSpPr/>
          <p:nvPr/>
        </p:nvSpPr>
        <p:spPr>
          <a:xfrm>
            <a:off x="304800" y="4800600"/>
            <a:ext cx="8305800" cy="1397306"/>
          </a:xfrm>
          <a:prstGeom prst="rect">
            <a:avLst/>
          </a:prstGeom>
          <a:solidFill>
            <a:srgbClr val="CCFFFF"/>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spAutoFit/>
          </a:bodyPr>
          <a:lstStyle/>
          <a:p>
            <a:pPr marL="274320" indent="-274320">
              <a:spcBef>
                <a:spcPct val="20000"/>
              </a:spcBef>
              <a:buClr>
                <a:srgbClr val="FCFC00"/>
              </a:buClr>
              <a:buSzPct val="95000"/>
              <a:buFont typeface="Wingdings 2"/>
              <a:buChar char=""/>
              <a:defRPr/>
            </a:pPr>
            <a:r>
              <a:rPr lang="en-IN" sz="2000" b="1" dirty="0"/>
              <a:t>Other components that may be included are:</a:t>
            </a:r>
          </a:p>
          <a:p>
            <a:pPr marL="641033" lvl="1" indent="-274320">
              <a:spcBef>
                <a:spcPct val="20000"/>
              </a:spcBef>
              <a:buClr>
                <a:srgbClr val="FCFC00"/>
              </a:buClr>
              <a:buSzPct val="85000"/>
              <a:buFont typeface="Wingdings" pitchFamily="2" charset="2"/>
              <a:buChar char="Ø"/>
              <a:defRPr/>
            </a:pPr>
            <a:r>
              <a:rPr lang="en-IN" dirty="0"/>
              <a:t>Flexibility and stretching exercises</a:t>
            </a:r>
          </a:p>
          <a:p>
            <a:pPr marL="641033" lvl="1" indent="-274320">
              <a:spcBef>
                <a:spcPct val="20000"/>
              </a:spcBef>
              <a:buClr>
                <a:srgbClr val="FCFC00"/>
              </a:buClr>
              <a:buSzPct val="85000"/>
              <a:buFont typeface="Wingdings" pitchFamily="2" charset="2"/>
              <a:buChar char="Ø"/>
              <a:defRPr/>
            </a:pPr>
            <a:r>
              <a:rPr lang="en-IN" dirty="0">
                <a:solidFill>
                  <a:srgbClr val="800000"/>
                </a:solidFill>
              </a:rPr>
              <a:t>Balance exercises</a:t>
            </a:r>
          </a:p>
          <a:p>
            <a:pPr marL="641033" lvl="1" indent="-274320">
              <a:spcBef>
                <a:spcPct val="20000"/>
              </a:spcBef>
              <a:buClr>
                <a:srgbClr val="FCFC00"/>
              </a:buClr>
              <a:buSzPct val="85000"/>
              <a:buFont typeface="Wingdings" pitchFamily="2" charset="2"/>
              <a:buChar char="Ø"/>
              <a:defRPr/>
            </a:pPr>
            <a:r>
              <a:rPr lang="en-IN" dirty="0">
                <a:solidFill>
                  <a:srgbClr val="800000"/>
                </a:solidFill>
              </a:rPr>
              <a:t>Inspiratory Muscle training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nchor="ctr"/>
          <a:lstStyle/>
          <a:p>
            <a:pPr algn="ctr" eaLnBrk="1" hangingPunct="1"/>
            <a:r>
              <a:rPr lang="en-IN" sz="4400" dirty="0" smtClean="0">
                <a:solidFill>
                  <a:srgbClr val="800000"/>
                </a:solidFill>
              </a:rPr>
              <a:t>Strength Training - Lower Limb</a:t>
            </a:r>
            <a:endParaRPr lang="en-US" sz="4400" dirty="0" smtClean="0">
              <a:solidFill>
                <a:srgbClr val="800000"/>
              </a:solidFill>
            </a:endParaRPr>
          </a:p>
        </p:txBody>
      </p:sp>
      <p:sp>
        <p:nvSpPr>
          <p:cNvPr id="30723" name="Content Placeholder 4"/>
          <p:cNvSpPr>
            <a:spLocks noGrp="1"/>
          </p:cNvSpPr>
          <p:nvPr>
            <p:ph idx="1"/>
          </p:nvPr>
        </p:nvSpPr>
        <p:spPr/>
        <p:txBody>
          <a:bodyPr>
            <a:normAutofit/>
          </a:bodyPr>
          <a:lstStyle/>
          <a:p>
            <a:pPr eaLnBrk="1" hangingPunct="1"/>
            <a:endParaRPr lang="en-IN" sz="2800" dirty="0" smtClean="0"/>
          </a:p>
          <a:p>
            <a:pPr eaLnBrk="1" hangingPunct="1"/>
            <a:r>
              <a:rPr lang="en-IN" sz="2800" dirty="0" smtClean="0"/>
              <a:t>Strength training can improve </a:t>
            </a:r>
          </a:p>
          <a:p>
            <a:pPr lvl="1" eaLnBrk="1" hangingPunct="1">
              <a:buFont typeface="Wingdings" pitchFamily="2" charset="2"/>
              <a:buChar char="Ø"/>
            </a:pPr>
            <a:r>
              <a:rPr lang="en-IN" sz="2400" dirty="0" smtClean="0"/>
              <a:t>muscle strength, </a:t>
            </a:r>
          </a:p>
          <a:p>
            <a:pPr lvl="1" eaLnBrk="1" hangingPunct="1">
              <a:buFont typeface="Wingdings" pitchFamily="2" charset="2"/>
              <a:buChar char="Ø"/>
            </a:pPr>
            <a:r>
              <a:rPr lang="en-IN" sz="2400" dirty="0" smtClean="0"/>
              <a:t>peak work capacity and </a:t>
            </a:r>
          </a:p>
          <a:p>
            <a:pPr lvl="1" eaLnBrk="1" hangingPunct="1">
              <a:buFont typeface="Wingdings" pitchFamily="2" charset="2"/>
              <a:buChar char="Ø"/>
            </a:pPr>
            <a:r>
              <a:rPr lang="en-IN" sz="2400" dirty="0" smtClean="0"/>
              <a:t>endurance time.</a:t>
            </a:r>
          </a:p>
          <a:p>
            <a:pPr eaLnBrk="1" hangingPunct="1"/>
            <a:endParaRPr lang="en-US" sz="2400" dirty="0" smtClean="0"/>
          </a:p>
        </p:txBody>
      </p:sp>
      <p:sp>
        <p:nvSpPr>
          <p:cNvPr id="5" name="Slide Number Placeholder 4"/>
          <p:cNvSpPr>
            <a:spLocks noGrp="1"/>
          </p:cNvSpPr>
          <p:nvPr>
            <p:ph type="sldNum" sz="quarter" idx="12"/>
          </p:nvPr>
        </p:nvSpPr>
        <p:spPr/>
        <p:txBody>
          <a:bodyPr/>
          <a:lstStyle/>
          <a:p>
            <a:pPr>
              <a:defRPr/>
            </a:pPr>
            <a:fld id="{BA2DC128-8020-492A-907E-0E9E39BA3737}" type="slidenum">
              <a:rPr lang="en-US"/>
              <a:pPr>
                <a:defRPr/>
              </a:pPr>
              <a:t>60</a:t>
            </a:fld>
            <a:endParaRPr lang="en-US"/>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Content Placeholder 2"/>
          <p:cNvSpPr>
            <a:spLocks noGrp="1"/>
          </p:cNvSpPr>
          <p:nvPr>
            <p:ph idx="1"/>
          </p:nvPr>
        </p:nvSpPr>
        <p:spPr>
          <a:xfrm>
            <a:off x="457200" y="990600"/>
            <a:ext cx="8229600" cy="5334000"/>
          </a:xfrm>
        </p:spPr>
        <p:txBody>
          <a:bodyPr/>
          <a:lstStyle/>
          <a:p>
            <a:pPr eaLnBrk="1" hangingPunct="1"/>
            <a:r>
              <a:rPr lang="en-IN" sz="2400" dirty="0" smtClean="0"/>
              <a:t>Strength training with weights:</a:t>
            </a:r>
          </a:p>
          <a:p>
            <a:pPr lvl="1" eaLnBrk="1" hangingPunct="1">
              <a:buFont typeface="Wingdings" pitchFamily="2" charset="2"/>
              <a:buChar char="Ø"/>
            </a:pPr>
            <a:r>
              <a:rPr lang="en-IN" sz="2400" dirty="0" smtClean="0"/>
              <a:t>   Leg press</a:t>
            </a:r>
          </a:p>
          <a:p>
            <a:pPr lvl="1" eaLnBrk="1" hangingPunct="1">
              <a:buFont typeface="Wingdings" pitchFamily="2" charset="2"/>
              <a:buChar char="Ø"/>
            </a:pPr>
            <a:r>
              <a:rPr lang="en-IN" sz="2400" dirty="0" smtClean="0"/>
              <a:t>   Quadriceps extension</a:t>
            </a:r>
          </a:p>
          <a:p>
            <a:pPr eaLnBrk="1" hangingPunct="1"/>
            <a:r>
              <a:rPr lang="en-IN" sz="2400" dirty="0" smtClean="0"/>
              <a:t>Strength training without weights:</a:t>
            </a:r>
          </a:p>
          <a:p>
            <a:pPr lvl="1" eaLnBrk="1" hangingPunct="1">
              <a:buFont typeface="Wingdings" pitchFamily="2" charset="2"/>
              <a:buChar char="Ø"/>
            </a:pPr>
            <a:r>
              <a:rPr lang="en-IN" sz="2400" dirty="0" smtClean="0"/>
              <a:t>   Squats</a:t>
            </a:r>
          </a:p>
          <a:p>
            <a:pPr lvl="1" eaLnBrk="1" hangingPunct="1">
              <a:buFont typeface="Wingdings" pitchFamily="2" charset="2"/>
              <a:buChar char="Ø"/>
            </a:pPr>
            <a:r>
              <a:rPr lang="en-IN" sz="2400" dirty="0" smtClean="0"/>
              <a:t>   Straight leg raise</a:t>
            </a:r>
          </a:p>
          <a:p>
            <a:pPr lvl="1" eaLnBrk="1" hangingPunct="1">
              <a:buFont typeface="Wingdings" pitchFamily="2" charset="2"/>
              <a:buChar char="Ø"/>
            </a:pPr>
            <a:r>
              <a:rPr lang="en-IN" sz="2400" dirty="0" smtClean="0"/>
              <a:t>   Step-ups or stair climbing</a:t>
            </a:r>
          </a:p>
          <a:p>
            <a:pPr lvl="1" eaLnBrk="1" hangingPunct="1">
              <a:buFont typeface="Wingdings" pitchFamily="2" charset="2"/>
              <a:buChar char="Ø"/>
            </a:pPr>
            <a:r>
              <a:rPr lang="en-IN" sz="2400" dirty="0" smtClean="0"/>
              <a:t>   Sit-to-stand from progressively lower chairs</a:t>
            </a:r>
          </a:p>
          <a:p>
            <a:pPr eaLnBrk="1" hangingPunct="1"/>
            <a:endParaRPr lang="en-US" sz="2800" dirty="0" smtClean="0">
              <a:solidFill>
                <a:srgbClr val="002060"/>
              </a:solidFill>
            </a:endParaRPr>
          </a:p>
        </p:txBody>
      </p:sp>
      <p:sp>
        <p:nvSpPr>
          <p:cNvPr id="4" name="Slide Number Placeholder 3"/>
          <p:cNvSpPr>
            <a:spLocks noGrp="1"/>
          </p:cNvSpPr>
          <p:nvPr>
            <p:ph type="sldNum" sz="quarter" idx="12"/>
          </p:nvPr>
        </p:nvSpPr>
        <p:spPr/>
        <p:txBody>
          <a:bodyPr/>
          <a:lstStyle/>
          <a:p>
            <a:pPr>
              <a:defRPr/>
            </a:pPr>
            <a:fld id="{456A8305-BE5A-45A4-A467-8BC6AE857B5F}" type="slidenum">
              <a:rPr lang="en-US"/>
              <a:pPr>
                <a:defRPr/>
              </a:pPr>
              <a:t>61</a:t>
            </a:fld>
            <a:endParaRPr lang="en-US"/>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10"/>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28675" name="Title 1"/>
          <p:cNvSpPr>
            <a:spLocks noGrp="1"/>
          </p:cNvSpPr>
          <p:nvPr>
            <p:ph type="title"/>
          </p:nvPr>
        </p:nvSpPr>
        <p:spPr>
          <a:xfrm>
            <a:off x="381000" y="152400"/>
            <a:ext cx="8229600" cy="1143000"/>
          </a:xfrm>
        </p:spPr>
        <p:txBody>
          <a:bodyPr/>
          <a:lstStyle/>
          <a:p>
            <a:pPr algn="ctr" eaLnBrk="1" hangingPunct="1"/>
            <a:r>
              <a:rPr lang="en-IN" sz="4400" i="1" smtClean="0">
                <a:solidFill>
                  <a:srgbClr val="800000"/>
                </a:solidFill>
              </a:rPr>
              <a:t>Low weight and high repetition</a:t>
            </a:r>
            <a:endParaRPr lang="en-US" sz="4400" smtClean="0">
              <a:solidFill>
                <a:srgbClr val="800000"/>
              </a:solidFill>
            </a:endParaRPr>
          </a:p>
        </p:txBody>
      </p:sp>
      <p:pic>
        <p:nvPicPr>
          <p:cNvPr id="6" name="Picture 2" descr="C:\Users\Dr Purvi\Pictures\Page70-1.jpg"/>
          <p:cNvPicPr>
            <a:picLocks noGrp="1" noChangeAspect="1" noChangeArrowheads="1"/>
          </p:cNvPicPr>
          <p:nvPr>
            <p:ph sz="half" idx="1"/>
          </p:nvPr>
        </p:nvPicPr>
        <p:blipFill>
          <a:blip r:embed="rId4" cstate="print"/>
          <a:srcRect/>
          <a:stretch>
            <a:fillRect/>
          </a:stretch>
        </p:blipFill>
        <p:spPr>
          <a:xfrm>
            <a:off x="1543050" y="1752600"/>
            <a:ext cx="2343150" cy="4495800"/>
          </a:xfrm>
          <a:ln w="38100" cap="sq">
            <a:solidFill>
              <a:srgbClr val="000000"/>
            </a:solidFill>
          </a:ln>
          <a:effectLst>
            <a:outerShdw blurRad="50800" dist="38100" dir="2700000" algn="tl" rotWithShape="0">
              <a:srgbClr val="000000">
                <a:alpha val="43000"/>
              </a:srgbClr>
            </a:outerShdw>
          </a:effectLst>
        </p:spPr>
      </p:pic>
      <p:pic>
        <p:nvPicPr>
          <p:cNvPr id="7" name="Content Placeholder 6" descr="http://www.pulmonaryrehab.com.au/../upload/Page70-2.jpg"/>
          <p:cNvPicPr>
            <a:picLocks noGrp="1" noChangeAspect="1" noChangeArrowheads="1"/>
          </p:cNvPicPr>
          <p:nvPr>
            <p:ph sz="half" idx="2"/>
          </p:nvPr>
        </p:nvPicPr>
        <p:blipFill>
          <a:blip r:embed="rId5" cstate="print"/>
          <a:srcRect/>
          <a:stretch>
            <a:fillRect/>
          </a:stretch>
        </p:blipFill>
        <p:spPr>
          <a:xfrm>
            <a:off x="4953000" y="1828800"/>
            <a:ext cx="2971800" cy="4419600"/>
          </a:xfrm>
          <a:ln w="38100" cap="sq">
            <a:solidFill>
              <a:srgbClr val="000000"/>
            </a:solidFill>
          </a:ln>
          <a:effectLst>
            <a:outerShdw blurRad="50800" dist="38100" dir="2700000" algn="tl" rotWithShape="0">
              <a:srgbClr val="000000">
                <a:alpha val="43000"/>
              </a:srgbClr>
            </a:outerShdw>
          </a:effectLst>
        </p:spPr>
      </p:pic>
      <p:sp>
        <p:nvSpPr>
          <p:cNvPr id="5" name="Slide Number Placeholder 4"/>
          <p:cNvSpPr>
            <a:spLocks noGrp="1"/>
          </p:cNvSpPr>
          <p:nvPr>
            <p:ph type="sldNum" sz="quarter" idx="12"/>
          </p:nvPr>
        </p:nvSpPr>
        <p:spPr/>
        <p:txBody>
          <a:bodyPr/>
          <a:lstStyle/>
          <a:p>
            <a:pPr>
              <a:defRPr/>
            </a:pPr>
            <a:fld id="{BB290FF8-CBCE-4B05-BF1F-84AFC62C0BC1}" type="slidenum">
              <a:rPr lang="en-US" smtClean="0">
                <a:solidFill>
                  <a:srgbClr val="5EA226">
                    <a:shade val="90000"/>
                  </a:srgbClr>
                </a:solidFill>
              </a:rPr>
              <a:pPr>
                <a:defRPr/>
              </a:pPr>
              <a:t>62</a:t>
            </a:fld>
            <a:endParaRPr lang="en-US">
              <a:solidFill>
                <a:srgbClr val="5EA226">
                  <a:shade val="90000"/>
                </a:srgbClr>
              </a:solidFill>
            </a:endParaRPr>
          </a:p>
        </p:txBody>
      </p:sp>
    </p:spTree>
    <p:extLst>
      <p:ext uri="{BB962C8B-B14F-4D97-AF65-F5344CB8AC3E}">
        <p14:creationId xmlns:p14="http://schemas.microsoft.com/office/powerpoint/2010/main" val="498666180"/>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457200" y="0"/>
            <a:ext cx="8229600" cy="2000250"/>
          </a:xfrm>
        </p:spPr>
        <p:txBody>
          <a:bodyPr anchor="ctr">
            <a:normAutofit/>
          </a:bodyPr>
          <a:lstStyle/>
          <a:p>
            <a:pPr algn="ctr" eaLnBrk="1" hangingPunct="1"/>
            <a:r>
              <a:rPr lang="en-IN" sz="3200" b="1" dirty="0" smtClean="0">
                <a:solidFill>
                  <a:srgbClr val="800000"/>
                </a:solidFill>
              </a:rPr>
              <a:t>Lower Limb Strength Exercises</a:t>
            </a:r>
            <a:br>
              <a:rPr lang="en-IN" sz="3200" b="1" dirty="0" smtClean="0">
                <a:solidFill>
                  <a:srgbClr val="800000"/>
                </a:solidFill>
              </a:rPr>
            </a:br>
            <a:r>
              <a:rPr lang="en-IN" sz="3200" i="1" dirty="0" smtClean="0">
                <a:solidFill>
                  <a:srgbClr val="800000"/>
                </a:solidFill>
              </a:rPr>
              <a:t>(high weight and low repetition)</a:t>
            </a:r>
            <a:endParaRPr lang="en-US" sz="3200" dirty="0" smtClean="0">
              <a:solidFill>
                <a:srgbClr val="FF0000"/>
              </a:solidFill>
            </a:endParaRPr>
          </a:p>
        </p:txBody>
      </p:sp>
      <p:pic>
        <p:nvPicPr>
          <p:cNvPr id="4" name="Picture 2" descr="http://www.pulmonaryrehab.com.au/../upload/Page74-1.jpg"/>
          <p:cNvPicPr>
            <a:picLocks noGrp="1" noChangeAspect="1" noChangeArrowheads="1"/>
          </p:cNvPicPr>
          <p:nvPr>
            <p:ph idx="1"/>
          </p:nvPr>
        </p:nvPicPr>
        <p:blipFill>
          <a:blip r:embed="rId3" cstate="print"/>
          <a:srcRect/>
          <a:stretch>
            <a:fillRect/>
          </a:stretch>
        </p:blipFill>
        <p:spPr>
          <a:xfrm>
            <a:off x="285720" y="1714488"/>
            <a:ext cx="2125912" cy="2371732"/>
          </a:xfrm>
          <a:ln w="38100" cap="sq">
            <a:solidFill>
              <a:srgbClr val="000000"/>
            </a:solidFill>
          </a:ln>
          <a:effectLst>
            <a:outerShdw blurRad="50800" dist="38100" dir="2700000" algn="tl" rotWithShape="0">
              <a:srgbClr val="000000">
                <a:alpha val="43000"/>
              </a:srgbClr>
            </a:outerShdw>
          </a:effectLst>
        </p:spPr>
      </p:pic>
      <p:pic>
        <p:nvPicPr>
          <p:cNvPr id="5" name="Picture 2" descr="C:\Users\Dr Purvi\Pictures\Page74-2.jpg"/>
          <p:cNvPicPr>
            <a:picLocks noChangeAspect="1" noChangeArrowheads="1"/>
          </p:cNvPicPr>
          <p:nvPr/>
        </p:nvPicPr>
        <p:blipFill>
          <a:blip r:embed="rId4" cstate="print"/>
          <a:srcRect/>
          <a:stretch>
            <a:fillRect/>
          </a:stretch>
        </p:blipFill>
        <p:spPr>
          <a:xfrm>
            <a:off x="3357554" y="2143116"/>
            <a:ext cx="2036761" cy="260616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2" descr="C:\Users\Dr Purvi\Pictures\Page74-3.jpg"/>
          <p:cNvPicPr>
            <a:picLocks noChangeAspect="1" noChangeArrowheads="1"/>
          </p:cNvPicPr>
          <p:nvPr/>
        </p:nvPicPr>
        <p:blipFill>
          <a:blip r:embed="rId5" cstate="print"/>
          <a:srcRect/>
          <a:stretch>
            <a:fillRect/>
          </a:stretch>
        </p:blipFill>
        <p:spPr>
          <a:xfrm>
            <a:off x="6286513" y="2491902"/>
            <a:ext cx="2000264" cy="316435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Slide Number Placeholder 6"/>
          <p:cNvSpPr>
            <a:spLocks noGrp="1"/>
          </p:cNvSpPr>
          <p:nvPr>
            <p:ph type="sldNum" sz="quarter" idx="12"/>
          </p:nvPr>
        </p:nvSpPr>
        <p:spPr/>
        <p:txBody>
          <a:bodyPr/>
          <a:lstStyle/>
          <a:p>
            <a:pPr>
              <a:defRPr/>
            </a:pPr>
            <a:fld id="{9C01A498-F8D1-4650-B040-8A8DFAB233AB}" type="slidenum">
              <a:rPr lang="en-US"/>
              <a:pPr>
                <a:defRPr/>
              </a:pPr>
              <a:t>63</a:t>
            </a:fld>
            <a:endParaRPr lang="en-US"/>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a:xfrm>
            <a:off x="152400" y="0"/>
            <a:ext cx="8229600" cy="1143000"/>
          </a:xfrm>
        </p:spPr>
        <p:txBody>
          <a:bodyPr/>
          <a:lstStyle/>
          <a:p>
            <a:pPr algn="ctr" eaLnBrk="1" hangingPunct="1"/>
            <a:r>
              <a:rPr lang="en-IN" sz="4400" dirty="0" smtClean="0">
                <a:solidFill>
                  <a:srgbClr val="800000"/>
                </a:solidFill>
              </a:rPr>
              <a:t>Strength Training- Upper Limb </a:t>
            </a:r>
            <a:endParaRPr lang="en-US" sz="4400" dirty="0" smtClean="0">
              <a:solidFill>
                <a:srgbClr val="800000"/>
              </a:solidFill>
            </a:endParaRPr>
          </a:p>
        </p:txBody>
      </p:sp>
      <p:sp>
        <p:nvSpPr>
          <p:cNvPr id="3" name="Content Placeholder 2"/>
          <p:cNvSpPr>
            <a:spLocks noGrp="1"/>
          </p:cNvSpPr>
          <p:nvPr>
            <p:ph idx="1"/>
          </p:nvPr>
        </p:nvSpPr>
        <p:spPr>
          <a:xfrm>
            <a:off x="457200" y="1219200"/>
            <a:ext cx="8229600" cy="5105400"/>
          </a:xfrm>
        </p:spPr>
        <p:txBody>
          <a:bodyPr>
            <a:normAutofit/>
          </a:bodyPr>
          <a:lstStyle/>
          <a:p>
            <a:pPr marL="274320" indent="-274320" eaLnBrk="1" fontAlgn="auto" hangingPunct="1">
              <a:spcAft>
                <a:spcPts val="0"/>
              </a:spcAft>
              <a:buFont typeface="Wingdings" pitchFamily="2" charset="2"/>
              <a:buChar char="Ø"/>
              <a:defRPr/>
            </a:pPr>
            <a:r>
              <a:rPr lang="en-IN" sz="2400" dirty="0" smtClean="0"/>
              <a:t>Upper limb muscle strengthening is important as these muscles are used for everyday work. </a:t>
            </a:r>
          </a:p>
          <a:p>
            <a:pPr marL="274320" indent="-274320" eaLnBrk="1" fontAlgn="auto" hangingPunct="1">
              <a:spcAft>
                <a:spcPts val="0"/>
              </a:spcAft>
              <a:buFont typeface="Wingdings" pitchFamily="2" charset="2"/>
              <a:buChar char="Ø"/>
              <a:defRPr/>
            </a:pPr>
            <a:endParaRPr lang="en-IN" sz="2400" dirty="0" smtClean="0"/>
          </a:p>
          <a:p>
            <a:pPr marL="274320" indent="-274320" eaLnBrk="1" fontAlgn="auto" hangingPunct="1">
              <a:spcAft>
                <a:spcPts val="0"/>
              </a:spcAft>
              <a:buFont typeface="Wingdings" pitchFamily="2" charset="2"/>
              <a:buChar char="Ø"/>
              <a:defRPr/>
            </a:pPr>
            <a:r>
              <a:rPr lang="en-IN" sz="2400" dirty="0" smtClean="0"/>
              <a:t>Upper limb strength training results in moderate improvements in upper limb strength (</a:t>
            </a:r>
            <a:r>
              <a:rPr lang="en-IN" sz="2400" i="1" dirty="0" smtClean="0"/>
              <a:t>o </a:t>
            </a:r>
            <a:r>
              <a:rPr lang="en-IN" sz="2400" i="1" dirty="0" err="1" smtClean="0"/>
              <a:t>shea</a:t>
            </a:r>
            <a:r>
              <a:rPr lang="en-IN" sz="2400" i="1" dirty="0" smtClean="0"/>
              <a:t> 2004)</a:t>
            </a:r>
          </a:p>
          <a:p>
            <a:pPr marL="274320" indent="-274320" eaLnBrk="1" fontAlgn="auto" hangingPunct="1">
              <a:spcAft>
                <a:spcPts val="0"/>
              </a:spcAft>
              <a:buFont typeface="Wingdings" pitchFamily="2" charset="2"/>
              <a:buChar char="Ø"/>
              <a:defRPr/>
            </a:pPr>
            <a:endParaRPr lang="en-IN" sz="2400" i="1" dirty="0" smtClean="0"/>
          </a:p>
          <a:p>
            <a:pPr marL="274320" indent="-274320" eaLnBrk="1" fontAlgn="auto" hangingPunct="1">
              <a:spcAft>
                <a:spcPts val="0"/>
              </a:spcAft>
              <a:buFont typeface="Wingdings" pitchFamily="2" charset="2"/>
              <a:buChar char="Ø"/>
              <a:defRPr/>
            </a:pPr>
            <a:r>
              <a:rPr lang="en-IN" sz="2400" dirty="0" smtClean="0"/>
              <a:t> A relationship has been shown between upper limb strength and upper limb work capacity for patients with COPD </a:t>
            </a:r>
          </a:p>
          <a:p>
            <a:pPr marL="274320" indent="-274320" eaLnBrk="1" fontAlgn="auto" hangingPunct="1">
              <a:spcAft>
                <a:spcPts val="0"/>
              </a:spcAft>
              <a:buFont typeface="Wingdings" pitchFamily="2" charset="2"/>
              <a:buChar char="Ø"/>
              <a:defRPr/>
            </a:pPr>
            <a:endParaRPr lang="en-IN" sz="2400" dirty="0" smtClean="0"/>
          </a:p>
          <a:p>
            <a:pPr marL="274320" indent="-274320" eaLnBrk="1" fontAlgn="auto" hangingPunct="1">
              <a:spcAft>
                <a:spcPts val="0"/>
              </a:spcAft>
              <a:buFont typeface="Wingdings" pitchFamily="2" charset="2"/>
              <a:buChar char="Ø"/>
              <a:defRPr/>
            </a:pPr>
            <a:r>
              <a:rPr lang="en-IN" sz="2400" dirty="0" smtClean="0"/>
              <a:t>Stronger upper limb muscles may help patients perform functional tasks (i.e. by enhancing the strength of the biceps and triceps muscles). </a:t>
            </a:r>
            <a:endParaRPr lang="en-US" sz="2800" dirty="0"/>
          </a:p>
        </p:txBody>
      </p:sp>
      <p:sp>
        <p:nvSpPr>
          <p:cNvPr id="5" name="Slide Number Placeholder 4"/>
          <p:cNvSpPr>
            <a:spLocks noGrp="1"/>
          </p:cNvSpPr>
          <p:nvPr>
            <p:ph type="sldNum" sz="quarter" idx="12"/>
          </p:nvPr>
        </p:nvSpPr>
        <p:spPr/>
        <p:txBody>
          <a:bodyPr/>
          <a:lstStyle/>
          <a:p>
            <a:pPr>
              <a:defRPr/>
            </a:pPr>
            <a:fld id="{35CFD60F-1125-4B9E-8E94-87832847585F}" type="slidenum">
              <a:rPr lang="en-US"/>
              <a:pPr>
                <a:defRPr/>
              </a:pPr>
              <a:t>64</a:t>
            </a:fld>
            <a:endParaRPr lang="en-US"/>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7" descr="C:\Users\nrm19473\AppData\Local\Microsoft\Windows\Temporary Internet Files\Content.Outlook\90485U8T\PPT templet 2.jpg"/>
          <p:cNvPicPr>
            <a:picLocks noChangeAspect="1" noChangeArrowheads="1"/>
          </p:cNvPicPr>
          <p:nvPr/>
        </p:nvPicPr>
        <p:blipFill>
          <a:blip r:embed="rId3" cstate="print"/>
          <a:srcRect b="25716"/>
          <a:stretch>
            <a:fillRect/>
          </a:stretch>
        </p:blipFill>
        <p:spPr bwMode="auto">
          <a:xfrm>
            <a:off x="0" y="0"/>
            <a:ext cx="9144000" cy="6858000"/>
          </a:xfrm>
          <a:prstGeom prst="rect">
            <a:avLst/>
          </a:prstGeom>
          <a:noFill/>
          <a:ln w="9525">
            <a:noFill/>
            <a:miter lim="800000"/>
            <a:headEnd/>
            <a:tailEnd/>
          </a:ln>
        </p:spPr>
      </p:pic>
      <p:sp>
        <p:nvSpPr>
          <p:cNvPr id="35843" name="Title 1"/>
          <p:cNvSpPr>
            <a:spLocks noGrp="1"/>
          </p:cNvSpPr>
          <p:nvPr>
            <p:ph type="title"/>
          </p:nvPr>
        </p:nvSpPr>
        <p:spPr>
          <a:xfrm>
            <a:off x="381000" y="0"/>
            <a:ext cx="8305800" cy="1619250"/>
          </a:xfrm>
        </p:spPr>
        <p:txBody>
          <a:bodyPr/>
          <a:lstStyle/>
          <a:p>
            <a:pPr algn="ctr" eaLnBrk="1" hangingPunct="1"/>
            <a:r>
              <a:rPr lang="en-IN" sz="3200" b="1" dirty="0" smtClean="0">
                <a:solidFill>
                  <a:srgbClr val="800000"/>
                </a:solidFill>
              </a:rPr>
              <a:t>Upper Limb Strength Exercises</a:t>
            </a:r>
            <a:br>
              <a:rPr lang="en-IN" sz="3200" b="1" dirty="0" smtClean="0">
                <a:solidFill>
                  <a:srgbClr val="800000"/>
                </a:solidFill>
              </a:rPr>
            </a:br>
            <a:r>
              <a:rPr lang="en-IN" sz="3200" i="1" dirty="0" smtClean="0">
                <a:solidFill>
                  <a:srgbClr val="800000"/>
                </a:solidFill>
              </a:rPr>
              <a:t>(high weight and low repetition</a:t>
            </a:r>
            <a:r>
              <a:rPr lang="en-IN" sz="4000" i="1" dirty="0" smtClean="0">
                <a:solidFill>
                  <a:srgbClr val="800000"/>
                </a:solidFill>
              </a:rPr>
              <a:t>)</a:t>
            </a:r>
            <a:endParaRPr lang="en-US" sz="4000" dirty="0" smtClean="0">
              <a:solidFill>
                <a:srgbClr val="002060"/>
              </a:solidFill>
            </a:endParaRPr>
          </a:p>
        </p:txBody>
      </p:sp>
      <p:pic>
        <p:nvPicPr>
          <p:cNvPr id="6" name="Picture 2" descr="C:\Users\Dr Purvi\Pictures\Page79-1.jpg"/>
          <p:cNvPicPr>
            <a:picLocks noGrp="1" noChangeAspect="1" noChangeArrowheads="1"/>
          </p:cNvPicPr>
          <p:nvPr>
            <p:ph sz="half" idx="1"/>
          </p:nvPr>
        </p:nvPicPr>
        <p:blipFill>
          <a:blip r:embed="rId4" cstate="print"/>
          <a:srcRect/>
          <a:stretch>
            <a:fillRect/>
          </a:stretch>
        </p:blipFill>
        <p:spPr>
          <a:xfrm>
            <a:off x="1357272" y="1643050"/>
            <a:ext cx="2143140" cy="3429024"/>
          </a:xfrm>
          <a:ln w="38100" cap="sq">
            <a:solidFill>
              <a:srgbClr val="000000"/>
            </a:solidFill>
          </a:ln>
          <a:effectLst>
            <a:outerShdw blurRad="50800" dist="38100" dir="2700000" algn="tl" rotWithShape="0">
              <a:srgbClr val="000000">
                <a:alpha val="43000"/>
              </a:srgbClr>
            </a:outerShdw>
          </a:effectLst>
        </p:spPr>
      </p:pic>
      <p:pic>
        <p:nvPicPr>
          <p:cNvPr id="7" name="Picture 3" descr="C:\Users\Dr Purvi\Pictures\Page79-2.jpg"/>
          <p:cNvPicPr>
            <a:picLocks noGrp="1" noChangeAspect="1" noChangeArrowheads="1"/>
          </p:cNvPicPr>
          <p:nvPr>
            <p:ph sz="half" idx="2"/>
          </p:nvPr>
        </p:nvPicPr>
        <p:blipFill>
          <a:blip r:embed="rId5" cstate="print"/>
          <a:srcRect/>
          <a:stretch>
            <a:fillRect/>
          </a:stretch>
        </p:blipFill>
        <p:spPr>
          <a:xfrm>
            <a:off x="5286380" y="1500174"/>
            <a:ext cx="2281235" cy="3691769"/>
          </a:xfrm>
          <a:ln w="38100" cap="sq">
            <a:solidFill>
              <a:srgbClr val="000000"/>
            </a:solidFill>
          </a:ln>
          <a:effectLst>
            <a:outerShdw blurRad="50800" dist="38100" dir="2700000" algn="tl" rotWithShape="0">
              <a:srgbClr val="000000">
                <a:alpha val="43000"/>
              </a:srgbClr>
            </a:outerShdw>
          </a:effectLst>
        </p:spPr>
      </p:pic>
      <p:sp>
        <p:nvSpPr>
          <p:cNvPr id="5" name="Slide Number Placeholder 4"/>
          <p:cNvSpPr>
            <a:spLocks noGrp="1"/>
          </p:cNvSpPr>
          <p:nvPr>
            <p:ph type="sldNum" sz="quarter" idx="12"/>
          </p:nvPr>
        </p:nvSpPr>
        <p:spPr/>
        <p:txBody>
          <a:bodyPr/>
          <a:lstStyle/>
          <a:p>
            <a:pPr>
              <a:defRPr/>
            </a:pPr>
            <a:fld id="{2EACC2D2-9B51-4766-AB59-E51055071833}" type="slidenum">
              <a:rPr lang="en-US" smtClean="0">
                <a:solidFill>
                  <a:srgbClr val="5EA226">
                    <a:shade val="90000"/>
                  </a:srgbClr>
                </a:solidFill>
              </a:rPr>
              <a:pPr>
                <a:defRPr/>
              </a:pPr>
              <a:t>65</a:t>
            </a:fld>
            <a:endParaRPr lang="en-US">
              <a:solidFill>
                <a:srgbClr val="5EA226">
                  <a:shade val="90000"/>
                </a:srgbClr>
              </a:solidFill>
            </a:endParaRP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7" descr="C:\Users\nrm19473\AppData\Local\Microsoft\Windows\Temporary Internet Files\Content.Outlook\90485U8T\PPT templet 2.jpg"/>
          <p:cNvPicPr>
            <a:picLocks noChangeAspect="1" noChangeArrowheads="1"/>
          </p:cNvPicPr>
          <p:nvPr/>
        </p:nvPicPr>
        <p:blipFill>
          <a:blip r:embed="rId3" cstate="print"/>
          <a:srcRect b="25716"/>
          <a:stretch>
            <a:fillRect/>
          </a:stretch>
        </p:blipFill>
        <p:spPr bwMode="auto">
          <a:xfrm>
            <a:off x="0" y="0"/>
            <a:ext cx="9144000" cy="6858000"/>
          </a:xfrm>
          <a:prstGeom prst="rect">
            <a:avLst/>
          </a:prstGeom>
          <a:noFill/>
          <a:ln w="9525">
            <a:noFill/>
            <a:miter lim="800000"/>
            <a:headEnd/>
            <a:tailEnd/>
          </a:ln>
        </p:spPr>
      </p:pic>
      <p:sp>
        <p:nvSpPr>
          <p:cNvPr id="36867" name="Title 1"/>
          <p:cNvSpPr>
            <a:spLocks noGrp="1"/>
          </p:cNvSpPr>
          <p:nvPr>
            <p:ph type="title"/>
          </p:nvPr>
        </p:nvSpPr>
        <p:spPr>
          <a:xfrm>
            <a:off x="304800" y="228600"/>
            <a:ext cx="8267728" cy="842946"/>
          </a:xfrm>
        </p:spPr>
        <p:txBody>
          <a:bodyPr/>
          <a:lstStyle/>
          <a:p>
            <a:pPr eaLnBrk="1" hangingPunct="1"/>
            <a:r>
              <a:rPr lang="en-IN" dirty="0" smtClean="0">
                <a:solidFill>
                  <a:srgbClr val="800000"/>
                </a:solidFill>
              </a:rPr>
              <a:t>3. Flexibility and Stretching</a:t>
            </a:r>
            <a:endParaRPr lang="en-US" dirty="0" smtClean="0">
              <a:solidFill>
                <a:srgbClr val="800000"/>
              </a:solidFill>
            </a:endParaRPr>
          </a:p>
        </p:txBody>
      </p:sp>
      <p:pic>
        <p:nvPicPr>
          <p:cNvPr id="6" name="Picture 2" descr="C:\Users\Dr Purvi\Pictures\Page53-1-1.jpg"/>
          <p:cNvPicPr>
            <a:picLocks noGrp="1" noChangeAspect="1" noChangeArrowheads="1"/>
          </p:cNvPicPr>
          <p:nvPr>
            <p:ph idx="1"/>
          </p:nvPr>
        </p:nvPicPr>
        <p:blipFill>
          <a:blip r:embed="rId4" cstate="print"/>
          <a:srcRect/>
          <a:stretch>
            <a:fillRect/>
          </a:stretch>
        </p:blipFill>
        <p:spPr>
          <a:xfrm>
            <a:off x="500034" y="1676400"/>
            <a:ext cx="1938366" cy="2838322"/>
          </a:xfrm>
          <a:ln w="38100" cap="sq">
            <a:solidFill>
              <a:srgbClr val="000000"/>
            </a:solidFill>
          </a:ln>
          <a:effectLst>
            <a:outerShdw blurRad="50800" dist="38100" dir="2700000" algn="tl" rotWithShape="0">
              <a:srgbClr val="000000">
                <a:alpha val="43000"/>
              </a:srgbClr>
            </a:outerShdw>
          </a:effectLst>
        </p:spPr>
      </p:pic>
      <p:pic>
        <p:nvPicPr>
          <p:cNvPr id="7" name="Picture 2" descr="C:\Users\Dr Purvi\Pictures\Page53-2-1.jpg"/>
          <p:cNvPicPr>
            <a:picLocks noChangeAspect="1" noChangeArrowheads="1"/>
          </p:cNvPicPr>
          <p:nvPr/>
        </p:nvPicPr>
        <p:blipFill>
          <a:blip r:embed="rId5" cstate="print"/>
          <a:srcRect/>
          <a:stretch>
            <a:fillRect/>
          </a:stretch>
        </p:blipFill>
        <p:spPr>
          <a:xfrm>
            <a:off x="3000364" y="2500306"/>
            <a:ext cx="2082787" cy="288353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Picture 2" descr="C:\Users\Dr Purvi\Pictures\Page53-2-2.jpg"/>
          <p:cNvPicPr>
            <a:picLocks noChangeAspect="1" noChangeArrowheads="1"/>
          </p:cNvPicPr>
          <p:nvPr/>
        </p:nvPicPr>
        <p:blipFill>
          <a:blip r:embed="rId6" cstate="print"/>
          <a:srcRect/>
          <a:stretch>
            <a:fillRect/>
          </a:stretch>
        </p:blipFill>
        <p:spPr>
          <a:xfrm>
            <a:off x="7215206" y="1214422"/>
            <a:ext cx="1609724" cy="231543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Picture 3" descr="C:\Users\Dr Purvi\Pictures\Page53-2-3.jpg"/>
          <p:cNvPicPr>
            <a:picLocks noChangeAspect="1" noChangeArrowheads="1"/>
          </p:cNvPicPr>
          <p:nvPr/>
        </p:nvPicPr>
        <p:blipFill>
          <a:blip r:embed="rId7" cstate="print"/>
          <a:srcRect/>
          <a:stretch>
            <a:fillRect/>
          </a:stretch>
        </p:blipFill>
        <p:spPr>
          <a:xfrm>
            <a:off x="5429256" y="3643314"/>
            <a:ext cx="1931499" cy="262572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0" name="Slide Number Placeholder 9"/>
          <p:cNvSpPr>
            <a:spLocks noGrp="1"/>
          </p:cNvSpPr>
          <p:nvPr>
            <p:ph type="sldNum" sz="quarter" idx="12"/>
          </p:nvPr>
        </p:nvSpPr>
        <p:spPr/>
        <p:txBody>
          <a:bodyPr/>
          <a:lstStyle/>
          <a:p>
            <a:pPr>
              <a:defRPr/>
            </a:pPr>
            <a:fld id="{0D9921F7-68E5-41D0-92B4-B1298C30D527}" type="slidenum">
              <a:rPr lang="en-US"/>
              <a:pPr>
                <a:defRPr/>
              </a:pPr>
              <a:t>66</a:t>
            </a:fld>
            <a:endParaRPr lang="en-US"/>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a:xfrm>
            <a:off x="928662" y="273050"/>
            <a:ext cx="2536851" cy="869934"/>
          </a:xfrm>
        </p:spPr>
        <p:txBody>
          <a:bodyPr>
            <a:normAutofit/>
          </a:bodyPr>
          <a:lstStyle/>
          <a:p>
            <a:r>
              <a:rPr lang="en-IN" sz="2400" dirty="0" smtClean="0"/>
              <a:t>Sample Program</a:t>
            </a:r>
          </a:p>
        </p:txBody>
      </p:sp>
      <p:sp>
        <p:nvSpPr>
          <p:cNvPr id="25603" name="Text Placeholder 2"/>
          <p:cNvSpPr>
            <a:spLocks noGrp="1"/>
          </p:cNvSpPr>
          <p:nvPr>
            <p:ph type="body" idx="2"/>
          </p:nvPr>
        </p:nvSpPr>
        <p:spPr/>
        <p:txBody>
          <a:bodyPr/>
          <a:lstStyle/>
          <a:p>
            <a:endParaRPr lang="en-IN" sz="2400" dirty="0" smtClean="0">
              <a:solidFill>
                <a:srgbClr val="FFFFFF"/>
              </a:solidFill>
            </a:endParaRPr>
          </a:p>
          <a:p>
            <a:endParaRPr lang="en-IN" sz="2400" dirty="0" smtClean="0">
              <a:solidFill>
                <a:srgbClr val="FFFFFF"/>
              </a:solidFill>
            </a:endParaRPr>
          </a:p>
          <a:p>
            <a:r>
              <a:rPr lang="en-IN" sz="2400" dirty="0" smtClean="0"/>
              <a:t>2 to 3 </a:t>
            </a:r>
          </a:p>
          <a:p>
            <a:r>
              <a:rPr lang="en-IN" sz="2400" dirty="0" smtClean="0"/>
              <a:t>times </a:t>
            </a:r>
          </a:p>
          <a:p>
            <a:r>
              <a:rPr lang="en-IN" sz="2400" dirty="0" smtClean="0"/>
              <a:t>per week</a:t>
            </a:r>
          </a:p>
        </p:txBody>
      </p:sp>
      <p:graphicFrame>
        <p:nvGraphicFramePr>
          <p:cNvPr id="5" name="Content Placeholder 4"/>
          <p:cNvGraphicFramePr>
            <a:graphicFrameLocks noGrp="1"/>
          </p:cNvGraphicFramePr>
          <p:nvPr>
            <p:ph sz="quarter" idx="1"/>
          </p:nvPr>
        </p:nvGraphicFramePr>
        <p:xfrm>
          <a:off x="1500166" y="1285860"/>
          <a:ext cx="6858048" cy="51054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ELINE" val="0.7/10.4/15.1/18.2/23.2/33.9/41.4/49.7/55.9/61.2/69.1"/>
  <p:tag name="AUDIO_IMPORT" val="C:\Documents and Settings\matthew\Desktop\4\Track 10.mp3"/>
  <p:tag name="AUDIO_ID" val="262"/>
  <p:tag name="ELAPSEDTIME" val="87.85"/>
</p:tagLst>
</file>

<file path=ppt/tags/tag2.xml><?xml version="1.0" encoding="utf-8"?>
<p:tagLst xmlns:a="http://schemas.openxmlformats.org/drawingml/2006/main" xmlns:r="http://schemas.openxmlformats.org/officeDocument/2006/relationships" xmlns:p="http://schemas.openxmlformats.org/presentationml/2006/main">
  <p:tag name="AUDIO_IMPORT" val="C:\Documents and Settings\matthew\Desktop\4\Track 09.mp3"/>
  <p:tag name="AUDIO_ID" val="282"/>
  <p:tag name="ELAPSEDTIME" val="75.782"/>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5043</TotalTime>
  <Words>2266</Words>
  <Application>Microsoft Office PowerPoint</Application>
  <PresentationFormat>On-screen Show (4:3)</PresentationFormat>
  <Paragraphs>384</Paragraphs>
  <Slides>67</Slides>
  <Notes>21</Notes>
  <HiddenSlides>0</HiddenSlides>
  <MMClips>0</MMClips>
  <ScaleCrop>false</ScaleCrop>
  <HeadingPairs>
    <vt:vector size="4" baseType="variant">
      <vt:variant>
        <vt:lpstr>Theme</vt:lpstr>
      </vt:variant>
      <vt:variant>
        <vt:i4>1</vt:i4>
      </vt:variant>
      <vt:variant>
        <vt:lpstr>Slide Titles</vt:lpstr>
      </vt:variant>
      <vt:variant>
        <vt:i4>67</vt:i4>
      </vt:variant>
    </vt:vector>
  </HeadingPairs>
  <TitlesOfParts>
    <vt:vector size="68" baseType="lpstr">
      <vt:lpstr>Office Theme</vt:lpstr>
      <vt:lpstr>COVID REHABILITATION</vt:lpstr>
      <vt:lpstr>PowerPoint Presentation</vt:lpstr>
      <vt:lpstr>WHY REHABILITATION IN COVID</vt:lpstr>
      <vt:lpstr>ROLE OF REHABILTATION IN COVID</vt:lpstr>
      <vt:lpstr>REHABILITATION INTERVENSION (ACUTE)</vt:lpstr>
      <vt:lpstr>REHABILITATION INTERVENSION (SUB-ACUTE)</vt:lpstr>
      <vt:lpstr>REHABILITATION INTERVENSION (LONG TERM)</vt:lpstr>
      <vt:lpstr>What is Disease Spiral of disability?</vt:lpstr>
      <vt:lpstr>What are Mechanisms for these morbidities?</vt:lpstr>
      <vt:lpstr>What is Rehabilitation?</vt:lpstr>
      <vt:lpstr>Our  Objectives</vt:lpstr>
      <vt:lpstr>What are the Benefits?</vt:lpstr>
      <vt:lpstr>Who can benefit?</vt:lpstr>
      <vt:lpstr>Components of a Rehabilitation Program</vt:lpstr>
      <vt:lpstr>Key Components</vt:lpstr>
      <vt:lpstr>Our belief </vt:lpstr>
      <vt:lpstr>We Preach 360 degree Wellness</vt:lpstr>
      <vt:lpstr>Our Methods: ASK</vt:lpstr>
      <vt:lpstr>Medical History and Physical Examination</vt:lpstr>
      <vt:lpstr>Psychosocial Assessment</vt:lpstr>
      <vt:lpstr>Education assessment</vt:lpstr>
      <vt:lpstr>PowerPoint Presentation</vt:lpstr>
      <vt:lpstr>Motivation </vt:lpstr>
      <vt:lpstr>Cognitive Behavioral therapy(CBT)</vt:lpstr>
      <vt:lpstr>Our Philosophy</vt:lpstr>
      <vt:lpstr>  Anxiety... one of the most prevalent Mental Health Disorders</vt:lpstr>
      <vt:lpstr>More Breath Per Breath Program SAANS Power Breath</vt:lpstr>
      <vt:lpstr>PowerPoint Presentation</vt:lpstr>
      <vt:lpstr>Binaural Frequencies</vt:lpstr>
      <vt:lpstr>Our Goal</vt:lpstr>
      <vt:lpstr>Co-morbidity management</vt:lpstr>
      <vt:lpstr>PowerPoint Presentation</vt:lpstr>
      <vt:lpstr>PowerPoint Presentation</vt:lpstr>
      <vt:lpstr>Oximetry and Six-minute walk test</vt:lpstr>
      <vt:lpstr>Six minute walk</vt:lpstr>
      <vt:lpstr>Breathing &amp; Relaxation</vt:lpstr>
      <vt:lpstr>Device education</vt:lpstr>
      <vt:lpstr>Nutrition Assessment</vt:lpstr>
      <vt:lpstr>PowerPoint Presentation</vt:lpstr>
      <vt:lpstr> Breathing exercises</vt:lpstr>
      <vt:lpstr>Saans Power breath </vt:lpstr>
      <vt:lpstr>Breathing techniques </vt:lpstr>
      <vt:lpstr>Watch your Breath</vt:lpstr>
      <vt:lpstr>Feel your Breath</vt:lpstr>
      <vt:lpstr>Watch your Breath</vt:lpstr>
      <vt:lpstr>Diaphragmatic breathing </vt:lpstr>
      <vt:lpstr>Buteyko breathing </vt:lpstr>
      <vt:lpstr>PowerPoint Presentation</vt:lpstr>
      <vt:lpstr>        Diaphragmatic Breathing</vt:lpstr>
      <vt:lpstr>Energy conserving</vt:lpstr>
      <vt:lpstr>Guided Meditation</vt:lpstr>
      <vt:lpstr>PowerPoint Presentation</vt:lpstr>
      <vt:lpstr>Muscle Reconditioning</vt:lpstr>
      <vt:lpstr>Non-invasive ventilation</vt:lpstr>
      <vt:lpstr>Understanding bronchopulmonary segments</vt:lpstr>
      <vt:lpstr>Mucus clearing and postural drainage</vt:lpstr>
      <vt:lpstr>Lifestyle modification </vt:lpstr>
      <vt:lpstr>Stretching Exercises  for flexibility </vt:lpstr>
      <vt:lpstr>Designing an exercise program </vt:lpstr>
      <vt:lpstr>Strength Training - Lower Limb</vt:lpstr>
      <vt:lpstr>PowerPoint Presentation</vt:lpstr>
      <vt:lpstr>Low weight and high repetition</vt:lpstr>
      <vt:lpstr>Lower Limb Strength Exercises (high weight and low repetition)</vt:lpstr>
      <vt:lpstr>Strength Training- Upper Limb </vt:lpstr>
      <vt:lpstr>Upper Limb Strength Exercises (high weight and low repetition)</vt:lpstr>
      <vt:lpstr>3. Flexibility and Stretching</vt:lpstr>
      <vt:lpstr>Sample Program</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SAKSHAM</dc:title>
  <dc:creator>ayushman</dc:creator>
  <cp:lastModifiedBy>Windows User</cp:lastModifiedBy>
  <cp:revision>688</cp:revision>
  <dcterms:created xsi:type="dcterms:W3CDTF">2013-05-09T19:21:30Z</dcterms:created>
  <dcterms:modified xsi:type="dcterms:W3CDTF">2020-08-13T10:14:50Z</dcterms:modified>
</cp:coreProperties>
</file>