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handoutMasterIdLst>
    <p:handoutMasterId r:id="rId35"/>
  </p:handoutMasterIdLst>
  <p:sldIdLst>
    <p:sldId id="411" r:id="rId2"/>
    <p:sldId id="350" r:id="rId3"/>
    <p:sldId id="351" r:id="rId4"/>
    <p:sldId id="352" r:id="rId5"/>
    <p:sldId id="353" r:id="rId6"/>
    <p:sldId id="354" r:id="rId7"/>
    <p:sldId id="337" r:id="rId8"/>
    <p:sldId id="356" r:id="rId9"/>
    <p:sldId id="357" r:id="rId10"/>
    <p:sldId id="358" r:id="rId11"/>
    <p:sldId id="281" r:id="rId12"/>
    <p:sldId id="359" r:id="rId13"/>
    <p:sldId id="360" r:id="rId14"/>
    <p:sldId id="362" r:id="rId15"/>
    <p:sldId id="363" r:id="rId16"/>
    <p:sldId id="364" r:id="rId17"/>
    <p:sldId id="366" r:id="rId18"/>
    <p:sldId id="328" r:id="rId19"/>
    <p:sldId id="329" r:id="rId20"/>
    <p:sldId id="330" r:id="rId21"/>
    <p:sldId id="332" r:id="rId22"/>
    <p:sldId id="367" r:id="rId23"/>
    <p:sldId id="338" r:id="rId24"/>
    <p:sldId id="339" r:id="rId25"/>
    <p:sldId id="368" r:id="rId26"/>
    <p:sldId id="369" r:id="rId27"/>
    <p:sldId id="370" r:id="rId28"/>
    <p:sldId id="372" r:id="rId29"/>
    <p:sldId id="410" r:id="rId30"/>
    <p:sldId id="374" r:id="rId31"/>
    <p:sldId id="409" r:id="rId32"/>
    <p:sldId id="413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2" d="100"/>
          <a:sy n="82" d="100"/>
        </p:scale>
        <p:origin x="9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A2141-0E69-42B9-B9C7-F49BC45ACC8D}" type="datetimeFigureOut">
              <a:rPr lang="en-IN" smtClean="0"/>
              <a:t>03-02-2021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7C18F-6F7C-4554-A4B6-16213CFB25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137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94A3D-5838-43C8-853B-4258BCBB06E9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4759D-1F21-44EA-8E55-AD29CC0C7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20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These interventions are provided by a multidisciplinary team that often includes physicians, nurses, respiratory therapists, physical therapists, occupational therapists , dieticians and social workers.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1D5790-C295-4C4F-A75F-2B014A7FF6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17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138B6E-66AC-40A3-84D8-82C20504921C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E685F2F-EC27-4C4B-9F0A-01873B0CBB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gif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jpe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667000"/>
            <a:ext cx="10972800" cy="1143000"/>
          </a:xfrm>
        </p:spPr>
        <p:txBody>
          <a:bodyPr/>
          <a:lstStyle/>
          <a:p>
            <a:pPr algn="ctr"/>
            <a:r>
              <a:rPr lang="en-US" dirty="0" smtClean="0"/>
              <a:t>COVID REHABILITATION &amp; WELLNESS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234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86400" y="152400"/>
            <a:ext cx="1752600" cy="457200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COVID</a:t>
            </a:r>
            <a:endParaRPr lang="en-IN" sz="1800" dirty="0"/>
          </a:p>
        </p:txBody>
      </p:sp>
      <p:cxnSp>
        <p:nvCxnSpPr>
          <p:cNvPr id="9" name="Straight Arrow Connector 8"/>
          <p:cNvCxnSpPr>
            <a:stCxn id="3" idx="2"/>
            <a:endCxn id="10" idx="0"/>
          </p:cNvCxnSpPr>
          <p:nvPr/>
        </p:nvCxnSpPr>
        <p:spPr>
          <a:xfrm flipH="1">
            <a:off x="2477353" y="609600"/>
            <a:ext cx="3885347" cy="776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2"/>
          <p:cNvSpPr txBox="1">
            <a:spLocks/>
          </p:cNvSpPr>
          <p:nvPr/>
        </p:nvSpPr>
        <p:spPr>
          <a:xfrm>
            <a:off x="1600200" y="1386245"/>
            <a:ext cx="1754306" cy="6096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1600" dirty="0" smtClean="0"/>
              <a:t>Disease</a:t>
            </a:r>
            <a:endParaRPr lang="en-IN" sz="1600" dirty="0"/>
          </a:p>
        </p:txBody>
      </p:sp>
      <p:cxnSp>
        <p:nvCxnSpPr>
          <p:cNvPr id="12" name="Straight Arrow Connector 11"/>
          <p:cNvCxnSpPr>
            <a:stCxn id="3" idx="2"/>
            <a:endCxn id="13" idx="0"/>
          </p:cNvCxnSpPr>
          <p:nvPr/>
        </p:nvCxnSpPr>
        <p:spPr>
          <a:xfrm>
            <a:off x="6362700" y="609600"/>
            <a:ext cx="3461982" cy="776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2"/>
          <p:cNvSpPr txBox="1">
            <a:spLocks/>
          </p:cNvSpPr>
          <p:nvPr/>
        </p:nvSpPr>
        <p:spPr>
          <a:xfrm>
            <a:off x="8948382" y="1386245"/>
            <a:ext cx="1752600" cy="381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1600" dirty="0" smtClean="0"/>
              <a:t>Co- Morbidity</a:t>
            </a:r>
            <a:endParaRPr lang="en-IN" sz="1600" dirty="0"/>
          </a:p>
        </p:txBody>
      </p:sp>
      <p:cxnSp>
        <p:nvCxnSpPr>
          <p:cNvPr id="24" name="Straight Arrow Connector 23"/>
          <p:cNvCxnSpPr>
            <a:stCxn id="10" idx="3"/>
            <a:endCxn id="13" idx="1"/>
          </p:cNvCxnSpPr>
          <p:nvPr/>
        </p:nvCxnSpPr>
        <p:spPr>
          <a:xfrm flipV="1">
            <a:off x="3354506" y="1576745"/>
            <a:ext cx="5593876" cy="114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15753" y="1268968"/>
            <a:ext cx="1885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Worsens</a:t>
            </a:r>
            <a:endParaRPr lang="en-IN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105753" y="1995845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/>
              <a:t>High Doses of Steroids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Oral Anti- Coagulant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Poor Nutrition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Immobilization</a:t>
            </a:r>
            <a:endParaRPr lang="en-IN" sz="1400" dirty="0"/>
          </a:p>
        </p:txBody>
      </p:sp>
      <p:sp>
        <p:nvSpPr>
          <p:cNvPr id="32" name="Right Brace 31"/>
          <p:cNvSpPr/>
          <p:nvPr/>
        </p:nvSpPr>
        <p:spPr>
          <a:xfrm>
            <a:off x="3657600" y="1995845"/>
            <a:ext cx="191353" cy="9541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TextBox 32"/>
          <p:cNvSpPr txBox="1"/>
          <p:nvPr/>
        </p:nvSpPr>
        <p:spPr>
          <a:xfrm>
            <a:off x="3848953" y="2211288"/>
            <a:ext cx="20946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Deconditioning</a:t>
            </a:r>
          </a:p>
          <a:p>
            <a:r>
              <a:rPr lang="en-US" sz="1100" dirty="0" smtClean="0"/>
              <a:t>Decreased Muscle Function</a:t>
            </a:r>
          </a:p>
          <a:p>
            <a:r>
              <a:rPr lang="en-US" sz="1100" dirty="0" smtClean="0"/>
              <a:t>Atrophy</a:t>
            </a:r>
            <a:endParaRPr lang="en-IN" sz="1100" dirty="0"/>
          </a:p>
        </p:txBody>
      </p:sp>
      <p:cxnSp>
        <p:nvCxnSpPr>
          <p:cNvPr id="35" name="Elbow Connector 34"/>
          <p:cNvCxnSpPr>
            <a:stCxn id="33" idx="3"/>
          </p:cNvCxnSpPr>
          <p:nvPr/>
        </p:nvCxnSpPr>
        <p:spPr>
          <a:xfrm flipV="1">
            <a:off x="5943600" y="1691045"/>
            <a:ext cx="419100" cy="82032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839200" y="1767245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smtClean="0"/>
              <a:t>SpO2 </a:t>
            </a:r>
            <a:r>
              <a:rPr lang="en-US" sz="1600" dirty="0" smtClean="0">
                <a:latin typeface="Calibri" panose="020F0502020204030204" pitchFamily="34" charset="0"/>
              </a:rPr>
              <a:t>↓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Calibri" panose="020F0502020204030204" pitchFamily="34" charset="0"/>
              </a:rPr>
              <a:t>Blood Sugar ↑↑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Calibri" panose="020F0502020204030204" pitchFamily="34" charset="0"/>
              </a:rPr>
              <a:t>HTN ↑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Calibri" panose="020F0502020204030204" pitchFamily="34" charset="0"/>
              </a:rPr>
              <a:t>Fluid Imbalance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Calibri" panose="020F0502020204030204" pitchFamily="34" charset="0"/>
              </a:rPr>
              <a:t>Metabolic Dysfunction</a:t>
            </a:r>
            <a:endParaRPr lang="en-IN" sz="1600" dirty="0"/>
          </a:p>
        </p:txBody>
      </p:sp>
      <p:sp>
        <p:nvSpPr>
          <p:cNvPr id="38" name="Left Brace 37"/>
          <p:cNvSpPr/>
          <p:nvPr/>
        </p:nvSpPr>
        <p:spPr>
          <a:xfrm rot="16200000">
            <a:off x="5755455" y="-985282"/>
            <a:ext cx="542466" cy="8684083"/>
          </a:xfrm>
          <a:prstGeom prst="leftBrace">
            <a:avLst>
              <a:gd name="adj1" fmla="val 71230"/>
              <a:gd name="adj2" fmla="val 498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itle 2"/>
          <p:cNvSpPr txBox="1">
            <a:spLocks/>
          </p:cNvSpPr>
          <p:nvPr/>
        </p:nvSpPr>
        <p:spPr>
          <a:xfrm>
            <a:off x="4655088" y="3698438"/>
            <a:ext cx="2743200" cy="609600"/>
          </a:xfrm>
          <a:prstGeom prst="rect">
            <a:avLst/>
          </a:prstGeom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1600" dirty="0" smtClean="0"/>
              <a:t>Early Rehab Phase- 1</a:t>
            </a:r>
          </a:p>
          <a:p>
            <a:pPr algn="ctr"/>
            <a:r>
              <a:rPr lang="en-US" sz="1600" dirty="0"/>
              <a:t>Co- Morbidity </a:t>
            </a:r>
            <a:r>
              <a:rPr lang="en-US" sz="1600" dirty="0" smtClean="0"/>
              <a:t>Management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4505602" y="4330823"/>
            <a:ext cx="3042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/>
              <a:t>Nutrition Support &amp; Counseling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Muscle Reconditioning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Upper airway and Bronchial Hygiene</a:t>
            </a:r>
          </a:p>
        </p:txBody>
      </p:sp>
    </p:spTree>
    <p:extLst>
      <p:ext uri="{BB962C8B-B14F-4D97-AF65-F5344CB8AC3E}">
        <p14:creationId xmlns:p14="http://schemas.microsoft.com/office/powerpoint/2010/main" val="206909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48200" y="304800"/>
            <a:ext cx="2514600" cy="503238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  <a:effectLst/>
              </a:rPr>
              <a:t>COVID DISEASE</a:t>
            </a:r>
            <a:endParaRPr lang="en-IN" sz="18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5" name="Straight Arrow Connector 4"/>
          <p:cNvCxnSpPr>
            <a:stCxn id="3" idx="2"/>
            <a:endCxn id="12" idx="0"/>
          </p:cNvCxnSpPr>
          <p:nvPr/>
        </p:nvCxnSpPr>
        <p:spPr>
          <a:xfrm flipH="1">
            <a:off x="2057400" y="808038"/>
            <a:ext cx="3848100" cy="5635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" idx="2"/>
            <a:endCxn id="21" idx="0"/>
          </p:cNvCxnSpPr>
          <p:nvPr/>
        </p:nvCxnSpPr>
        <p:spPr>
          <a:xfrm>
            <a:off x="5905500" y="808038"/>
            <a:ext cx="1866901" cy="544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43000" y="1371600"/>
            <a:ext cx="1828800" cy="33855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Perceptive</a:t>
            </a:r>
            <a:endParaRPr lang="en-IN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7162801" y="1352701"/>
            <a:ext cx="1219200" cy="33855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Objective</a:t>
            </a:r>
            <a:endParaRPr lang="en-IN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1179394" y="1728896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Hyperventilation Syndrome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Anxiety Neurosis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Phobia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Insomnia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Depression</a:t>
            </a:r>
            <a:endParaRPr lang="en-IN" sz="1200" dirty="0"/>
          </a:p>
        </p:txBody>
      </p:sp>
      <p:sp>
        <p:nvSpPr>
          <p:cNvPr id="33" name="Right Brace 32"/>
          <p:cNvSpPr/>
          <p:nvPr/>
        </p:nvSpPr>
        <p:spPr>
          <a:xfrm rot="5400000">
            <a:off x="1860876" y="2224982"/>
            <a:ext cx="228600" cy="1585627"/>
          </a:xfrm>
          <a:prstGeom prst="rightBrace">
            <a:avLst>
              <a:gd name="adj1" fmla="val 94444"/>
              <a:gd name="adj2" fmla="val 478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/>
          <p:cNvSpPr txBox="1"/>
          <p:nvPr/>
        </p:nvSpPr>
        <p:spPr>
          <a:xfrm>
            <a:off x="1180433" y="3264750"/>
            <a:ext cx="182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Rehab Phase 2</a:t>
            </a:r>
          </a:p>
          <a:p>
            <a:r>
              <a:rPr lang="en-US" sz="1200" dirty="0" smtClean="0"/>
              <a:t>Neurocognitive Rehab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CBT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REBT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Progressive Relaxation Techniques (PRT)</a:t>
            </a:r>
            <a:endParaRPr lang="en-IN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7199194" y="1682768"/>
            <a:ext cx="156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Complication Management</a:t>
            </a:r>
            <a:endParaRPr lang="en-IN" sz="1200" dirty="0"/>
          </a:p>
        </p:txBody>
      </p:sp>
      <p:cxnSp>
        <p:nvCxnSpPr>
          <p:cNvPr id="39" name="Straight Arrow Connector 38"/>
          <p:cNvCxnSpPr>
            <a:stCxn id="35" idx="2"/>
            <a:endCxn id="41" idx="0"/>
          </p:cNvCxnSpPr>
          <p:nvPr/>
        </p:nvCxnSpPr>
        <p:spPr>
          <a:xfrm flipH="1">
            <a:off x="5410200" y="2144433"/>
            <a:ext cx="2570897" cy="347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628297" y="2492212"/>
            <a:ext cx="1563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Ventilator</a:t>
            </a:r>
            <a:endParaRPr lang="en-IN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6417291" y="2492212"/>
            <a:ext cx="156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Non Invasive Ventilator</a:t>
            </a:r>
            <a:endParaRPr lang="en-IN" sz="1200" dirty="0"/>
          </a:p>
        </p:txBody>
      </p:sp>
      <p:cxnSp>
        <p:nvCxnSpPr>
          <p:cNvPr id="45" name="Straight Arrow Connector 44"/>
          <p:cNvCxnSpPr>
            <a:stCxn id="35" idx="2"/>
          </p:cNvCxnSpPr>
          <p:nvPr/>
        </p:nvCxnSpPr>
        <p:spPr>
          <a:xfrm flipH="1">
            <a:off x="7199194" y="2144433"/>
            <a:ext cx="781903" cy="328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5" idx="2"/>
            <a:endCxn id="48" idx="0"/>
          </p:cNvCxnSpPr>
          <p:nvPr/>
        </p:nvCxnSpPr>
        <p:spPr>
          <a:xfrm>
            <a:off x="7981097" y="2144433"/>
            <a:ext cx="613011" cy="357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12205" y="2501502"/>
            <a:ext cx="1563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Oxygen Therapy</a:t>
            </a:r>
            <a:endParaRPr lang="en-IN" sz="1200" dirty="0"/>
          </a:p>
        </p:txBody>
      </p:sp>
      <p:cxnSp>
        <p:nvCxnSpPr>
          <p:cNvPr id="51" name="Straight Arrow Connector 50"/>
          <p:cNvCxnSpPr>
            <a:stCxn id="35" idx="2"/>
          </p:cNvCxnSpPr>
          <p:nvPr/>
        </p:nvCxnSpPr>
        <p:spPr>
          <a:xfrm>
            <a:off x="7981097" y="2144433"/>
            <a:ext cx="2534503" cy="357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083033" y="2502862"/>
            <a:ext cx="156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Post COVID Fibrosis</a:t>
            </a:r>
            <a:endParaRPr lang="en-IN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5122915" y="3224863"/>
            <a:ext cx="3990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Acute Rehab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Vigorous Chest clearance techniques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Postural Drainage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Prone positioning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Chest clearance devices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Oxygen Therapy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I:E titration in case of NIV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Interphase Monitoring (NIV)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Nutritional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Breathing exercises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Early Mobilization and Muscle reconditioning (when off </a:t>
            </a:r>
            <a:r>
              <a:rPr lang="en-US" sz="1200" dirty="0" err="1" smtClean="0"/>
              <a:t>ventilatory</a:t>
            </a:r>
            <a:r>
              <a:rPr lang="en-US" sz="1200" dirty="0" smtClean="0"/>
              <a:t> support)</a:t>
            </a:r>
          </a:p>
        </p:txBody>
      </p:sp>
      <p:sp>
        <p:nvSpPr>
          <p:cNvPr id="55" name="Right Brace 54"/>
          <p:cNvSpPr/>
          <p:nvPr/>
        </p:nvSpPr>
        <p:spPr>
          <a:xfrm rot="5400000">
            <a:off x="6965789" y="871524"/>
            <a:ext cx="304801" cy="4260316"/>
          </a:xfrm>
          <a:prstGeom prst="rightBrace">
            <a:avLst>
              <a:gd name="adj1" fmla="val 10573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TextBox 55"/>
          <p:cNvSpPr txBox="1"/>
          <p:nvPr/>
        </p:nvSpPr>
        <p:spPr>
          <a:xfrm>
            <a:off x="9687472" y="3132096"/>
            <a:ext cx="235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Rehab Phase 3</a:t>
            </a:r>
          </a:p>
          <a:p>
            <a:pPr algn="ctr"/>
            <a:r>
              <a:rPr lang="en-US" sz="1200" dirty="0" smtClean="0"/>
              <a:t>Pulmonary Rehab</a:t>
            </a:r>
          </a:p>
        </p:txBody>
      </p:sp>
      <p:sp>
        <p:nvSpPr>
          <p:cNvPr id="57" name="Right Brace 56"/>
          <p:cNvSpPr/>
          <p:nvPr/>
        </p:nvSpPr>
        <p:spPr>
          <a:xfrm rot="5400000">
            <a:off x="10739725" y="2198348"/>
            <a:ext cx="228600" cy="1585627"/>
          </a:xfrm>
          <a:prstGeom prst="rightBrace">
            <a:avLst>
              <a:gd name="adj1" fmla="val 94444"/>
              <a:gd name="adj2" fmla="val 478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545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Rehab Phase- 1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 – Morbidity 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6888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load Glucose Monitoring Meters - Freestyle Precision Neo Bloo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02625"/>
            <a:ext cx="2969720" cy="262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lood Pressure Monitor clipart. Free download transparent .PNG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03158"/>
            <a:ext cx="2667000" cy="252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9179" y="3750625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Blood Sugar Monitoring &amp; DM Management</a:t>
            </a:r>
            <a:endParaRPr lang="en-IN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695700" y="5105400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Monitoring &amp; Management of HTN</a:t>
            </a:r>
            <a:endParaRPr lang="en-IN" sz="1600" dirty="0"/>
          </a:p>
        </p:txBody>
      </p:sp>
      <p:pic>
        <p:nvPicPr>
          <p:cNvPr id="1030" name="Picture 6" descr="Human Water Body Stock Illustrations, Images &amp; Vectors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2" b="14393"/>
          <a:stretch/>
        </p:blipFill>
        <p:spPr bwMode="auto">
          <a:xfrm>
            <a:off x="6548747" y="838200"/>
            <a:ext cx="2629398" cy="262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854045" y="3664983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Fluid Imbalance management</a:t>
            </a:r>
            <a:endParaRPr lang="en-IN" sz="1600" dirty="0"/>
          </a:p>
        </p:txBody>
      </p:sp>
      <p:pic>
        <p:nvPicPr>
          <p:cNvPr id="1032" name="Picture 8" descr="232 Pulse Oximeter Illustrations, Royalty-Free Vector Graphic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409" y="1960070"/>
            <a:ext cx="2511425" cy="273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486409" y="4926808"/>
            <a:ext cx="232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SpO2 Monitoring &amp; Oxygen Supplementation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984271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3662"/>
            <a:ext cx="10972800" cy="65563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Nutrition Support &amp; </a:t>
            </a:r>
            <a:r>
              <a:rPr lang="en-US" sz="3600" dirty="0" smtClean="0"/>
              <a:t>Counseling</a:t>
            </a:r>
            <a:endParaRPr lang="en-IN" sz="3600" dirty="0"/>
          </a:p>
        </p:txBody>
      </p:sp>
      <p:pic>
        <p:nvPicPr>
          <p:cNvPr id="2052" name="Picture 4" descr="Goodbye, Food Pyramid: USDA to Announce a New 'Food Icon' - Th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6207672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est Bread For People With Diabetes | Glycemic index, Low gi diet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1752600"/>
            <a:ext cx="540116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76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Muscle Reconditioning</a:t>
            </a:r>
          </a:p>
        </p:txBody>
      </p:sp>
      <p:pic>
        <p:nvPicPr>
          <p:cNvPr id="38915" name="Picture 2" descr="C:\Users\vaio\Desktop\copd kolkota\imagesCAPP93Z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3957" y="1411451"/>
            <a:ext cx="1526381" cy="152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6" descr="http://t3.gstatic.com/images?q=tbn:ANd9GcSs_2jH14zaQs2R9QOiaud7x1--1glP60HH2vxk27hiC7Dr-Xh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1" descr="C:\Users\vaio\Desktop\copd kolkota\imagesCA2K9MZ0.jpg"/>
          <p:cNvPicPr>
            <a:picLocks noChangeAspect="1" noChangeArrowheads="1"/>
          </p:cNvPicPr>
          <p:nvPr/>
        </p:nvPicPr>
        <p:blipFill rotWithShape="1">
          <a:blip r:embed="rId4"/>
          <a:srcRect r="6084" b="488"/>
          <a:stretch/>
        </p:blipFill>
        <p:spPr bwMode="auto">
          <a:xfrm>
            <a:off x="125596" y="3075590"/>
            <a:ext cx="1676400" cy="2387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 descr="C:\Users\Dr Purvi\Pictures\Page70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152580" y="1405513"/>
            <a:ext cx="1326295" cy="2153260"/>
          </a:xfrm>
          <a:prstGeom prst="rect">
            <a:avLst/>
          </a:prstGeo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6" descr="http://www.pulmonaryrehab.com.au/../upload/Page70-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974100" y="3103299"/>
            <a:ext cx="1884097" cy="2429736"/>
          </a:xfrm>
          <a:prstGeom prst="rect">
            <a:avLst/>
          </a:prstGeo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 descr="http://www.pulmonaryrehab.com.au/../upload/Page74-1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4036010" y="3767953"/>
            <a:ext cx="1648177" cy="1838756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2" descr="C:\Users\Dr Purvi\Pictures\Page74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5752188" y="1361679"/>
            <a:ext cx="1724518" cy="22066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 descr="C:\Users\Dr Purvi\Pictures\Page74-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5843276" y="3710787"/>
            <a:ext cx="1204595" cy="1905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2" descr="C:\Users\Dr Purvi\Pictures\Page79-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9122073" y="1411451"/>
            <a:ext cx="1285748" cy="2057196"/>
          </a:xfrm>
          <a:prstGeom prst="rect">
            <a:avLst/>
          </a:prstGeo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3" descr="C:\Users\Dr Purvi\Pictures\Page79-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608928" y="1377350"/>
            <a:ext cx="1315058" cy="2128185"/>
          </a:xfrm>
          <a:prstGeom prst="rect">
            <a:avLst/>
          </a:prstGeo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2" descr="C:\Users\Dr Purvi\Pictures\Page53-1-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>
          <a:xfrm>
            <a:off x="10548129" y="3717105"/>
            <a:ext cx="1490133" cy="2181981"/>
          </a:xfrm>
          <a:prstGeom prst="rect">
            <a:avLst/>
          </a:prstGeo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2" descr="C:\Users\Dr Purvi\Pictures\Page53-2-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>
          <a:xfrm>
            <a:off x="8881538" y="3737694"/>
            <a:ext cx="1373586" cy="1901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2" descr="C:\Users\Dr Purvi\Pictures\Page53-2-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>
          <a:xfrm>
            <a:off x="10606734" y="1418650"/>
            <a:ext cx="1434320" cy="2063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3" descr="C:\Users\Dr Purvi\Pictures\Page53-2-3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>
          <a:xfrm>
            <a:off x="7252552" y="3721063"/>
            <a:ext cx="1401793" cy="1905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artho\Desktop\treat-sinusiti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747" y="1533763"/>
            <a:ext cx="2671765" cy="1959294"/>
          </a:xfrm>
          <a:prstGeom prst="rect">
            <a:avLst/>
          </a:prstGeom>
          <a:noFill/>
        </p:spPr>
      </p:pic>
      <p:pic>
        <p:nvPicPr>
          <p:cNvPr id="1026" name="Picture 2" descr="C:\Users\Partho\Desktop\steam-beauty-benefi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7199" y="1533763"/>
            <a:ext cx="3967831" cy="2340294"/>
          </a:xfrm>
          <a:prstGeom prst="rect">
            <a:avLst/>
          </a:prstGeom>
          <a:noFill/>
        </p:spPr>
      </p:pic>
      <p:pic>
        <p:nvPicPr>
          <p:cNvPr id="1028" name="Picture 4" descr="C:\Users\Partho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438" y="1480448"/>
            <a:ext cx="3648973" cy="2353542"/>
          </a:xfrm>
          <a:prstGeom prst="rect">
            <a:avLst/>
          </a:prstGeom>
          <a:noFill/>
        </p:spPr>
      </p:pic>
      <p:pic>
        <p:nvPicPr>
          <p:cNvPr id="1030" name="Picture 6" descr="C:\Users\Partho\Desktop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4114800"/>
            <a:ext cx="3828298" cy="2292009"/>
          </a:xfrm>
          <a:prstGeom prst="rect">
            <a:avLst/>
          </a:prstGeom>
          <a:noFill/>
        </p:spPr>
      </p:pic>
      <p:pic>
        <p:nvPicPr>
          <p:cNvPr id="3" name="Picture 2" descr="C:\Users\Partho\Desktop\nezac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85359" y="4114800"/>
            <a:ext cx="3151512" cy="2292009"/>
          </a:xfrm>
          <a:prstGeom prst="rect">
            <a:avLst/>
          </a:prstGeom>
          <a:noFill/>
        </p:spPr>
      </p:pic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Upper airway and Bronchial </a:t>
            </a:r>
            <a:r>
              <a:rPr lang="en-US" sz="4400" dirty="0" smtClean="0"/>
              <a:t>Hygiene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2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so_was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8400" y="1414009"/>
            <a:ext cx="8045450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Nasowash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876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Rehab Phase- 2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Neuro-cognitive </a:t>
            </a:r>
            <a:r>
              <a:rPr lang="en-US" dirty="0"/>
              <a:t>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7005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147248" cy="922114"/>
          </a:xfrm>
        </p:spPr>
        <p:txBody>
          <a:bodyPr/>
          <a:lstStyle/>
          <a:p>
            <a:r>
              <a:rPr lang="en-IN" dirty="0" smtClean="0"/>
              <a:t>Mental Wellness</a:t>
            </a:r>
            <a:endParaRPr lang="en-IN" dirty="0"/>
          </a:p>
        </p:txBody>
      </p:sp>
      <p:pic>
        <p:nvPicPr>
          <p:cNvPr id="4" name="Picture 2" descr="C:\Users\Partho\Desktop\mindfulness-based-cbt-diploma-400x300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92889" y="1916833"/>
            <a:ext cx="4500132" cy="3375099"/>
          </a:xfrm>
          <a:prstGeom prst="rect">
            <a:avLst/>
          </a:prstGeom>
          <a:noFill/>
        </p:spPr>
      </p:pic>
      <p:pic>
        <p:nvPicPr>
          <p:cNvPr id="5" name="Picture 4" descr="C:\Users\Partho\Desktop\saans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00257" y="5733390"/>
            <a:ext cx="2149943" cy="83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620688"/>
            <a:ext cx="8147248" cy="796950"/>
          </a:xfrm>
        </p:spPr>
        <p:txBody>
          <a:bodyPr/>
          <a:lstStyle/>
          <a:p>
            <a:r>
              <a:rPr lang="en-IN" dirty="0" smtClean="0"/>
              <a:t>Cognitive Behavioural therapy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2276872"/>
            <a:ext cx="407812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9" y="1988840"/>
            <a:ext cx="4210947" cy="358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Partho\Desktop\saans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00257" y="5733390"/>
            <a:ext cx="2149943" cy="83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847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10953"/>
            <a:ext cx="6958033" cy="9361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Guided Relaxation Technique</a:t>
            </a:r>
            <a:endParaRPr lang="en-IN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7649" y="1392662"/>
            <a:ext cx="6452239" cy="4468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artho\Desktop\saans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00257" y="6021288"/>
            <a:ext cx="2149943" cy="5509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311054"/>
      </p:ext>
    </p:extLst>
  </p:cSld>
  <p:clrMapOvr>
    <a:masterClrMapping/>
  </p:clrMapOvr>
  <p:transition advTm="5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>
                <a:solidFill>
                  <a:srgbClr val="333333"/>
                </a:solidFill>
              </a:rPr>
              <a:t>EMOTIONAL </a:t>
            </a:r>
            <a:r>
              <a:rPr lang="en-US" altLang="en-US" dirty="0" smtClean="0">
                <a:solidFill>
                  <a:srgbClr val="333333"/>
                </a:solidFill>
              </a:rPr>
              <a:t>WELLNESS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9"/>
          <a:stretch/>
        </p:blipFill>
        <p:spPr bwMode="auto">
          <a:xfrm>
            <a:off x="7499385" y="1295400"/>
            <a:ext cx="4377537" cy="291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98362"/>
            <a:ext cx="5638800" cy="4525963"/>
          </a:xfrm>
        </p:spPr>
        <p:txBody>
          <a:bodyPr>
            <a:noAutofit/>
          </a:bodyPr>
          <a:lstStyle/>
          <a:p>
            <a:pPr algn="ctr" fontAlgn="t">
              <a:buFont typeface="Arial"/>
              <a:buNone/>
            </a:pP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Having a positive attitude, high self-esteem,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a strong sense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of self, and the ability to recognize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and share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a wide range of feelings with other in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a constructive way.</a:t>
            </a:r>
            <a:endParaRPr lang="en-US" sz="1800" dirty="0">
              <a:solidFill>
                <a:srgbClr val="2A2A2A"/>
              </a:solidFill>
              <a:latin typeface="Calibri Light" panose="020F0302020204030204" pitchFamily="34" charset="0"/>
            </a:endParaRPr>
          </a:p>
          <a:p>
            <a:pPr algn="ctr" fontAlgn="t">
              <a:buFont typeface="Arial"/>
              <a:buNone/>
            </a:pPr>
            <a:r>
              <a:rPr lang="en-US" sz="1800" b="1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Emotional </a:t>
            </a:r>
            <a:r>
              <a:rPr lang="en-US" sz="1800" b="1" dirty="0">
                <a:solidFill>
                  <a:srgbClr val="2A2A2A"/>
                </a:solidFill>
                <a:latin typeface="Calibri Light" panose="020F0302020204030204" pitchFamily="34" charset="0"/>
              </a:rPr>
              <a:t>Wellness </a:t>
            </a:r>
            <a:r>
              <a:rPr lang="en-US" sz="1800" b="1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Check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/>
            </a:r>
            <a:b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</a:b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Evaluate your own emotional wellness with this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brief quiz</a:t>
            </a:r>
          </a:p>
          <a:p>
            <a:pPr algn="ctr" fontAlgn="t">
              <a:buFont typeface="Arial"/>
              <a:buNone/>
            </a:pPr>
            <a:endParaRPr lang="en-US" sz="1800" dirty="0" smtClean="0">
              <a:solidFill>
                <a:srgbClr val="2A2A2A"/>
              </a:solidFill>
              <a:latin typeface="Calibri Light" panose="020F0302020204030204" pitchFamily="34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Am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I able to maintain a balance of work, family, friends, and other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obligations?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Do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I have ways to reduce stress in my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life?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Am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I able to make decisions with a minimum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of stress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and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worry?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Am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I able to set </a:t>
            </a: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priorities?</a:t>
            </a:r>
          </a:p>
          <a:p>
            <a:pPr fontAlgn="t">
              <a:buFont typeface="Arial"/>
              <a:buNone/>
            </a:pPr>
            <a:r>
              <a:rPr lang="en-US" sz="1800" dirty="0" smtClean="0">
                <a:solidFill>
                  <a:srgbClr val="2A2A2A"/>
                </a:solidFill>
                <a:latin typeface="Calibri Light" panose="020F0302020204030204" pitchFamily="34" charset="0"/>
              </a:rPr>
              <a:t>If </a:t>
            </a:r>
            <a:r>
              <a:rPr lang="en-US" sz="1800" dirty="0">
                <a:solidFill>
                  <a:srgbClr val="2A2A2A"/>
                </a:solidFill>
                <a:latin typeface="Calibri Light" panose="020F0302020204030204" pitchFamily="34" charset="0"/>
              </a:rPr>
              <a:t>you answered "No" to any of the questions, it may indicate an area where you need to improve the state of your emotional wellness.</a:t>
            </a:r>
          </a:p>
          <a:p>
            <a:pPr marL="109728" indent="0">
              <a:buNone/>
            </a:pPr>
            <a:endParaRPr lang="en-IN" sz="1600" dirty="0">
              <a:latin typeface="Calibri Light" panose="020F03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371" y="4206271"/>
            <a:ext cx="4143567" cy="261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291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1772816"/>
            <a:ext cx="6263168" cy="352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3" descr="C:\Users\Partho\Desktop\saans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6200" y="5805265"/>
            <a:ext cx="2484784" cy="780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1817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8876"/>
            <a:ext cx="12039600" cy="1152128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/>
              <a:t>RATIONAL EMOTIVE BEHAVIOURAL THERAPY (REBT)</a:t>
            </a:r>
            <a:endParaRPr lang="en-IN" sz="3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12922"/>
            <a:ext cx="4770775" cy="357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13" y="1912924"/>
            <a:ext cx="5880920" cy="357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8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295400" y="152400"/>
            <a:ext cx="9829800" cy="10207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Progressive Muscular Relaxation Technique</a:t>
            </a:r>
            <a:endParaRPr lang="en-IN" sz="3600" dirty="0"/>
          </a:p>
        </p:txBody>
      </p:sp>
      <p:pic>
        <p:nvPicPr>
          <p:cNvPr id="7" name="Picture 2" descr="Relaxation Techniques as Complementary Cancer Treatments | Little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428" y="871064"/>
            <a:ext cx="9525000" cy="599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37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Watch your Breath</a:t>
            </a:r>
            <a:endParaRPr lang="en-IN" dirty="0"/>
          </a:p>
        </p:txBody>
      </p:sp>
      <p:pic>
        <p:nvPicPr>
          <p:cNvPr id="1026" name="Picture 2" descr="C:\Users\Partho\Desktop\download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3593" y="1700809"/>
            <a:ext cx="2860727" cy="3954093"/>
          </a:xfrm>
          <a:prstGeom prst="rect">
            <a:avLst/>
          </a:prstGeom>
          <a:noFill/>
        </p:spPr>
      </p:pic>
      <p:pic>
        <p:nvPicPr>
          <p:cNvPr id="3" name="Picture 2" descr="C:\Users\Partho\Desktop\anapanasati-2-6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1945" y="1700808"/>
            <a:ext cx="3744416" cy="3886004"/>
          </a:xfrm>
          <a:prstGeom prst="rect">
            <a:avLst/>
          </a:prstGeom>
          <a:noFill/>
        </p:spPr>
      </p:pic>
      <p:pic>
        <p:nvPicPr>
          <p:cNvPr id="5" name="Picture 4" descr="C:\Users\Partho\Desktop\saans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00257" y="5740353"/>
            <a:ext cx="2149943" cy="83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9398783"/>
      </p:ext>
    </p:extLst>
  </p:cSld>
  <p:clrMapOvr>
    <a:masterClrMapping/>
  </p:clrMapOvr>
  <p:transition advTm="94152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1414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Watch your Breath</a:t>
            </a:r>
            <a:endParaRPr lang="en-IN" dirty="0"/>
          </a:p>
        </p:txBody>
      </p:sp>
      <p:pic>
        <p:nvPicPr>
          <p:cNvPr id="4098" name="Picture 2" descr="C:\Users\Partho\Desktop\PLB-Graphic-Pursed-lips-Breathi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7688" y="1196753"/>
            <a:ext cx="5533288" cy="2071203"/>
          </a:xfrm>
          <a:prstGeom prst="rect">
            <a:avLst/>
          </a:prstGeom>
          <a:noFill/>
        </p:spPr>
      </p:pic>
      <p:pic>
        <p:nvPicPr>
          <p:cNvPr id="4" name="Picture 3" descr="C:\Users\Partho\Desktop\aid858785-v4-728px-Practice-Breath-Meditation-(Anapanasati)-Step-5-Version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3752" y="3501009"/>
            <a:ext cx="4301100" cy="2666666"/>
          </a:xfrm>
          <a:prstGeom prst="rect">
            <a:avLst/>
          </a:prstGeom>
          <a:noFill/>
        </p:spPr>
      </p:pic>
      <p:pic>
        <p:nvPicPr>
          <p:cNvPr id="5" name="Picture 4" descr="C:\Users\Partho\Desktop\saans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00257" y="5733390"/>
            <a:ext cx="2149943" cy="83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3744992"/>
      </p:ext>
    </p:extLst>
  </p:cSld>
  <p:clrMapOvr>
    <a:masterClrMapping/>
  </p:clrMapOvr>
  <p:transition advTm="15411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Feel your Breath</a:t>
            </a:r>
            <a:endParaRPr lang="en-IN" dirty="0"/>
          </a:p>
        </p:txBody>
      </p:sp>
      <p:pic>
        <p:nvPicPr>
          <p:cNvPr id="4" name="Picture 2" descr="C:\Users\Partho\Desktop\aid3786277-v4-728px-Exercise-Yoga-Breathing-Step-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7729" y="1772817"/>
            <a:ext cx="5235425" cy="3926569"/>
          </a:xfrm>
          <a:prstGeom prst="rect">
            <a:avLst/>
          </a:prstGeom>
          <a:noFill/>
        </p:spPr>
      </p:pic>
      <p:pic>
        <p:nvPicPr>
          <p:cNvPr id="5" name="Picture 4" descr="C:\Users\Partho\Desktop\saans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00257" y="5733390"/>
            <a:ext cx="2149943" cy="83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8431442"/>
      </p:ext>
    </p:extLst>
  </p:cSld>
  <p:clrMapOvr>
    <a:masterClrMapping/>
  </p:clrMapOvr>
  <p:transition advTm="767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Anulom</a:t>
            </a:r>
            <a:r>
              <a:rPr lang="en-IN" dirty="0" smtClean="0"/>
              <a:t> </a:t>
            </a:r>
            <a:r>
              <a:rPr lang="en-IN" dirty="0" err="1" smtClean="0"/>
              <a:t>vilom</a:t>
            </a:r>
            <a:endParaRPr lang="en-IN" dirty="0"/>
          </a:p>
        </p:txBody>
      </p:sp>
      <p:pic>
        <p:nvPicPr>
          <p:cNvPr id="1026" name="Picture 2" descr="C:\Users\Partho\Desktop\pranayama-anuloma-viloma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95472" y="2285992"/>
            <a:ext cx="3000396" cy="3430600"/>
          </a:xfrm>
          <a:prstGeom prst="rect">
            <a:avLst/>
          </a:prstGeom>
          <a:noFill/>
        </p:spPr>
      </p:pic>
      <p:pic>
        <p:nvPicPr>
          <p:cNvPr id="1027" name="Picture 3" descr="C:\Users\Partho\Desktop\Steps-for-Anuloma-Viloma-pranayam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1554" y="1757374"/>
            <a:ext cx="5125648" cy="4100518"/>
          </a:xfrm>
          <a:prstGeom prst="rect">
            <a:avLst/>
          </a:prstGeom>
          <a:noFill/>
        </p:spPr>
      </p:pic>
      <p:pic>
        <p:nvPicPr>
          <p:cNvPr id="5" name="Picture 4" descr="C:\Users\Partho\Desktop\saans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00257" y="5733390"/>
            <a:ext cx="2149943" cy="83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4706799"/>
      </p:ext>
    </p:extLst>
  </p:cSld>
  <p:clrMapOvr>
    <a:masterClrMapping/>
  </p:clrMapOvr>
  <p:transition advTm="42017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ACUTE REHAB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Crisis 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7375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2238348" y="144792"/>
            <a:ext cx="8658252" cy="84294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Ventilation &amp; Oxygenation Strategies</a:t>
            </a:r>
          </a:p>
        </p:txBody>
      </p:sp>
      <p:pic>
        <p:nvPicPr>
          <p:cNvPr id="5124" name="Picture 4" descr="ICU At Home – AAVHomec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322" y="1071546"/>
            <a:ext cx="3208694" cy="224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540" r="5722"/>
          <a:stretch/>
        </p:blipFill>
        <p:spPr>
          <a:xfrm>
            <a:off x="8251422" y="3810000"/>
            <a:ext cx="3947835" cy="2420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068" t="6923" r="6003" b="8000"/>
          <a:stretch/>
        </p:blipFill>
        <p:spPr>
          <a:xfrm>
            <a:off x="4222077" y="1974798"/>
            <a:ext cx="3956810" cy="2439372"/>
          </a:xfrm>
          <a:prstGeom prst="rect">
            <a:avLst/>
          </a:prstGeom>
        </p:spPr>
      </p:pic>
      <p:pic>
        <p:nvPicPr>
          <p:cNvPr id="5126" name="Picture 6" descr="Alargadera, adaptador venturi, perforación lateral, cinta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63" y="1071546"/>
            <a:ext cx="3217970" cy="21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ospital Receives Medical Vector Image Illustration - Patient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22" y="3317632"/>
            <a:ext cx="2762435" cy="210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3122" y="5638800"/>
            <a:ext cx="287125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Oxygen Therapy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9101550" y="3194484"/>
            <a:ext cx="2914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Non-invasive ventilation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9076150" y="6353998"/>
            <a:ext cx="2707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Mechanical Ventilation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022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552380" y="30162"/>
            <a:ext cx="10972800" cy="12652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>Mucus Clearing Devices And Postural Drainage</a:t>
            </a:r>
          </a:p>
        </p:txBody>
      </p:sp>
      <p:pic>
        <p:nvPicPr>
          <p:cNvPr id="36867" name="Picture 2" descr="http://t1.gstatic.com/images?q=tbn:ANd9GcQtlbfFZ9kNF-JoaPHciB91zPgq_rRAtBQTFflp2DP5pDadIaZ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3786" y="3716461"/>
            <a:ext cx="2153027" cy="26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http://t1.gstatic.com/images?q=tbn:ANd9GcQEXbS3Rb1vFBOrgoYI95EsUp2JYPLLIY9cdwZwzxCT4y01a5fuH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723" y="1295400"/>
            <a:ext cx="4154230" cy="311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Mechanical Respironics Cm3000 Cough Assist Device, Rs 65000 /piece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107167"/>
            <a:ext cx="2677028" cy="223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857" y="4034331"/>
            <a:ext cx="3115116" cy="1822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77200" y="3347129"/>
            <a:ext cx="267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Cough Assist Device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749218" y="6506518"/>
            <a:ext cx="267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PEP Device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526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92004"/>
            <a:ext cx="10972800" cy="1143000"/>
          </a:xfrm>
        </p:spPr>
        <p:txBody>
          <a:bodyPr/>
          <a:lstStyle/>
          <a:p>
            <a:pPr algn="ctr"/>
            <a:r>
              <a:rPr lang="en-US" dirty="0" smtClean="0"/>
              <a:t>Nutrition Therapy</a:t>
            </a:r>
            <a:endParaRPr lang="en-IN" dirty="0"/>
          </a:p>
        </p:txBody>
      </p:sp>
      <p:pic>
        <p:nvPicPr>
          <p:cNvPr id="7170" name="Picture 2" descr="Tampa IV Vitamin Therapy - Hermann Wellnes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86702"/>
            <a:ext cx="4804968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526" y="1360198"/>
            <a:ext cx="3276600" cy="4914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2726" y="6300292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Parenteral Nutrition</a:t>
            </a:r>
            <a:endParaRPr lang="en-IN" dirty="0"/>
          </a:p>
        </p:txBody>
      </p:sp>
      <p:pic>
        <p:nvPicPr>
          <p:cNvPr id="7172" name="Picture 4" descr="Demo Dose® Total Parenteral Nutrition (TPN) with Multi-Vit - 500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8"/>
          <a:stretch/>
        </p:blipFill>
        <p:spPr bwMode="auto">
          <a:xfrm>
            <a:off x="8991600" y="1219200"/>
            <a:ext cx="3200400" cy="35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842005" y="4953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I/V Vitamin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9644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Early Mobilization</a:t>
            </a:r>
            <a:endParaRPr lang="en-IN" dirty="0"/>
          </a:p>
        </p:txBody>
      </p:sp>
      <p:pic>
        <p:nvPicPr>
          <p:cNvPr id="8194" name="Picture 2" descr="Early Mobilization and Rehabilitation of Patients Who Are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59219"/>
            <a:ext cx="3200400" cy="426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elping to prevent pressure ulcers | Invaca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08" y="1676400"/>
            <a:ext cx="5913592" cy="38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443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72472"/>
            <a:ext cx="10972800" cy="944562"/>
          </a:xfrm>
        </p:spPr>
        <p:txBody>
          <a:bodyPr/>
          <a:lstStyle/>
          <a:p>
            <a:pPr algn="ctr"/>
            <a:r>
              <a:rPr lang="en-US" dirty="0" smtClean="0"/>
              <a:t>Breathing Techniques</a:t>
            </a:r>
            <a:endParaRPr lang="en-IN" dirty="0"/>
          </a:p>
        </p:txBody>
      </p:sp>
      <p:pic>
        <p:nvPicPr>
          <p:cNvPr id="9218" name="Picture 2" descr="Diaphragmatic Breathing Explained | Diaphragmatic breathing ...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7"/>
          <a:stretch/>
        </p:blipFill>
        <p:spPr bwMode="auto">
          <a:xfrm>
            <a:off x="841120" y="1219200"/>
            <a:ext cx="3814012" cy="437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Breathing Techniques – COPD Edu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9" y="1600200"/>
            <a:ext cx="692726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5614533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Diaphragmatic Breathing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088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Rehab Phase-3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Pulmonary Rehabilitation</a:t>
            </a:r>
            <a:r>
              <a:rPr lang="en-IN" dirty="0" smtClean="0"/>
              <a:t> for Post COVID Fibrosis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491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ronavirus: The mysterious drowning that kills peo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4800600" cy="699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27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85709" y="428604"/>
            <a:ext cx="11430080" cy="94299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 smtClean="0"/>
              <a:t>Components of a Comprehensive Program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1238216" y="1643050"/>
            <a:ext cx="9906069" cy="4572032"/>
          </a:xfrm>
        </p:spPr>
        <p:txBody>
          <a:bodyPr>
            <a:normAutofit/>
          </a:bodyPr>
          <a:lstStyle/>
          <a:p>
            <a:r>
              <a:rPr lang="en-US" dirty="0" smtClean="0"/>
              <a:t>Assessment</a:t>
            </a:r>
          </a:p>
          <a:p>
            <a:r>
              <a:rPr lang="en-US" dirty="0" smtClean="0"/>
              <a:t>Education</a:t>
            </a:r>
          </a:p>
          <a:p>
            <a:pPr eaLnBrk="1" hangingPunct="1"/>
            <a:r>
              <a:rPr lang="en-US" dirty="0" smtClean="0"/>
              <a:t>Exercise Training</a:t>
            </a:r>
          </a:p>
          <a:p>
            <a:pPr eaLnBrk="1" hangingPunct="1"/>
            <a:r>
              <a:rPr lang="en-US" dirty="0" smtClean="0"/>
              <a:t>Psychosocial/Behavioral intervention</a:t>
            </a:r>
          </a:p>
          <a:p>
            <a:r>
              <a:rPr lang="en-US" dirty="0" smtClean="0"/>
              <a:t>Nutrition</a:t>
            </a:r>
          </a:p>
          <a:p>
            <a:pPr eaLnBrk="1" hangingPunct="1"/>
            <a:r>
              <a:rPr lang="en-US" dirty="0" smtClean="0"/>
              <a:t>Breathing techniques</a:t>
            </a:r>
          </a:p>
          <a:p>
            <a:pPr eaLnBrk="1" hangingPunct="1"/>
            <a:r>
              <a:rPr lang="en-US" dirty="0" smtClean="0"/>
              <a:t>Medications, devices &amp; specific therapy</a:t>
            </a:r>
          </a:p>
          <a:p>
            <a:pPr eaLnBrk="1" hangingPunct="1"/>
            <a:r>
              <a:rPr lang="en-US" dirty="0" smtClean="0"/>
              <a:t>Outcome Assessment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20464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mritikana\Documents\Pictur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5021" y="766995"/>
            <a:ext cx="2864629" cy="1889094"/>
          </a:xfrm>
          <a:prstGeom prst="rect">
            <a:avLst/>
          </a:prstGeom>
          <a:noFill/>
        </p:spPr>
      </p:pic>
      <p:pic>
        <p:nvPicPr>
          <p:cNvPr id="1027" name="Picture 3" descr="C:\Users\smritikana\Documents\Pictu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7336" y="2982087"/>
            <a:ext cx="2323105" cy="1623139"/>
          </a:xfrm>
          <a:prstGeom prst="rect">
            <a:avLst/>
          </a:prstGeom>
          <a:noFill/>
        </p:spPr>
      </p:pic>
      <p:pic>
        <p:nvPicPr>
          <p:cNvPr id="1028" name="Picture 4" descr="C:\Users\smritikana\Documents\Picture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8022" y="2712528"/>
            <a:ext cx="2902148" cy="1944334"/>
          </a:xfrm>
          <a:prstGeom prst="rect">
            <a:avLst/>
          </a:prstGeom>
          <a:noFill/>
        </p:spPr>
      </p:pic>
      <p:pic>
        <p:nvPicPr>
          <p:cNvPr id="1029" name="Picture 5" descr="C:\Users\smritikana\Documents\Picture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14" y="2534911"/>
            <a:ext cx="2395623" cy="1583975"/>
          </a:xfrm>
          <a:prstGeom prst="rect">
            <a:avLst/>
          </a:prstGeom>
          <a:noFill/>
        </p:spPr>
      </p:pic>
      <p:pic>
        <p:nvPicPr>
          <p:cNvPr id="1031" name="Picture 7" descr="C:\Users\smritikana\Documents\Picture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5205853"/>
            <a:ext cx="2512577" cy="1495760"/>
          </a:xfrm>
          <a:prstGeom prst="rect">
            <a:avLst/>
          </a:prstGeom>
          <a:noFill/>
        </p:spPr>
      </p:pic>
      <p:pic>
        <p:nvPicPr>
          <p:cNvPr id="1032" name="Picture 8" descr="C:\Users\smritikana\Documents\Picture7.png"/>
          <p:cNvPicPr>
            <a:picLocks noChangeAspect="1" noChangeArrowheads="1"/>
          </p:cNvPicPr>
          <p:nvPr/>
        </p:nvPicPr>
        <p:blipFill rotWithShape="1">
          <a:blip r:embed="rId7" cstate="print"/>
          <a:srcRect b="7552"/>
          <a:stretch/>
        </p:blipFill>
        <p:spPr bwMode="auto">
          <a:xfrm>
            <a:off x="389045" y="517558"/>
            <a:ext cx="2901493" cy="1986646"/>
          </a:xfrm>
          <a:prstGeom prst="rect">
            <a:avLst/>
          </a:prstGeom>
          <a:noFill/>
        </p:spPr>
      </p:pic>
      <p:pic>
        <p:nvPicPr>
          <p:cNvPr id="1033" name="Picture 9" descr="C:\Users\smritikana\Documents\Picture8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80309" y="3754875"/>
            <a:ext cx="2321735" cy="1325270"/>
          </a:xfrm>
          <a:prstGeom prst="rect">
            <a:avLst/>
          </a:prstGeom>
          <a:noFill/>
        </p:spPr>
      </p:pic>
      <p:pic>
        <p:nvPicPr>
          <p:cNvPr id="1035" name="Picture 11" descr="C:\Users\smritikana\Documents\Picture1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0" y="4805479"/>
            <a:ext cx="3136894" cy="1805588"/>
          </a:xfrm>
          <a:prstGeom prst="rect">
            <a:avLst/>
          </a:prstGeom>
          <a:noFill/>
        </p:spPr>
      </p:pic>
      <p:pic>
        <p:nvPicPr>
          <p:cNvPr id="1039" name="Picture 15" descr="C:\Users\smritikana\Documents\Picture1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1504" y="4605227"/>
            <a:ext cx="1648264" cy="2028400"/>
          </a:xfrm>
          <a:prstGeom prst="rect">
            <a:avLst/>
          </a:prstGeom>
          <a:noFill/>
        </p:spPr>
      </p:pic>
      <p:pic>
        <p:nvPicPr>
          <p:cNvPr id="1040" name="Picture 16" descr="C:\Users\smritikana\Documents\Picture12.png"/>
          <p:cNvPicPr>
            <a:picLocks noChangeAspect="1" noChangeArrowheads="1"/>
          </p:cNvPicPr>
          <p:nvPr/>
        </p:nvPicPr>
        <p:blipFill rotWithShape="1">
          <a:blip r:embed="rId11"/>
          <a:srcRect t="14996"/>
          <a:stretch/>
        </p:blipFill>
        <p:spPr bwMode="auto">
          <a:xfrm>
            <a:off x="3934773" y="843208"/>
            <a:ext cx="3007538" cy="1865199"/>
          </a:xfrm>
          <a:prstGeom prst="rect">
            <a:avLst/>
          </a:prstGeom>
          <a:noFill/>
        </p:spPr>
      </p:pic>
      <p:pic>
        <p:nvPicPr>
          <p:cNvPr id="15" name="Picture 2" descr="http://t0.gstatic.com/images?q=tbn:ANd9GcR9gznULGktPpS5nBrE73RvlrMIvf65Q_DIRLIT9tRYcGDqacg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651325" y="2810747"/>
            <a:ext cx="1309259" cy="80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3"/>
          <a:stretch/>
        </p:blipFill>
        <p:spPr bwMode="auto">
          <a:xfrm>
            <a:off x="4100799" y="2748922"/>
            <a:ext cx="2450163" cy="166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069720" y="76200"/>
            <a:ext cx="55721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Californian FB" pitchFamily="18" charset="0"/>
              </a:rPr>
              <a:t>Pulmonary Rehabilitation</a:t>
            </a:r>
            <a:endParaRPr lang="en-IN" sz="4000" dirty="0">
              <a:latin typeface="Californian FB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32736" y="6611067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NIV</a:t>
            </a:r>
            <a:endParaRPr lang="en-I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741177" y="2542401"/>
            <a:ext cx="12039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MOTIVATION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262109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POINTS: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POST </a:t>
            </a:r>
            <a:r>
              <a:rPr lang="en-US" sz="2700" dirty="0" smtClean="0"/>
              <a:t>COVID CHECK LIST</a:t>
            </a:r>
            <a:endParaRPr lang="en-IN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11" y="1814336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IN" b="1" dirty="0"/>
              <a:t>SYMPTOMS –COUGH/ BREATHLESSNESS /WEAKNESS </a:t>
            </a:r>
            <a:endParaRPr lang="en-IN" dirty="0"/>
          </a:p>
          <a:p>
            <a:pPr lvl="0"/>
            <a:r>
              <a:rPr lang="en-IN" b="1" dirty="0"/>
              <a:t>6 MINUTE WALK TEST</a:t>
            </a:r>
            <a:endParaRPr lang="en-IN" dirty="0"/>
          </a:p>
          <a:p>
            <a:pPr lvl="0"/>
            <a:r>
              <a:rPr lang="en-IN" b="1" dirty="0"/>
              <a:t>PSYCHOMETRIC QUESTIONNAIRE </a:t>
            </a:r>
            <a:endParaRPr lang="en-IN" dirty="0"/>
          </a:p>
          <a:p>
            <a:pPr lvl="0"/>
            <a:r>
              <a:rPr lang="en-IN" b="1" dirty="0"/>
              <a:t>PFT </a:t>
            </a:r>
            <a:endParaRPr lang="en-IN" dirty="0"/>
          </a:p>
          <a:p>
            <a:pPr lvl="0"/>
            <a:r>
              <a:rPr lang="en-IN" b="1" dirty="0"/>
              <a:t>HRCT</a:t>
            </a:r>
            <a:endParaRPr lang="en-IN" dirty="0"/>
          </a:p>
          <a:p>
            <a:pPr lvl="0"/>
            <a:r>
              <a:rPr lang="en-IN" b="1" dirty="0"/>
              <a:t>RESPIROMETER/PEP DEVICES/IMT</a:t>
            </a:r>
            <a:endParaRPr lang="en-IN" dirty="0"/>
          </a:p>
          <a:p>
            <a:pPr lvl="0"/>
            <a:r>
              <a:rPr lang="en-IN" b="1" dirty="0"/>
              <a:t>EXERCISES REGIMEN- STRENGTH AND ENDURANCE TRAINING </a:t>
            </a:r>
            <a:endParaRPr lang="en-IN" dirty="0"/>
          </a:p>
          <a:p>
            <a:pPr lvl="0"/>
            <a:r>
              <a:rPr lang="en-IN" b="1" dirty="0"/>
              <a:t>NUTRITIONAL COUNSELLING</a:t>
            </a:r>
            <a:endParaRPr lang="en-IN" dirty="0"/>
          </a:p>
          <a:p>
            <a:pPr lvl="0"/>
            <a:r>
              <a:rPr lang="en-IN" b="1" dirty="0"/>
              <a:t>CBT/REBT/ MOTIVATION SESSION </a:t>
            </a:r>
            <a:endParaRPr lang="en-IN" dirty="0"/>
          </a:p>
          <a:p>
            <a:pPr lvl="0"/>
            <a:r>
              <a:rPr lang="en-IN" b="1" dirty="0"/>
              <a:t>SLEEP MANAGEMENT </a:t>
            </a:r>
            <a:endParaRPr lang="en-IN" dirty="0"/>
          </a:p>
          <a:p>
            <a:pPr lvl="0"/>
            <a:r>
              <a:rPr lang="en-IN" b="1" dirty="0"/>
              <a:t>BRONCHIAL HYGIENE TECHNIQUES – STEAM INHALATION, NASOWASH, ACTIVE COUGHING , HUFFING </a:t>
            </a:r>
            <a:r>
              <a:rPr lang="en-IN" b="1" dirty="0" err="1"/>
              <a:t>etc</a:t>
            </a:r>
            <a:endParaRPr lang="en-IN" dirty="0"/>
          </a:p>
          <a:p>
            <a:pPr lvl="0"/>
            <a:r>
              <a:rPr lang="en-IN" b="1" dirty="0"/>
              <a:t>PROPER MEDICATIONS, INHALERS (with correct technique), ANTIFIBROTICS </a:t>
            </a:r>
            <a:r>
              <a:rPr lang="en-IN" b="1" dirty="0" err="1"/>
              <a:t>etc</a:t>
            </a:r>
            <a:endParaRPr lang="en-IN" dirty="0"/>
          </a:p>
          <a:p>
            <a:r>
              <a:rPr lang="en-IN" b="1" dirty="0"/>
              <a:t>PROPHYLACTIC VACCINATION – FLU, PNEUMONIA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4452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1025</TotalTime>
  <Words>412</Words>
  <Application>Microsoft Office PowerPoint</Application>
  <PresentationFormat>Widescreen</PresentationFormat>
  <Paragraphs>128</Paragraphs>
  <Slides>32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Californian FB</vt:lpstr>
      <vt:lpstr>Lucida Sans Unicode</vt:lpstr>
      <vt:lpstr>Verdana</vt:lpstr>
      <vt:lpstr>Wingdings 2</vt:lpstr>
      <vt:lpstr>Wingdings 3</vt:lpstr>
      <vt:lpstr>Concourse</vt:lpstr>
      <vt:lpstr>COVID REHABILITATION &amp; WELLNESS</vt:lpstr>
      <vt:lpstr>COVID</vt:lpstr>
      <vt:lpstr>COVID DISEASE</vt:lpstr>
      <vt:lpstr>Rehab Phase- 1</vt:lpstr>
      <vt:lpstr>PowerPoint Presentation</vt:lpstr>
      <vt:lpstr>Nutrition Support &amp; Counseling</vt:lpstr>
      <vt:lpstr>Muscle Reconditioning</vt:lpstr>
      <vt:lpstr>Upper airway and Bronchial Hygiene</vt:lpstr>
      <vt:lpstr>Nasowash</vt:lpstr>
      <vt:lpstr>Rehab Phase- 2</vt:lpstr>
      <vt:lpstr>Mental Wellness</vt:lpstr>
      <vt:lpstr>Cognitive Behavioural therapy</vt:lpstr>
      <vt:lpstr>Guided Relaxation Technique</vt:lpstr>
      <vt:lpstr>EMOTIONAL WELLNESS</vt:lpstr>
      <vt:lpstr>PowerPoint Presentation</vt:lpstr>
      <vt:lpstr>RATIONAL EMOTIVE BEHAVIOURAL THERAPY (REBT)</vt:lpstr>
      <vt:lpstr>Progressive Muscular Relaxation Technique</vt:lpstr>
      <vt:lpstr>Watch your Breath</vt:lpstr>
      <vt:lpstr>Watch your Breath</vt:lpstr>
      <vt:lpstr>Feel your Breath</vt:lpstr>
      <vt:lpstr>Anulom vilom</vt:lpstr>
      <vt:lpstr>ACUTE REHAB</vt:lpstr>
      <vt:lpstr>Ventilation &amp; Oxygenation Strategies</vt:lpstr>
      <vt:lpstr>Mucus Clearing Devices And Postural Drainage</vt:lpstr>
      <vt:lpstr>Nutrition Therapy</vt:lpstr>
      <vt:lpstr>Early Mobilization</vt:lpstr>
      <vt:lpstr>Breathing Techniques</vt:lpstr>
      <vt:lpstr>Rehab Phase-3</vt:lpstr>
      <vt:lpstr>PowerPoint Presentation</vt:lpstr>
      <vt:lpstr>Components of a Comprehensive Program</vt:lpstr>
      <vt:lpstr>PowerPoint Presentation</vt:lpstr>
      <vt:lpstr>KEY POINTS: POST COVID CHECK LIST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COVID REHABILITATION</dc:title>
  <dc:creator>Nishant thakur</dc:creator>
  <cp:lastModifiedBy>Siddhant</cp:lastModifiedBy>
  <cp:revision>77</cp:revision>
  <cp:lastPrinted>2020-11-20T09:17:22Z</cp:lastPrinted>
  <dcterms:created xsi:type="dcterms:W3CDTF">2020-08-18T07:45:15Z</dcterms:created>
  <dcterms:modified xsi:type="dcterms:W3CDTF">2021-02-03T12:31:51Z</dcterms:modified>
</cp:coreProperties>
</file>