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0A0FE135-278A-49AD-AC75-DD438344A843}" type="datetimeFigureOut">
              <a:rPr lang="en-IN" smtClean="0"/>
              <a:t>13-08-2020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FB1B84A-E2CC-4DC7-994E-C398181DDEC1}" type="slidenum">
              <a:rPr lang="en-IN" smtClean="0"/>
              <a:t>‹#›</a:t>
            </a:fld>
            <a:endParaRPr lang="en-IN"/>
          </a:p>
        </p:txBody>
      </p:sp>
    </p:spTree>
    <p:extLst>
      <p:ext uri="{BB962C8B-B14F-4D97-AF65-F5344CB8AC3E}">
        <p14:creationId xmlns:p14="http://schemas.microsoft.com/office/powerpoint/2010/main" val="4041852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A0FE135-278A-49AD-AC75-DD438344A843}" type="datetimeFigureOut">
              <a:rPr lang="en-IN" smtClean="0"/>
              <a:t>13-08-2020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FB1B84A-E2CC-4DC7-994E-C398181DDEC1}" type="slidenum">
              <a:rPr lang="en-IN" smtClean="0"/>
              <a:t>‹#›</a:t>
            </a:fld>
            <a:endParaRPr lang="en-IN"/>
          </a:p>
        </p:txBody>
      </p:sp>
    </p:spTree>
    <p:extLst>
      <p:ext uri="{BB962C8B-B14F-4D97-AF65-F5344CB8AC3E}">
        <p14:creationId xmlns:p14="http://schemas.microsoft.com/office/powerpoint/2010/main" val="1203646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0FE135-278A-49AD-AC75-DD438344A843}" type="datetimeFigureOut">
              <a:rPr lang="en-IN" smtClean="0"/>
              <a:t>13-08-2020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FB1B84A-E2CC-4DC7-994E-C398181DDEC1}" type="slidenum">
              <a:rPr lang="en-IN" smtClean="0"/>
              <a:t>‹#›</a:t>
            </a:fld>
            <a:endParaRPr lang="en-IN"/>
          </a:p>
        </p:txBody>
      </p:sp>
    </p:spTree>
    <p:extLst>
      <p:ext uri="{BB962C8B-B14F-4D97-AF65-F5344CB8AC3E}">
        <p14:creationId xmlns:p14="http://schemas.microsoft.com/office/powerpoint/2010/main" val="743104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0A0FE135-278A-49AD-AC75-DD438344A843}" type="datetimeFigureOut">
              <a:rPr lang="en-IN" smtClean="0"/>
              <a:t>13-08-2020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FB1B84A-E2CC-4DC7-994E-C398181DDEC1}" type="slidenum">
              <a:rPr lang="en-IN" smtClean="0"/>
              <a:t>‹#›</a:t>
            </a:fld>
            <a:endParaRPr lang="en-IN"/>
          </a:p>
        </p:txBody>
      </p:sp>
    </p:spTree>
    <p:extLst>
      <p:ext uri="{BB962C8B-B14F-4D97-AF65-F5344CB8AC3E}">
        <p14:creationId xmlns:p14="http://schemas.microsoft.com/office/powerpoint/2010/main" val="523713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0A0FE135-278A-49AD-AC75-DD438344A843}" type="datetimeFigureOut">
              <a:rPr lang="en-IN" smtClean="0"/>
              <a:t>13-08-2020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FB1B84A-E2CC-4DC7-994E-C398181DDEC1}" type="slidenum">
              <a:rPr lang="en-IN" smtClean="0"/>
              <a:t>‹#›</a:t>
            </a:fld>
            <a:endParaRPr lang="en-IN"/>
          </a:p>
        </p:txBody>
      </p:sp>
    </p:spTree>
    <p:extLst>
      <p:ext uri="{BB962C8B-B14F-4D97-AF65-F5344CB8AC3E}">
        <p14:creationId xmlns:p14="http://schemas.microsoft.com/office/powerpoint/2010/main" val="3378024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0A0FE135-278A-49AD-AC75-DD438344A843}" type="datetimeFigureOut">
              <a:rPr lang="en-IN" smtClean="0"/>
              <a:t>13-08-2020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FB1B84A-E2CC-4DC7-994E-C398181DDEC1}" type="slidenum">
              <a:rPr lang="en-IN" smtClean="0"/>
              <a:t>‹#›</a:t>
            </a:fld>
            <a:endParaRPr lang="en-IN"/>
          </a:p>
        </p:txBody>
      </p:sp>
    </p:spTree>
    <p:extLst>
      <p:ext uri="{BB962C8B-B14F-4D97-AF65-F5344CB8AC3E}">
        <p14:creationId xmlns:p14="http://schemas.microsoft.com/office/powerpoint/2010/main" val="1826955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0FE135-278A-49AD-AC75-DD438344A843}" type="datetimeFigureOut">
              <a:rPr lang="en-IN" smtClean="0"/>
              <a:t>13-08-2020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FB1B84A-E2CC-4DC7-994E-C398181DDEC1}" type="slidenum">
              <a:rPr lang="en-IN" smtClean="0"/>
              <a:t>‹#›</a:t>
            </a:fld>
            <a:endParaRPr lang="en-IN"/>
          </a:p>
        </p:txBody>
      </p:sp>
    </p:spTree>
    <p:extLst>
      <p:ext uri="{BB962C8B-B14F-4D97-AF65-F5344CB8AC3E}">
        <p14:creationId xmlns:p14="http://schemas.microsoft.com/office/powerpoint/2010/main" val="267045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0FE135-278A-49AD-AC75-DD438344A843}" type="datetimeFigureOut">
              <a:rPr lang="en-IN" smtClean="0"/>
              <a:t>13-08-2020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FB1B84A-E2CC-4DC7-994E-C398181DDEC1}" type="slidenum">
              <a:rPr lang="en-IN" smtClean="0"/>
              <a:t>‹#›</a:t>
            </a:fld>
            <a:endParaRPr lang="en-IN"/>
          </a:p>
        </p:txBody>
      </p:sp>
    </p:spTree>
    <p:extLst>
      <p:ext uri="{BB962C8B-B14F-4D97-AF65-F5344CB8AC3E}">
        <p14:creationId xmlns:p14="http://schemas.microsoft.com/office/powerpoint/2010/main" val="2585751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0FE135-278A-49AD-AC75-DD438344A843}" type="datetimeFigureOut">
              <a:rPr lang="en-IN" smtClean="0"/>
              <a:t>13-08-2020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FB1B84A-E2CC-4DC7-994E-C398181DDEC1}" type="slidenum">
              <a:rPr lang="en-IN" smtClean="0"/>
              <a:t>‹#›</a:t>
            </a:fld>
            <a:endParaRPr lang="en-IN"/>
          </a:p>
        </p:txBody>
      </p:sp>
    </p:spTree>
    <p:extLst>
      <p:ext uri="{BB962C8B-B14F-4D97-AF65-F5344CB8AC3E}">
        <p14:creationId xmlns:p14="http://schemas.microsoft.com/office/powerpoint/2010/main" val="1543511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A0FE135-278A-49AD-AC75-DD438344A843}" type="datetimeFigureOut">
              <a:rPr lang="en-IN" smtClean="0"/>
              <a:t>13-08-2020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FB1B84A-E2CC-4DC7-994E-C398181DDEC1}" type="slidenum">
              <a:rPr lang="en-IN" smtClean="0"/>
              <a:t>‹#›</a:t>
            </a:fld>
            <a:endParaRPr lang="en-IN"/>
          </a:p>
        </p:txBody>
      </p:sp>
    </p:spTree>
    <p:extLst>
      <p:ext uri="{BB962C8B-B14F-4D97-AF65-F5344CB8AC3E}">
        <p14:creationId xmlns:p14="http://schemas.microsoft.com/office/powerpoint/2010/main" val="2187921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A0FE135-278A-49AD-AC75-DD438344A843}" type="datetimeFigureOut">
              <a:rPr lang="en-IN" smtClean="0"/>
              <a:t>13-08-2020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FB1B84A-E2CC-4DC7-994E-C398181DDEC1}" type="slidenum">
              <a:rPr lang="en-IN" smtClean="0"/>
              <a:t>‹#›</a:t>
            </a:fld>
            <a:endParaRPr lang="en-IN"/>
          </a:p>
        </p:txBody>
      </p:sp>
    </p:spTree>
    <p:extLst>
      <p:ext uri="{BB962C8B-B14F-4D97-AF65-F5344CB8AC3E}">
        <p14:creationId xmlns:p14="http://schemas.microsoft.com/office/powerpoint/2010/main" val="3847837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0FE135-278A-49AD-AC75-DD438344A843}" type="datetimeFigureOut">
              <a:rPr lang="en-IN" smtClean="0"/>
              <a:t>13-08-2020</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B1B84A-E2CC-4DC7-994E-C398181DDEC1}" type="slidenum">
              <a:rPr lang="en-IN" smtClean="0"/>
              <a:t>‹#›</a:t>
            </a:fld>
            <a:endParaRPr lang="en-IN"/>
          </a:p>
        </p:txBody>
      </p:sp>
    </p:spTree>
    <p:extLst>
      <p:ext uri="{BB962C8B-B14F-4D97-AF65-F5344CB8AC3E}">
        <p14:creationId xmlns:p14="http://schemas.microsoft.com/office/powerpoint/2010/main" val="13747702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anose="02020603050405020304" pitchFamily="18" charset="0"/>
                <a:cs typeface="Times New Roman" panose="02020603050405020304" pitchFamily="18" charset="0"/>
              </a:rPr>
              <a:t>COVID REHABILITATION</a:t>
            </a:r>
            <a:endParaRPr lang="en-IN"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endParaRPr lang="en-IN"/>
          </a:p>
        </p:txBody>
      </p:sp>
    </p:spTree>
    <p:extLst>
      <p:ext uri="{BB962C8B-B14F-4D97-AF65-F5344CB8AC3E}">
        <p14:creationId xmlns:p14="http://schemas.microsoft.com/office/powerpoint/2010/main" val="2202147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WHY REHABILITATION IN COVID</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690688"/>
            <a:ext cx="10515600" cy="4486275"/>
          </a:xfrm>
        </p:spPr>
        <p:txBody>
          <a:bodyPr>
            <a:normAutofit fontScale="62500" lnSpcReduction="20000"/>
          </a:bodyPr>
          <a:lstStyle/>
          <a:p>
            <a:pPr>
              <a:lnSpc>
                <a:spcPct val="120000"/>
              </a:lnSpc>
            </a:pPr>
            <a:r>
              <a:rPr lang="en-IN" dirty="0" smtClean="0">
                <a:latin typeface="Times New Roman" panose="02020603050405020304" pitchFamily="18" charset="0"/>
                <a:cs typeface="Times New Roman" panose="02020603050405020304" pitchFamily="18" charset="0"/>
              </a:rPr>
              <a:t>Optimizing </a:t>
            </a:r>
            <a:r>
              <a:rPr lang="en-IN" dirty="0">
                <a:latin typeface="Times New Roman" panose="02020603050405020304" pitchFamily="18" charset="0"/>
                <a:cs typeface="Times New Roman" panose="02020603050405020304" pitchFamily="18" charset="0"/>
              </a:rPr>
              <a:t>health and functioning </a:t>
            </a:r>
            <a:r>
              <a:rPr lang="en-IN" dirty="0" smtClean="0">
                <a:latin typeface="Times New Roman" panose="02020603050405020304" pitchFamily="18" charset="0"/>
                <a:cs typeface="Times New Roman" panose="02020603050405020304" pitchFamily="18" charset="0"/>
              </a:rPr>
              <a:t>outcomes </a:t>
            </a:r>
          </a:p>
          <a:p>
            <a:pPr>
              <a:lnSpc>
                <a:spcPct val="120000"/>
              </a:lnSpc>
            </a:pPr>
            <a:r>
              <a:rPr lang="en-IN" dirty="0">
                <a:latin typeface="Times New Roman" panose="02020603050405020304" pitchFamily="18" charset="0"/>
                <a:cs typeface="Times New Roman" panose="02020603050405020304" pitchFamily="18" charset="0"/>
              </a:rPr>
              <a:t>R</a:t>
            </a:r>
            <a:r>
              <a:rPr lang="en-IN" dirty="0" smtClean="0">
                <a:latin typeface="Times New Roman" panose="02020603050405020304" pitchFamily="18" charset="0"/>
                <a:cs typeface="Times New Roman" panose="02020603050405020304" pitchFamily="18" charset="0"/>
              </a:rPr>
              <a:t>educe </a:t>
            </a:r>
            <a:r>
              <a:rPr lang="en-IN" dirty="0">
                <a:latin typeface="Times New Roman" panose="02020603050405020304" pitchFamily="18" charset="0"/>
                <a:cs typeface="Times New Roman" panose="02020603050405020304" pitchFamily="18" charset="0"/>
              </a:rPr>
              <a:t>complications associated with admission to an ICU, such as post intensive care syndrome (PICS</a:t>
            </a:r>
            <a:r>
              <a:rPr lang="en-IN" dirty="0" smtClean="0">
                <a:latin typeface="Times New Roman" panose="02020603050405020304" pitchFamily="18" charset="0"/>
                <a:cs typeface="Times New Roman" panose="02020603050405020304" pitchFamily="18" charset="0"/>
              </a:rPr>
              <a:t>)</a:t>
            </a:r>
          </a:p>
          <a:p>
            <a:pPr>
              <a:lnSpc>
                <a:spcPct val="120000"/>
              </a:lnSpc>
            </a:pPr>
            <a:r>
              <a:rPr lang="en-IN" dirty="0">
                <a:latin typeface="Times New Roman" panose="02020603050405020304" pitchFamily="18" charset="0"/>
                <a:cs typeface="Times New Roman" panose="02020603050405020304" pitchFamily="18" charset="0"/>
              </a:rPr>
              <a:t>O</a:t>
            </a:r>
            <a:r>
              <a:rPr lang="en-IN" dirty="0" smtClean="0">
                <a:latin typeface="Times New Roman" panose="02020603050405020304" pitchFamily="18" charset="0"/>
                <a:cs typeface="Times New Roman" panose="02020603050405020304" pitchFamily="18" charset="0"/>
              </a:rPr>
              <a:t>ptimize </a:t>
            </a:r>
            <a:r>
              <a:rPr lang="en-IN" dirty="0">
                <a:latin typeface="Times New Roman" panose="02020603050405020304" pitchFamily="18" charset="0"/>
                <a:cs typeface="Times New Roman" panose="02020603050405020304" pitchFamily="18" charset="0"/>
              </a:rPr>
              <a:t>a patient’s recovery and reduce the experience of disability. </a:t>
            </a:r>
            <a:endParaRPr lang="en-IN" dirty="0" smtClean="0">
              <a:latin typeface="Times New Roman" panose="02020603050405020304" pitchFamily="18" charset="0"/>
              <a:cs typeface="Times New Roman" panose="02020603050405020304" pitchFamily="18" charset="0"/>
            </a:endParaRPr>
          </a:p>
          <a:p>
            <a:pPr>
              <a:lnSpc>
                <a:spcPct val="120000"/>
              </a:lnSpc>
            </a:pPr>
            <a:r>
              <a:rPr lang="en-IN" dirty="0" smtClean="0">
                <a:latin typeface="Times New Roman" panose="02020603050405020304" pitchFamily="18" charset="0"/>
                <a:cs typeface="Times New Roman" panose="02020603050405020304" pitchFamily="18" charset="0"/>
              </a:rPr>
              <a:t>Rehabilitation </a:t>
            </a:r>
            <a:r>
              <a:rPr lang="en-IN" dirty="0">
                <a:latin typeface="Times New Roman" panose="02020603050405020304" pitchFamily="18" charset="0"/>
                <a:cs typeface="Times New Roman" panose="02020603050405020304" pitchFamily="18" charset="0"/>
              </a:rPr>
              <a:t>interventions can help address many consequences of severe COVID-19, including physical, cognitive, and swallow impairments, and provide psychosocial support. </a:t>
            </a:r>
            <a:endParaRPr lang="en-IN" dirty="0" smtClean="0">
              <a:latin typeface="Times New Roman" panose="02020603050405020304" pitchFamily="18" charset="0"/>
              <a:cs typeface="Times New Roman" panose="02020603050405020304" pitchFamily="18" charset="0"/>
            </a:endParaRPr>
          </a:p>
          <a:p>
            <a:pPr>
              <a:lnSpc>
                <a:spcPct val="120000"/>
              </a:lnSpc>
            </a:pPr>
            <a:r>
              <a:rPr lang="en-IN" dirty="0" smtClean="0">
                <a:latin typeface="Times New Roman" panose="02020603050405020304" pitchFamily="18" charset="0"/>
                <a:cs typeface="Times New Roman" panose="02020603050405020304" pitchFamily="18" charset="0"/>
              </a:rPr>
              <a:t>Older </a:t>
            </a:r>
            <a:r>
              <a:rPr lang="en-IN" dirty="0">
                <a:latin typeface="Times New Roman" panose="02020603050405020304" pitchFamily="18" charset="0"/>
                <a:cs typeface="Times New Roman" panose="02020603050405020304" pitchFamily="18" charset="0"/>
              </a:rPr>
              <a:t>patients, and those with pre-existing health conditions, may be more vulnerable to the effects of severe illness, and rehabilitation can be particularly beneficial for maintaining their prior levels of independence. </a:t>
            </a:r>
          </a:p>
          <a:p>
            <a:pPr>
              <a:lnSpc>
                <a:spcPct val="120000"/>
              </a:lnSpc>
            </a:pPr>
            <a:r>
              <a:rPr lang="en-IN" dirty="0" smtClean="0">
                <a:latin typeface="Times New Roman" panose="02020603050405020304" pitchFamily="18" charset="0"/>
                <a:cs typeface="Times New Roman" panose="02020603050405020304" pitchFamily="18" charset="0"/>
              </a:rPr>
              <a:t>Facilitating </a:t>
            </a:r>
            <a:r>
              <a:rPr lang="en-IN" dirty="0">
                <a:latin typeface="Times New Roman" panose="02020603050405020304" pitchFamily="18" charset="0"/>
                <a:cs typeface="Times New Roman" panose="02020603050405020304" pitchFamily="18" charset="0"/>
              </a:rPr>
              <a:t>early discharge: Where there is high demand for hospital beds, patients may need to be discharged more rapidly than ordinarily. Rehabilitation is particularly important in preparing patients for discharge, coordinating complex discharges, and in ensuring continuity of care. </a:t>
            </a:r>
          </a:p>
          <a:p>
            <a:pPr>
              <a:lnSpc>
                <a:spcPct val="120000"/>
              </a:lnSpc>
            </a:pPr>
            <a:r>
              <a:rPr lang="en-IN" dirty="0" smtClean="0">
                <a:latin typeface="Times New Roman" panose="02020603050405020304" pitchFamily="18" charset="0"/>
                <a:cs typeface="Times New Roman" panose="02020603050405020304" pitchFamily="18" charset="0"/>
              </a:rPr>
              <a:t>Reducing </a:t>
            </a:r>
            <a:r>
              <a:rPr lang="en-IN" dirty="0">
                <a:latin typeface="Times New Roman" panose="02020603050405020304" pitchFamily="18" charset="0"/>
                <a:cs typeface="Times New Roman" panose="02020603050405020304" pitchFamily="18" charset="0"/>
              </a:rPr>
              <a:t>the risk of readmission: Rehabilitation helps to ensure patients do not deteriorate following discharge and require readmission, which is critical in the context of hospital bed shortages</a:t>
            </a:r>
            <a:r>
              <a:rPr lang="en-IN" dirty="0" smtClean="0">
                <a:latin typeface="Times New Roman" panose="02020603050405020304" pitchFamily="18" charset="0"/>
                <a:cs typeface="Times New Roman" panose="02020603050405020304" pitchFamily="18" charset="0"/>
              </a:rPr>
              <a:t>.</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2137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ROLE OF REHABILTATION IN COVID</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IN" dirty="0" smtClean="0">
                <a:latin typeface="Times New Roman" panose="02020603050405020304" pitchFamily="18" charset="0"/>
                <a:cs typeface="Times New Roman" panose="02020603050405020304" pitchFamily="18" charset="0"/>
              </a:rPr>
              <a:t>Severe </a:t>
            </a:r>
            <a:r>
              <a:rPr lang="en-IN" dirty="0">
                <a:latin typeface="Times New Roman" panose="02020603050405020304" pitchFamily="18" charset="0"/>
                <a:cs typeface="Times New Roman" panose="02020603050405020304" pitchFamily="18" charset="0"/>
              </a:rPr>
              <a:t>cases of COVID-19 are associated with rehabilitation needs related to the consequences of </a:t>
            </a:r>
            <a:r>
              <a:rPr lang="en-IN" dirty="0" err="1">
                <a:latin typeface="Times New Roman" panose="02020603050405020304" pitchFamily="18" charset="0"/>
                <a:cs typeface="Times New Roman" panose="02020603050405020304" pitchFamily="18" charset="0"/>
              </a:rPr>
              <a:t>ventilatory</a:t>
            </a:r>
            <a:r>
              <a:rPr lang="en-IN" dirty="0">
                <a:latin typeface="Times New Roman" panose="02020603050405020304" pitchFamily="18" charset="0"/>
                <a:cs typeface="Times New Roman" panose="02020603050405020304" pitchFamily="18" charset="0"/>
              </a:rPr>
              <a:t> support, and prolonged immobilization and bed rest. These may include: </a:t>
            </a:r>
            <a:endParaRPr lang="en-IN" dirty="0" smtClean="0">
              <a:latin typeface="Times New Roman" panose="02020603050405020304" pitchFamily="18" charset="0"/>
              <a:cs typeface="Times New Roman" panose="02020603050405020304" pitchFamily="18" charset="0"/>
            </a:endParaRPr>
          </a:p>
          <a:p>
            <a:r>
              <a:rPr lang="en-IN" dirty="0" smtClean="0">
                <a:latin typeface="Times New Roman" panose="02020603050405020304" pitchFamily="18" charset="0"/>
                <a:cs typeface="Times New Roman" panose="02020603050405020304" pitchFamily="18" charset="0"/>
              </a:rPr>
              <a:t>Impaired </a:t>
            </a:r>
            <a:r>
              <a:rPr lang="en-IN" dirty="0">
                <a:latin typeface="Times New Roman" panose="02020603050405020304" pitchFamily="18" charset="0"/>
                <a:cs typeface="Times New Roman" panose="02020603050405020304" pitchFamily="18" charset="0"/>
              </a:rPr>
              <a:t>lung function; </a:t>
            </a:r>
          </a:p>
          <a:p>
            <a:r>
              <a:rPr lang="en-IN" dirty="0">
                <a:latin typeface="Times New Roman" panose="02020603050405020304" pitchFamily="18" charset="0"/>
                <a:cs typeface="Times New Roman" panose="02020603050405020304" pitchFamily="18" charset="0"/>
              </a:rPr>
              <a:t>Physical deconditioning and muscle weakness; </a:t>
            </a:r>
          </a:p>
          <a:p>
            <a:r>
              <a:rPr lang="en-IN" dirty="0">
                <a:latin typeface="Times New Roman" panose="02020603050405020304" pitchFamily="18" charset="0"/>
                <a:cs typeface="Times New Roman" panose="02020603050405020304" pitchFamily="18" charset="0"/>
              </a:rPr>
              <a:t>Delirium and other cognitive impairments; </a:t>
            </a:r>
          </a:p>
          <a:p>
            <a:r>
              <a:rPr lang="en-IN" dirty="0">
                <a:latin typeface="Times New Roman" panose="02020603050405020304" pitchFamily="18" charset="0"/>
                <a:cs typeface="Times New Roman" panose="02020603050405020304" pitchFamily="18" charset="0"/>
              </a:rPr>
              <a:t>Impaired swallow and communication; and </a:t>
            </a:r>
          </a:p>
          <a:p>
            <a:r>
              <a:rPr lang="en-IN" dirty="0">
                <a:latin typeface="Times New Roman" panose="02020603050405020304" pitchFamily="18" charset="0"/>
                <a:cs typeface="Times New Roman" panose="02020603050405020304" pitchFamily="18" charset="0"/>
              </a:rPr>
              <a:t>Mental health disorders and psychosocial support needs. </a:t>
            </a:r>
          </a:p>
          <a:p>
            <a:endParaRPr lang="en-IN"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1459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485" y="532552"/>
            <a:ext cx="11456831" cy="1325563"/>
          </a:xfrm>
        </p:spPr>
        <p:txBody>
          <a:bodyPr/>
          <a:lstStyle/>
          <a:p>
            <a:pPr algn="ctr"/>
            <a:r>
              <a:rPr lang="en-US" dirty="0" smtClean="0">
                <a:latin typeface="Times New Roman" panose="02020603050405020304" pitchFamily="18" charset="0"/>
                <a:cs typeface="Times New Roman" panose="02020603050405020304" pitchFamily="18" charset="0"/>
              </a:rPr>
              <a:t>REHABILITATION INTERVENSION (ACUTE)</a:t>
            </a:r>
            <a:endParaRPr lang="en-IN"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19461325"/>
              </p:ext>
            </p:extLst>
          </p:nvPr>
        </p:nvGraphicFramePr>
        <p:xfrm>
          <a:off x="450759" y="1922505"/>
          <a:ext cx="11410682" cy="4426778"/>
        </p:xfrm>
        <a:graphic>
          <a:graphicData uri="http://schemas.openxmlformats.org/drawingml/2006/table">
            <a:tbl>
              <a:tblPr firstRow="1" bandRow="1">
                <a:tableStyleId>{5C22544A-7EE6-4342-B048-85BDC9FD1C3A}</a:tableStyleId>
              </a:tblPr>
              <a:tblGrid>
                <a:gridCol w="1099558"/>
                <a:gridCol w="6507563"/>
                <a:gridCol w="3803561"/>
              </a:tblGrid>
              <a:tr h="933135">
                <a:tc>
                  <a:txBody>
                    <a:bodyPr/>
                    <a:lstStyle/>
                    <a:p>
                      <a:endParaRPr lang="en-IN"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Rehabilitation interventions </a:t>
                      </a:r>
                      <a:r>
                        <a:rPr lang="en-IN" sz="1800" b="0"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	</a:t>
                      </a:r>
                    </a:p>
                    <a:p>
                      <a:endParaRPr lang="en-IN"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sz="1800" b="1" i="0" u="none" strike="noStrike" kern="1200" baseline="0" smtClean="0">
                        <a:solidFill>
                          <a:schemeClr val="lt1"/>
                        </a:solidFill>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smtClean="0">
                          <a:solidFill>
                            <a:schemeClr val="lt1"/>
                          </a:solidFill>
                          <a:latin typeface="Times New Roman" panose="02020603050405020304" pitchFamily="18" charset="0"/>
                          <a:ea typeface="+mn-ea"/>
                          <a:cs typeface="Times New Roman" panose="02020603050405020304" pitchFamily="18" charset="0"/>
                        </a:rPr>
                        <a:t>Typical </a:t>
                      </a:r>
                      <a:r>
                        <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delivery setting </a:t>
                      </a:r>
                      <a:r>
                        <a:rPr lang="en-IN" sz="1800" b="0"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	</a:t>
                      </a:r>
                    </a:p>
                  </a:txBody>
                  <a:tcPr/>
                </a:tc>
              </a:tr>
              <a:tr h="3493643">
                <a:tc>
                  <a:txBody>
                    <a:bodyPr/>
                    <a:lstStyle/>
                    <a:p>
                      <a:r>
                        <a:rPr lang="en-IN" sz="1800" b="0" i="0" u="none" strike="noStrike" baseline="0" dirty="0" smtClean="0">
                          <a:solidFill>
                            <a:srgbClr val="FFFFFF"/>
                          </a:solidFill>
                          <a:latin typeface="Times New Roman" panose="02020603050405020304" pitchFamily="18" charset="0"/>
                          <a:cs typeface="Times New Roman" panose="02020603050405020304" pitchFamily="18" charset="0"/>
                        </a:rPr>
                        <a:t>	</a:t>
                      </a:r>
                    </a:p>
                    <a:p>
                      <a:endParaRPr lang="en-IN"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While patients with severe COVID-19 are receiving </a:t>
                      </a:r>
                      <a:r>
                        <a:rPr lang="en-IN" sz="1800" b="0" i="0" u="none" strike="noStrike" kern="1200" baseline="0" dirty="0" err="1" smtClean="0">
                          <a:solidFill>
                            <a:schemeClr val="dk1"/>
                          </a:solidFill>
                          <a:latin typeface="Times New Roman" panose="02020603050405020304" pitchFamily="18" charset="0"/>
                          <a:ea typeface="+mn-ea"/>
                          <a:cs typeface="Times New Roman" panose="02020603050405020304" pitchFamily="18" charset="0"/>
                        </a:rPr>
                        <a:t>ventilatory</a:t>
                      </a:r>
                      <a:r>
                        <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 support, rehabilitation professionals may be involved in supporting acute respiratory management, and the maintenance and improvement of functioning to facilitate early recovery. Specialized rehabilitation professionals can provide interventions that assist in improving oxygenation, airway secretion clearance, and ventilation weaning and can also play a role in promoting nutrition and preventing aspiration pneumonia, especially post-intubation and/or in patients with a tracheostomy.	</a:t>
                      </a:r>
                    </a:p>
                  </a:txBody>
                  <a:tcPr/>
                </a:tc>
                <a:tc>
                  <a:txBody>
                    <a:bodyPr/>
                    <a:lstStyle/>
                    <a:p>
                      <a:r>
                        <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Intensive and/ or critical care units, high dependency units </a:t>
                      </a:r>
                    </a:p>
                    <a:p>
                      <a:r>
                        <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(including in SARI centres) 	</a:t>
                      </a:r>
                    </a:p>
                    <a:p>
                      <a:endParaRPr lang="en-IN" dirty="0">
                        <a:latin typeface="Times New Roman" panose="02020603050405020304" pitchFamily="18" charset="0"/>
                        <a:cs typeface="Times New Roman" panose="02020603050405020304" pitchFamily="18" charset="0"/>
                      </a:endParaRPr>
                    </a:p>
                  </a:txBody>
                  <a:tcPr/>
                </a:tc>
              </a:tr>
            </a:tbl>
          </a:graphicData>
        </a:graphic>
      </p:graphicFrame>
      <p:sp>
        <p:nvSpPr>
          <p:cNvPr id="5" name="TextBox 4"/>
          <p:cNvSpPr txBox="1"/>
          <p:nvPr/>
        </p:nvSpPr>
        <p:spPr>
          <a:xfrm rot="16200000">
            <a:off x="200207" y="4304130"/>
            <a:ext cx="1625931" cy="461665"/>
          </a:xfrm>
          <a:prstGeom prst="rect">
            <a:avLst/>
          </a:prstGeom>
          <a:noFill/>
        </p:spPr>
        <p:txBody>
          <a:bodyPr wrap="square" rtlCol="0">
            <a:spAutoFit/>
          </a:bodyPr>
          <a:lstStyle/>
          <a:p>
            <a:pPr algn="ctr"/>
            <a:r>
              <a:rPr lang="en-US" sz="2400" b="1" dirty="0" smtClean="0">
                <a:solidFill>
                  <a:schemeClr val="bg1"/>
                </a:solidFill>
                <a:latin typeface="Times New Roman" panose="02020603050405020304" pitchFamily="18" charset="0"/>
                <a:cs typeface="Times New Roman" panose="02020603050405020304" pitchFamily="18" charset="0"/>
              </a:rPr>
              <a:t>ACUTE</a:t>
            </a:r>
            <a:endParaRPr lang="en-IN" sz="24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3074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183" y="365125"/>
            <a:ext cx="11887199" cy="1325563"/>
          </a:xfrm>
        </p:spPr>
        <p:txBody>
          <a:bodyPr>
            <a:normAutofit/>
          </a:bodyPr>
          <a:lstStyle/>
          <a:p>
            <a:pPr algn="ctr"/>
            <a:r>
              <a:rPr lang="en-US" sz="4000" dirty="0" smtClean="0">
                <a:latin typeface="Times New Roman" panose="02020603050405020304" pitchFamily="18" charset="0"/>
                <a:cs typeface="Times New Roman" panose="02020603050405020304" pitchFamily="18" charset="0"/>
              </a:rPr>
              <a:t>REHABILITATION INTERVENSION (SUB-ACUTE)</a:t>
            </a:r>
            <a:endParaRPr lang="en-IN" sz="4000"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643284739"/>
              </p:ext>
            </p:extLst>
          </p:nvPr>
        </p:nvGraphicFramePr>
        <p:xfrm>
          <a:off x="450759" y="1690687"/>
          <a:ext cx="11410682" cy="4426778"/>
        </p:xfrm>
        <a:graphic>
          <a:graphicData uri="http://schemas.openxmlformats.org/drawingml/2006/table">
            <a:tbl>
              <a:tblPr firstRow="1" bandRow="1">
                <a:tableStyleId>{5C22544A-7EE6-4342-B048-85BDC9FD1C3A}</a:tableStyleId>
              </a:tblPr>
              <a:tblGrid>
                <a:gridCol w="1099558"/>
                <a:gridCol w="6507563"/>
                <a:gridCol w="3803561"/>
              </a:tblGrid>
              <a:tr h="933135">
                <a:tc>
                  <a:txBody>
                    <a:bodyPr/>
                    <a:lstStyle/>
                    <a:p>
                      <a:endParaRPr lang="en-IN"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Rehabilitation interventions </a:t>
                      </a:r>
                      <a:r>
                        <a:rPr lang="en-IN" sz="1800" b="0"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	</a:t>
                      </a:r>
                    </a:p>
                    <a:p>
                      <a:pPr algn="ctr"/>
                      <a:endParaRPr lang="en-IN"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Typical delivery setting </a:t>
                      </a:r>
                      <a:r>
                        <a:rPr lang="en-IN" sz="1800" b="0"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	</a:t>
                      </a:r>
                    </a:p>
                  </a:txBody>
                  <a:tcPr/>
                </a:tc>
              </a:tr>
              <a:tr h="3493643">
                <a:tc>
                  <a:txBody>
                    <a:bodyPr/>
                    <a:lstStyle/>
                    <a:p>
                      <a:r>
                        <a:rPr lang="en-IN" sz="1800" b="0" i="0" u="none" strike="noStrike" baseline="0" dirty="0" smtClean="0">
                          <a:solidFill>
                            <a:srgbClr val="FFFFFF"/>
                          </a:solidFill>
                          <a:latin typeface="Times New Roman" panose="02020603050405020304" pitchFamily="18" charset="0"/>
                          <a:cs typeface="Times New Roman" panose="02020603050405020304" pitchFamily="18" charset="0"/>
                        </a:rPr>
                        <a:t>	</a:t>
                      </a:r>
                    </a:p>
                    <a:p>
                      <a:endParaRPr lang="en-IN" dirty="0">
                        <a:latin typeface="Times New Roman" panose="02020603050405020304" pitchFamily="18" charset="0"/>
                        <a:cs typeface="Times New Roman" panose="02020603050405020304" pitchFamily="18" charset="0"/>
                      </a:endParaRPr>
                    </a:p>
                  </a:txBody>
                  <a:tcPr/>
                </a:tc>
                <a:tc>
                  <a:txBody>
                    <a:bodyPr/>
                    <a:lstStyle/>
                    <a:p>
                      <a:r>
                        <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In the early recovery period, once patients have returned to a hospital ward or stepdown facility, or for patients where illness severity did not warrant admission to an intensive care unit and who have been managed in a hospital ward, rehabilitation interventions may focus on addressing ongoing impairments in mobility, respiratory function, cognition, swallow and nutrition, and communication. Interventions during this period further aim to promote independence with activities of daily living, and to provide psychosocial support. Rehabilitation professionals also contribute significantly to discharge preparation and planning, which can be particularly complex for older patients and those with comorbidities.</a:t>
                      </a:r>
                      <a:endPar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r>
                        <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Hospital wards, stepdown facilities </a:t>
                      </a:r>
                    </a:p>
                    <a:p>
                      <a:r>
                        <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(including in SARI centres) 	</a:t>
                      </a:r>
                    </a:p>
                    <a:p>
                      <a:endParaRPr lang="en-IN" dirty="0">
                        <a:latin typeface="Times New Roman" panose="02020603050405020304" pitchFamily="18" charset="0"/>
                        <a:cs typeface="Times New Roman" panose="02020603050405020304" pitchFamily="18" charset="0"/>
                      </a:endParaRPr>
                    </a:p>
                  </a:txBody>
                  <a:tcPr/>
                </a:tc>
              </a:tr>
            </a:tbl>
          </a:graphicData>
        </a:graphic>
      </p:graphicFrame>
      <p:sp>
        <p:nvSpPr>
          <p:cNvPr id="5" name="TextBox 4"/>
          <p:cNvSpPr txBox="1"/>
          <p:nvPr/>
        </p:nvSpPr>
        <p:spPr>
          <a:xfrm rot="16200000">
            <a:off x="-31613" y="3969279"/>
            <a:ext cx="2089572" cy="461665"/>
          </a:xfrm>
          <a:prstGeom prst="rect">
            <a:avLst/>
          </a:prstGeom>
          <a:noFill/>
        </p:spPr>
        <p:txBody>
          <a:bodyPr wrap="square" rtlCol="0">
            <a:spAutoFit/>
          </a:bodyPr>
          <a:lstStyle/>
          <a:p>
            <a:pPr algn="ctr"/>
            <a:r>
              <a:rPr lang="en-US" sz="2400" b="1" dirty="0" smtClean="0">
                <a:solidFill>
                  <a:schemeClr val="bg1"/>
                </a:solidFill>
                <a:latin typeface="Times New Roman" panose="02020603050405020304" pitchFamily="18" charset="0"/>
                <a:cs typeface="Times New Roman" panose="02020603050405020304" pitchFamily="18" charset="0"/>
              </a:rPr>
              <a:t>SUB-ACUTE</a:t>
            </a:r>
            <a:endParaRPr lang="en-IN" sz="24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3901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 y="403762"/>
            <a:ext cx="12192001" cy="1325563"/>
          </a:xfrm>
        </p:spPr>
        <p:txBody>
          <a:bodyPr>
            <a:normAutofit/>
          </a:bodyPr>
          <a:lstStyle/>
          <a:p>
            <a:pPr algn="ctr"/>
            <a:r>
              <a:rPr lang="en-US" sz="4000" dirty="0" smtClean="0">
                <a:latin typeface="Times New Roman" panose="02020603050405020304" pitchFamily="18" charset="0"/>
                <a:cs typeface="Times New Roman" panose="02020603050405020304" pitchFamily="18" charset="0"/>
              </a:rPr>
              <a:t>REHABILITATION INTERVENSION (LONG TERM)</a:t>
            </a:r>
            <a:endParaRPr lang="en-IN" sz="4000" dirty="0">
              <a:latin typeface="Times New Roman" panose="02020603050405020304" pitchFamily="18"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4012876280"/>
              </p:ext>
            </p:extLst>
          </p:nvPr>
        </p:nvGraphicFramePr>
        <p:xfrm>
          <a:off x="450759" y="1690687"/>
          <a:ext cx="11410682" cy="4846320"/>
        </p:xfrm>
        <a:graphic>
          <a:graphicData uri="http://schemas.openxmlformats.org/drawingml/2006/table">
            <a:tbl>
              <a:tblPr firstRow="1" bandRow="1">
                <a:tableStyleId>{5C22544A-7EE6-4342-B048-85BDC9FD1C3A}</a:tableStyleId>
              </a:tblPr>
              <a:tblGrid>
                <a:gridCol w="1099558"/>
                <a:gridCol w="7812624"/>
                <a:gridCol w="2498500"/>
              </a:tblGrid>
              <a:tr h="782057">
                <a:tc>
                  <a:txBody>
                    <a:bodyPr/>
                    <a:lstStyle/>
                    <a:p>
                      <a:endParaRPr lang="en-IN"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Rehabilitation interventions</a:t>
                      </a:r>
                      <a:endParaRPr lang="en-IN" sz="1800" b="0" i="0" u="none" strike="noStrike" kern="1200" baseline="0" dirty="0" smtClean="0">
                        <a:solidFill>
                          <a:schemeClr val="lt1"/>
                        </a:solidFill>
                        <a:latin typeface="Times New Roman" panose="02020603050405020304" pitchFamily="18" charset="0"/>
                        <a:ea typeface="+mn-ea"/>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Typical delivery setting </a:t>
                      </a:r>
                      <a:r>
                        <a:rPr lang="en-IN" sz="1800" b="0" i="0" u="none" strike="noStrike" kern="1200" baseline="0" dirty="0" smtClean="0">
                          <a:solidFill>
                            <a:schemeClr val="lt1"/>
                          </a:solidFill>
                          <a:latin typeface="Times New Roman" panose="02020603050405020304" pitchFamily="18" charset="0"/>
                          <a:ea typeface="+mn-ea"/>
                          <a:cs typeface="Times New Roman" panose="02020603050405020304" pitchFamily="18" charset="0"/>
                        </a:rPr>
                        <a:t>	</a:t>
                      </a:r>
                    </a:p>
                  </a:txBody>
                  <a:tcPr/>
                </a:tc>
              </a:tr>
              <a:tr h="3493643">
                <a:tc>
                  <a:txBody>
                    <a:bodyPr/>
                    <a:lstStyle/>
                    <a:p>
                      <a:r>
                        <a:rPr lang="en-IN" sz="1800" b="0" i="0" u="none" strike="noStrike" baseline="0" dirty="0" smtClean="0">
                          <a:solidFill>
                            <a:srgbClr val="FFFFFF"/>
                          </a:solidFill>
                          <a:latin typeface="Times New Roman" panose="02020603050405020304" pitchFamily="18" charset="0"/>
                          <a:cs typeface="Times New Roman" panose="02020603050405020304" pitchFamily="18" charset="0"/>
                        </a:rPr>
                        <a:t>	</a:t>
                      </a:r>
                    </a:p>
                    <a:p>
                      <a:endParaRPr lang="en-IN" dirty="0">
                        <a:latin typeface="Times New Roman" panose="02020603050405020304" pitchFamily="18" charset="0"/>
                        <a:cs typeface="Times New Roman" panose="02020603050405020304" pitchFamily="18" charset="0"/>
                      </a:endParaRPr>
                    </a:p>
                  </a:txBody>
                  <a:tcPr/>
                </a:tc>
                <a:tc>
                  <a:txBody>
                    <a:bodyPr/>
                    <a:lstStyle/>
                    <a:p>
                      <a:r>
                        <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Following discharge, rehabilitation professionals can provide graded exercise, education on energy conservation and behaviour modification, home modification, and assistive products, as well as rehabilitation for any specific individual impairments. During the long-term recovery of severe COVID-19, patients may benefit from pulmonary rehabilitative interventions, which target physical and respiratory impairments, and include a combination of graded exercise, education, activity of daily living, and psychosocial support.</a:t>
                      </a:r>
                    </a:p>
                    <a:p>
                      <a:r>
                        <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In many contexts, pandemic related constraints (physical distancing, limited human resources and limited public transport) and infection risks mean that telehealth is likely to be required following discharge. This could be extended to include remote exercise (e.g. “virtual group” education and exercise) and peer-to-peer support from COVID-19 patients who have received the appropriate training. Rehabilitation services located in people’s communities are often best placed to deliver longer-term care. 	</a:t>
                      </a:r>
                      <a:endPar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r>
                        <a:rPr lang="en-IN"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Rehabilitation centres, outpatient programmes, in-home services, mobile services, telehealth</a:t>
                      </a:r>
                    </a:p>
                  </a:txBody>
                  <a:tcPr/>
                </a:tc>
              </a:tr>
            </a:tbl>
          </a:graphicData>
        </a:graphic>
      </p:graphicFrame>
      <p:sp>
        <p:nvSpPr>
          <p:cNvPr id="6" name="TextBox 5"/>
          <p:cNvSpPr txBox="1"/>
          <p:nvPr/>
        </p:nvSpPr>
        <p:spPr>
          <a:xfrm rot="16200000">
            <a:off x="-107288" y="4186620"/>
            <a:ext cx="2240922" cy="461665"/>
          </a:xfrm>
          <a:prstGeom prst="rect">
            <a:avLst/>
          </a:prstGeom>
          <a:noFill/>
        </p:spPr>
        <p:txBody>
          <a:bodyPr wrap="square" rtlCol="0">
            <a:spAutoFit/>
          </a:bodyPr>
          <a:lstStyle/>
          <a:p>
            <a:pPr algn="ctr"/>
            <a:r>
              <a:rPr lang="en-US" sz="2400" b="1" dirty="0" smtClean="0">
                <a:solidFill>
                  <a:schemeClr val="bg1"/>
                </a:solidFill>
                <a:latin typeface="Times New Roman" panose="02020603050405020304" pitchFamily="18" charset="0"/>
                <a:cs typeface="Times New Roman" panose="02020603050405020304" pitchFamily="18" charset="0"/>
              </a:rPr>
              <a:t>LONG TERM</a:t>
            </a:r>
            <a:endParaRPr lang="en-IN" sz="24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6042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658</Words>
  <Application>Microsoft Office PowerPoint</Application>
  <PresentationFormat>Widescreen</PresentationFormat>
  <Paragraphs>47</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 New Roman</vt:lpstr>
      <vt:lpstr>Office Theme</vt:lpstr>
      <vt:lpstr>COVID REHABILITATION</vt:lpstr>
      <vt:lpstr>WHY REHABILITATION IN COVID</vt:lpstr>
      <vt:lpstr>ROLE OF REHABILTATION IN COVID</vt:lpstr>
      <vt:lpstr>REHABILITATION INTERVENSION (ACUTE)</vt:lpstr>
      <vt:lpstr>REHABILITATION INTERVENSION (SUB-ACUTE)</vt:lpstr>
      <vt:lpstr>REHABILITATION INTERVENSION (LONG TERM)</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COVID REHABILITATION</dc:title>
  <dc:creator>Siddhant</dc:creator>
  <cp:lastModifiedBy>Siddhant</cp:lastModifiedBy>
  <cp:revision>6</cp:revision>
  <dcterms:created xsi:type="dcterms:W3CDTF">2020-08-13T09:02:00Z</dcterms:created>
  <dcterms:modified xsi:type="dcterms:W3CDTF">2020-08-13T09:40:00Z</dcterms:modified>
</cp:coreProperties>
</file>