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diagrams/layout1.xml" ContentType="application/vnd.openxmlformats-officedocument.drawingml.diagramLayout+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55.xml" ContentType="application/vnd.openxmlformats-officedocument.presentationml.slide+xml"/>
  <Override PartName="/ppt/theme/theme2.xml" ContentType="application/vnd.openxmlformats-officedocument.theme+xml"/>
  <Override PartName="/ppt/tags/tag5.xml" ContentType="application/vnd.openxmlformats-officedocument.presentationml.tags+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Default Extension="emf" ContentType="image/x-emf"/>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slides/slide119.xml" ContentType="application/vnd.openxmlformats-officedocument.presentationml.slide+xml"/>
  <Override PartName="/ppt/slides/slide148.xml" ContentType="application/vnd.openxmlformats-officedocument.presentationml.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31.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Override PartName="/ppt/tags/tag2.xml" ContentType="application/vnd.openxmlformats-officedocument.presentationml.tags+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tags/tag3.xml" ContentType="application/vnd.openxmlformats-officedocument.presentationml.tags+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slides/slide139.xml" ContentType="application/vnd.openxmlformats-officedocument.presentationml.slide+xml"/>
  <Override PartName="/ppt/slides/slide157.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diagrams/data1.xml" ContentType="application/vnd.openxmlformats-officedocument.drawingml.diagramData+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0"/>
  </p:notesMasterIdLst>
  <p:handoutMasterIdLst>
    <p:handoutMasterId r:id="rId161"/>
  </p:handoutMasterIdLst>
  <p:sldIdLst>
    <p:sldId id="1959" r:id="rId2"/>
    <p:sldId id="1747" r:id="rId3"/>
    <p:sldId id="1751" r:id="rId4"/>
    <p:sldId id="1992" r:id="rId5"/>
    <p:sldId id="1748" r:id="rId6"/>
    <p:sldId id="1749" r:id="rId7"/>
    <p:sldId id="1993" r:id="rId8"/>
    <p:sldId id="1994" r:id="rId9"/>
    <p:sldId id="1995" r:id="rId10"/>
    <p:sldId id="1996" r:id="rId11"/>
    <p:sldId id="1997" r:id="rId12"/>
    <p:sldId id="2009" r:id="rId13"/>
    <p:sldId id="2025" r:id="rId14"/>
    <p:sldId id="2028" r:id="rId15"/>
    <p:sldId id="2011" r:id="rId16"/>
    <p:sldId id="2012" r:id="rId17"/>
    <p:sldId id="2014" r:id="rId18"/>
    <p:sldId id="2015" r:id="rId19"/>
    <p:sldId id="2008" r:id="rId20"/>
    <p:sldId id="1998" r:id="rId21"/>
    <p:sldId id="1999" r:id="rId22"/>
    <p:sldId id="2000" r:id="rId23"/>
    <p:sldId id="2001" r:id="rId24"/>
    <p:sldId id="2002" r:id="rId25"/>
    <p:sldId id="2003" r:id="rId26"/>
    <p:sldId id="2004" r:id="rId27"/>
    <p:sldId id="2005" r:id="rId28"/>
    <p:sldId id="2006" r:id="rId29"/>
    <p:sldId id="2026" r:id="rId30"/>
    <p:sldId id="2017" r:id="rId31"/>
    <p:sldId id="2019" r:id="rId32"/>
    <p:sldId id="2020" r:id="rId33"/>
    <p:sldId id="2021" r:id="rId34"/>
    <p:sldId id="2022" r:id="rId35"/>
    <p:sldId id="1753" r:id="rId36"/>
    <p:sldId id="1768" r:id="rId37"/>
    <p:sldId id="1770" r:id="rId38"/>
    <p:sldId id="2065" r:id="rId39"/>
    <p:sldId id="2066" r:id="rId40"/>
    <p:sldId id="2069" r:id="rId41"/>
    <p:sldId id="2072" r:id="rId42"/>
    <p:sldId id="2029" r:id="rId43"/>
    <p:sldId id="2030" r:id="rId44"/>
    <p:sldId id="2031" r:id="rId45"/>
    <p:sldId id="2032" r:id="rId46"/>
    <p:sldId id="2070" r:id="rId47"/>
    <p:sldId id="2033" r:id="rId48"/>
    <p:sldId id="2034" r:id="rId49"/>
    <p:sldId id="2024" r:id="rId50"/>
    <p:sldId id="2036" r:id="rId51"/>
    <p:sldId id="2037" r:id="rId52"/>
    <p:sldId id="2074" r:id="rId53"/>
    <p:sldId id="2041" r:id="rId54"/>
    <p:sldId id="2045" r:id="rId55"/>
    <p:sldId id="2046" r:id="rId56"/>
    <p:sldId id="2047" r:id="rId57"/>
    <p:sldId id="2071" r:id="rId58"/>
    <p:sldId id="2067" r:id="rId59"/>
    <p:sldId id="2040" r:id="rId60"/>
    <p:sldId id="2044" r:id="rId61"/>
    <p:sldId id="2048" r:id="rId62"/>
    <p:sldId id="2042" r:id="rId63"/>
    <p:sldId id="2073" r:id="rId64"/>
    <p:sldId id="2035" r:id="rId65"/>
    <p:sldId id="2049" r:id="rId66"/>
    <p:sldId id="2051" r:id="rId67"/>
    <p:sldId id="2068" r:id="rId68"/>
    <p:sldId id="2053" r:id="rId69"/>
    <p:sldId id="2055" r:id="rId70"/>
    <p:sldId id="2061" r:id="rId71"/>
    <p:sldId id="2064" r:id="rId72"/>
    <p:sldId id="2052" r:id="rId73"/>
    <p:sldId id="2054" r:id="rId74"/>
    <p:sldId id="2056" r:id="rId75"/>
    <p:sldId id="2059" r:id="rId76"/>
    <p:sldId id="1771" r:id="rId77"/>
    <p:sldId id="1779" r:id="rId78"/>
    <p:sldId id="1780" r:id="rId79"/>
    <p:sldId id="1781" r:id="rId80"/>
    <p:sldId id="1828" r:id="rId81"/>
    <p:sldId id="1829" r:id="rId82"/>
    <p:sldId id="1830" r:id="rId83"/>
    <p:sldId id="1831" r:id="rId84"/>
    <p:sldId id="1832" r:id="rId85"/>
    <p:sldId id="1833" r:id="rId86"/>
    <p:sldId id="1834" r:id="rId87"/>
    <p:sldId id="1835" r:id="rId88"/>
    <p:sldId id="1836" r:id="rId89"/>
    <p:sldId id="1837" r:id="rId90"/>
    <p:sldId id="1838" r:id="rId91"/>
    <p:sldId id="1839" r:id="rId92"/>
    <p:sldId id="1856" r:id="rId93"/>
    <p:sldId id="1652" r:id="rId94"/>
    <p:sldId id="1961" r:id="rId95"/>
    <p:sldId id="1962" r:id="rId96"/>
    <p:sldId id="1963" r:id="rId97"/>
    <p:sldId id="1964" r:id="rId98"/>
    <p:sldId id="1965" r:id="rId99"/>
    <p:sldId id="1966" r:id="rId100"/>
    <p:sldId id="1967" r:id="rId101"/>
    <p:sldId id="1653" r:id="rId102"/>
    <p:sldId id="1654" r:id="rId103"/>
    <p:sldId id="1717" r:id="rId104"/>
    <p:sldId id="1978" r:id="rId105"/>
    <p:sldId id="1979" r:id="rId106"/>
    <p:sldId id="1980" r:id="rId107"/>
    <p:sldId id="1981" r:id="rId108"/>
    <p:sldId id="1983" r:id="rId109"/>
    <p:sldId id="1988" r:id="rId110"/>
    <p:sldId id="1989" r:id="rId111"/>
    <p:sldId id="1990" r:id="rId112"/>
    <p:sldId id="1991" r:id="rId113"/>
    <p:sldId id="1690" r:id="rId114"/>
    <p:sldId id="1696" r:id="rId115"/>
    <p:sldId id="1697" r:id="rId116"/>
    <p:sldId id="1698" r:id="rId117"/>
    <p:sldId id="1699" r:id="rId118"/>
    <p:sldId id="1700" r:id="rId119"/>
    <p:sldId id="1701" r:id="rId120"/>
    <p:sldId id="1707" r:id="rId121"/>
    <p:sldId id="1512" r:id="rId122"/>
    <p:sldId id="1615" r:id="rId123"/>
    <p:sldId id="1365" r:id="rId124"/>
    <p:sldId id="1378" r:id="rId125"/>
    <p:sldId id="1456" r:id="rId126"/>
    <p:sldId id="1458" r:id="rId127"/>
    <p:sldId id="1460" r:id="rId128"/>
    <p:sldId id="1470" r:id="rId129"/>
    <p:sldId id="1478" r:id="rId130"/>
    <p:sldId id="1479" r:id="rId131"/>
    <p:sldId id="1588" r:id="rId132"/>
    <p:sldId id="1590" r:id="rId133"/>
    <p:sldId id="1591" r:id="rId134"/>
    <p:sldId id="1593" r:id="rId135"/>
    <p:sldId id="1594" r:id="rId136"/>
    <p:sldId id="1596" r:id="rId137"/>
    <p:sldId id="1597" r:id="rId138"/>
    <p:sldId id="1598" r:id="rId139"/>
    <p:sldId id="1599" r:id="rId140"/>
    <p:sldId id="1600" r:id="rId141"/>
    <p:sldId id="1601" r:id="rId142"/>
    <p:sldId id="1602" r:id="rId143"/>
    <p:sldId id="1604" r:id="rId144"/>
    <p:sldId id="1605" r:id="rId145"/>
    <p:sldId id="1606" r:id="rId146"/>
    <p:sldId id="1607" r:id="rId147"/>
    <p:sldId id="1608" r:id="rId148"/>
    <p:sldId id="1623" r:id="rId149"/>
    <p:sldId id="1624" r:id="rId150"/>
    <p:sldId id="1625" r:id="rId151"/>
    <p:sldId id="1626" r:id="rId152"/>
    <p:sldId id="1627" r:id="rId153"/>
    <p:sldId id="1628" r:id="rId154"/>
    <p:sldId id="1629" r:id="rId155"/>
    <p:sldId id="1630" r:id="rId156"/>
    <p:sldId id="1631" r:id="rId157"/>
    <p:sldId id="1632" r:id="rId158"/>
    <p:sldId id="1633" r:id="rId159"/>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7500" autoAdjust="0"/>
    <p:restoredTop sz="87184" autoAdjust="0"/>
  </p:normalViewPr>
  <p:slideViewPr>
    <p:cSldViewPr>
      <p:cViewPr>
        <p:scale>
          <a:sx n="82" d="100"/>
          <a:sy n="82" d="100"/>
        </p:scale>
        <p:origin x="-852" y="390"/>
      </p:cViewPr>
      <p:guideLst>
        <p:guide orient="horz" pos="2160"/>
        <p:guide pos="2880"/>
      </p:guideLst>
    </p:cSldViewPr>
  </p:slideViewPr>
  <p:notesTextViewPr>
    <p:cViewPr>
      <p:scale>
        <a:sx n="100" d="100"/>
        <a:sy n="100" d="100"/>
      </p:scale>
      <p:origin x="0" y="0"/>
    </p:cViewPr>
  </p:notesTextViewPr>
  <p:sorterViewPr>
    <p:cViewPr>
      <p:scale>
        <a:sx n="33" d="100"/>
        <a:sy n="33" d="100"/>
      </p:scale>
      <p:origin x="0" y="0"/>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notesMaster" Target="notesMasters/notesMaster1.xml"/><Relationship Id="rId16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3C0100-1EBF-4BB4-AEE5-9A49589E1C0A}"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IN"/>
        </a:p>
      </dgm:t>
    </dgm:pt>
    <dgm:pt modelId="{219F6563-2071-48AE-B5AC-814F8705E5C1}">
      <dgm:prSet phldrT="[Text]" custT="1"/>
      <dgm:spPr/>
      <dgm:t>
        <a:bodyPr/>
        <a:lstStyle/>
        <a:p>
          <a:r>
            <a:rPr lang="en-IN" sz="1400" dirty="0" smtClean="0"/>
            <a:t>Motivation &amp; Six mt walk test</a:t>
          </a:r>
          <a:endParaRPr lang="en-IN" sz="1400" dirty="0"/>
        </a:p>
      </dgm:t>
    </dgm:pt>
    <dgm:pt modelId="{0C97724D-F4C4-41C5-BDC4-FE4FBA228999}" type="parTrans" cxnId="{08A0B3F5-A7AE-4222-8CAE-30BC332C7057}">
      <dgm:prSet/>
      <dgm:spPr/>
      <dgm:t>
        <a:bodyPr/>
        <a:lstStyle/>
        <a:p>
          <a:endParaRPr lang="en-IN"/>
        </a:p>
      </dgm:t>
    </dgm:pt>
    <dgm:pt modelId="{279D345D-A5CD-4E84-902C-A2858903064E}" type="sibTrans" cxnId="{08A0B3F5-A7AE-4222-8CAE-30BC332C7057}">
      <dgm:prSet/>
      <dgm:spPr/>
      <dgm:t>
        <a:bodyPr/>
        <a:lstStyle/>
        <a:p>
          <a:endParaRPr lang="en-IN"/>
        </a:p>
      </dgm:t>
    </dgm:pt>
    <dgm:pt modelId="{2C4D37F7-4C7E-4BF9-919B-84334439572D}">
      <dgm:prSet phldrT="[Text]" custT="1"/>
      <dgm:spPr/>
      <dgm:t>
        <a:bodyPr/>
        <a:lstStyle/>
        <a:p>
          <a:r>
            <a:rPr lang="en-IN" sz="1400" dirty="0" smtClean="0"/>
            <a:t>Breathing exercises  Om, </a:t>
          </a:r>
          <a:r>
            <a:rPr lang="en-IN" sz="1400" dirty="0" err="1" smtClean="0"/>
            <a:t>Spirometry</a:t>
          </a:r>
          <a:r>
            <a:rPr lang="en-IN" sz="1400" dirty="0" smtClean="0"/>
            <a:t> , IMT, PEEP</a:t>
          </a:r>
          <a:endParaRPr lang="en-IN" sz="1400" dirty="0"/>
        </a:p>
      </dgm:t>
    </dgm:pt>
    <dgm:pt modelId="{A0385228-F323-48F5-BAD1-828C5468E488}" type="parTrans" cxnId="{5C940844-7DE5-42F2-A1DC-AD12CBA491AF}">
      <dgm:prSet/>
      <dgm:spPr/>
      <dgm:t>
        <a:bodyPr/>
        <a:lstStyle/>
        <a:p>
          <a:endParaRPr lang="en-IN"/>
        </a:p>
      </dgm:t>
    </dgm:pt>
    <dgm:pt modelId="{FE5442C4-A8D8-4E56-B55C-4B451EDF6110}" type="sibTrans" cxnId="{5C940844-7DE5-42F2-A1DC-AD12CBA491AF}">
      <dgm:prSet/>
      <dgm:spPr/>
      <dgm:t>
        <a:bodyPr/>
        <a:lstStyle/>
        <a:p>
          <a:endParaRPr lang="en-IN"/>
        </a:p>
      </dgm:t>
    </dgm:pt>
    <dgm:pt modelId="{75318A78-0B93-49E4-99C3-8A8A2411B28C}">
      <dgm:prSet phldrT="[Text]" custT="1"/>
      <dgm:spPr/>
      <dgm:t>
        <a:bodyPr/>
        <a:lstStyle/>
        <a:p>
          <a:r>
            <a:rPr lang="en-IN" sz="1400" dirty="0" smtClean="0"/>
            <a:t>Mucus clearance</a:t>
          </a:r>
        </a:p>
        <a:p>
          <a:r>
            <a:rPr lang="en-IN" sz="1400" dirty="0" smtClean="0"/>
            <a:t>Steam, Postural drainage ,Cough Assist Device</a:t>
          </a:r>
        </a:p>
      </dgm:t>
    </dgm:pt>
    <dgm:pt modelId="{EEF1C901-A7FB-45BD-8AC7-753F5DB0835D}" type="parTrans" cxnId="{EB551845-3D0A-465C-93D0-52A90CF210AB}">
      <dgm:prSet/>
      <dgm:spPr/>
      <dgm:t>
        <a:bodyPr/>
        <a:lstStyle/>
        <a:p>
          <a:endParaRPr lang="en-IN"/>
        </a:p>
      </dgm:t>
    </dgm:pt>
    <dgm:pt modelId="{F0082144-9703-4B6C-8237-1E991DFC5970}" type="sibTrans" cxnId="{EB551845-3D0A-465C-93D0-52A90CF210AB}">
      <dgm:prSet/>
      <dgm:spPr/>
      <dgm:t>
        <a:bodyPr/>
        <a:lstStyle/>
        <a:p>
          <a:endParaRPr lang="en-IN"/>
        </a:p>
      </dgm:t>
    </dgm:pt>
    <dgm:pt modelId="{57B970E2-2B11-443F-A753-AE60F9CBB54C}">
      <dgm:prSet phldrT="[Text]" custT="1"/>
      <dgm:spPr/>
      <dgm:t>
        <a:bodyPr/>
        <a:lstStyle/>
        <a:p>
          <a:r>
            <a:rPr lang="en-IN" sz="1400" dirty="0" smtClean="0"/>
            <a:t>Education</a:t>
          </a:r>
        </a:p>
        <a:p>
          <a:r>
            <a:rPr lang="en-IN" sz="1400" dirty="0" smtClean="0"/>
            <a:t>Disease, Devices, Oxygen, NIV</a:t>
          </a:r>
        </a:p>
        <a:p>
          <a:endParaRPr lang="en-IN" sz="900" dirty="0"/>
        </a:p>
      </dgm:t>
    </dgm:pt>
    <dgm:pt modelId="{90B2159E-F80B-411B-A3CA-7EEC422A1D7E}" type="parTrans" cxnId="{A7A86F5B-1E3E-4AB2-A883-D0062DFEE00F}">
      <dgm:prSet/>
      <dgm:spPr/>
      <dgm:t>
        <a:bodyPr/>
        <a:lstStyle/>
        <a:p>
          <a:endParaRPr lang="en-IN"/>
        </a:p>
      </dgm:t>
    </dgm:pt>
    <dgm:pt modelId="{08B12276-FC86-412D-8D00-8865470F2D77}" type="sibTrans" cxnId="{A7A86F5B-1E3E-4AB2-A883-D0062DFEE00F}">
      <dgm:prSet/>
      <dgm:spPr/>
      <dgm:t>
        <a:bodyPr/>
        <a:lstStyle/>
        <a:p>
          <a:endParaRPr lang="en-IN"/>
        </a:p>
      </dgm:t>
    </dgm:pt>
    <dgm:pt modelId="{81614B8A-1CD4-486D-B5A5-FCBBA3E5E4A6}">
      <dgm:prSet phldrT="[Text]" custT="1"/>
      <dgm:spPr/>
      <dgm:t>
        <a:bodyPr/>
        <a:lstStyle/>
        <a:p>
          <a:r>
            <a:rPr lang="en-IN" sz="1400" dirty="0" smtClean="0"/>
            <a:t>Nutrition Assessment</a:t>
          </a:r>
          <a:endParaRPr lang="en-IN" sz="1400" dirty="0"/>
        </a:p>
      </dgm:t>
    </dgm:pt>
    <dgm:pt modelId="{F22E2669-1E31-4900-B562-7027A390C818}" type="parTrans" cxnId="{4021F7B4-DA6D-4E43-BEA5-7B6096566203}">
      <dgm:prSet/>
      <dgm:spPr/>
      <dgm:t>
        <a:bodyPr/>
        <a:lstStyle/>
        <a:p>
          <a:endParaRPr lang="en-IN"/>
        </a:p>
      </dgm:t>
    </dgm:pt>
    <dgm:pt modelId="{54DF30CD-C4DF-4F23-A416-B9F76476D524}" type="sibTrans" cxnId="{4021F7B4-DA6D-4E43-BEA5-7B6096566203}">
      <dgm:prSet/>
      <dgm:spPr/>
      <dgm:t>
        <a:bodyPr/>
        <a:lstStyle/>
        <a:p>
          <a:endParaRPr lang="en-IN"/>
        </a:p>
      </dgm:t>
    </dgm:pt>
    <dgm:pt modelId="{C0057CBF-B836-4D01-B3FC-C8D41D140568}">
      <dgm:prSet phldrT="[Text]" custT="1"/>
      <dgm:spPr/>
      <dgm:t>
        <a:bodyPr/>
        <a:lstStyle/>
        <a:p>
          <a:r>
            <a:rPr lang="en-IN" sz="1400" dirty="0" smtClean="0"/>
            <a:t>Aerobics Yoga, cycling, treadmill</a:t>
          </a:r>
        </a:p>
      </dgm:t>
    </dgm:pt>
    <dgm:pt modelId="{CE8E3259-1918-4851-B59F-CC1445154541}" type="parTrans" cxnId="{365BD997-87AB-4024-91AB-6274AF872AB4}">
      <dgm:prSet/>
      <dgm:spPr/>
      <dgm:t>
        <a:bodyPr/>
        <a:lstStyle/>
        <a:p>
          <a:endParaRPr lang="en-IN"/>
        </a:p>
      </dgm:t>
    </dgm:pt>
    <dgm:pt modelId="{0C906543-0479-4183-96EE-A57F648A5C21}" type="sibTrans" cxnId="{365BD997-87AB-4024-91AB-6274AF872AB4}">
      <dgm:prSet/>
      <dgm:spPr/>
      <dgm:t>
        <a:bodyPr/>
        <a:lstStyle/>
        <a:p>
          <a:endParaRPr lang="en-IN"/>
        </a:p>
      </dgm:t>
    </dgm:pt>
    <dgm:pt modelId="{59FF33DD-90D6-4211-ACA4-8142A5A75981}" type="pres">
      <dgm:prSet presAssocID="{A23C0100-1EBF-4BB4-AEE5-9A49589E1C0A}" presName="cycle" presStyleCnt="0">
        <dgm:presLayoutVars>
          <dgm:dir/>
          <dgm:resizeHandles val="exact"/>
        </dgm:presLayoutVars>
      </dgm:prSet>
      <dgm:spPr/>
      <dgm:t>
        <a:bodyPr/>
        <a:lstStyle/>
        <a:p>
          <a:endParaRPr lang="en-IN"/>
        </a:p>
      </dgm:t>
    </dgm:pt>
    <dgm:pt modelId="{FB0C3594-4238-4635-898B-ED42AD0B3F87}" type="pres">
      <dgm:prSet presAssocID="{219F6563-2071-48AE-B5AC-814F8705E5C1}" presName="dummy" presStyleCnt="0"/>
      <dgm:spPr/>
    </dgm:pt>
    <dgm:pt modelId="{9954E7DC-4426-4EB3-886D-8BF331B69727}" type="pres">
      <dgm:prSet presAssocID="{219F6563-2071-48AE-B5AC-814F8705E5C1}" presName="node" presStyleLbl="revTx" presStyleIdx="0" presStyleCnt="6">
        <dgm:presLayoutVars>
          <dgm:bulletEnabled val="1"/>
        </dgm:presLayoutVars>
      </dgm:prSet>
      <dgm:spPr/>
      <dgm:t>
        <a:bodyPr/>
        <a:lstStyle/>
        <a:p>
          <a:endParaRPr lang="en-IN"/>
        </a:p>
      </dgm:t>
    </dgm:pt>
    <dgm:pt modelId="{D5204E03-21E2-42CB-9E68-738B44950B69}" type="pres">
      <dgm:prSet presAssocID="{279D345D-A5CD-4E84-902C-A2858903064E}" presName="sibTrans" presStyleLbl="node1" presStyleIdx="0" presStyleCnt="6"/>
      <dgm:spPr/>
      <dgm:t>
        <a:bodyPr/>
        <a:lstStyle/>
        <a:p>
          <a:endParaRPr lang="en-IN"/>
        </a:p>
      </dgm:t>
    </dgm:pt>
    <dgm:pt modelId="{3D79E369-BD13-4424-9229-CB5351BAA9CC}" type="pres">
      <dgm:prSet presAssocID="{2C4D37F7-4C7E-4BF9-919B-84334439572D}" presName="dummy" presStyleCnt="0"/>
      <dgm:spPr/>
    </dgm:pt>
    <dgm:pt modelId="{AB05F096-D706-45F8-B701-364F3CDC5926}" type="pres">
      <dgm:prSet presAssocID="{2C4D37F7-4C7E-4BF9-919B-84334439572D}" presName="node" presStyleLbl="revTx" presStyleIdx="1" presStyleCnt="6" custScaleX="110055" custScaleY="109912">
        <dgm:presLayoutVars>
          <dgm:bulletEnabled val="1"/>
        </dgm:presLayoutVars>
      </dgm:prSet>
      <dgm:spPr/>
      <dgm:t>
        <a:bodyPr/>
        <a:lstStyle/>
        <a:p>
          <a:endParaRPr lang="en-IN"/>
        </a:p>
      </dgm:t>
    </dgm:pt>
    <dgm:pt modelId="{9BC0B9DD-3ECF-404D-94AC-4DC918DEE787}" type="pres">
      <dgm:prSet presAssocID="{FE5442C4-A8D8-4E56-B55C-4B451EDF6110}" presName="sibTrans" presStyleLbl="node1" presStyleIdx="1" presStyleCnt="6"/>
      <dgm:spPr/>
      <dgm:t>
        <a:bodyPr/>
        <a:lstStyle/>
        <a:p>
          <a:endParaRPr lang="en-IN"/>
        </a:p>
      </dgm:t>
    </dgm:pt>
    <dgm:pt modelId="{689C87DA-04D2-4FAA-A837-64C8274808E1}" type="pres">
      <dgm:prSet presAssocID="{75318A78-0B93-49E4-99C3-8A8A2411B28C}" presName="dummy" presStyleCnt="0"/>
      <dgm:spPr/>
    </dgm:pt>
    <dgm:pt modelId="{0FB0C344-2923-407A-B903-EDC91418DF32}" type="pres">
      <dgm:prSet presAssocID="{75318A78-0B93-49E4-99C3-8A8A2411B28C}" presName="node" presStyleLbl="revTx" presStyleIdx="2" presStyleCnt="6" custScaleX="145696" custScaleY="209968">
        <dgm:presLayoutVars>
          <dgm:bulletEnabled val="1"/>
        </dgm:presLayoutVars>
      </dgm:prSet>
      <dgm:spPr/>
      <dgm:t>
        <a:bodyPr/>
        <a:lstStyle/>
        <a:p>
          <a:endParaRPr lang="en-IN"/>
        </a:p>
      </dgm:t>
    </dgm:pt>
    <dgm:pt modelId="{A53A4840-1755-417E-A431-888C23E30C41}" type="pres">
      <dgm:prSet presAssocID="{F0082144-9703-4B6C-8237-1E991DFC5970}" presName="sibTrans" presStyleLbl="node1" presStyleIdx="2" presStyleCnt="6"/>
      <dgm:spPr/>
      <dgm:t>
        <a:bodyPr/>
        <a:lstStyle/>
        <a:p>
          <a:endParaRPr lang="en-IN"/>
        </a:p>
      </dgm:t>
    </dgm:pt>
    <dgm:pt modelId="{4DAF5953-C458-4E00-A984-9E554B03F071}" type="pres">
      <dgm:prSet presAssocID="{C0057CBF-B836-4D01-B3FC-C8D41D140568}" presName="dummy" presStyleCnt="0"/>
      <dgm:spPr/>
    </dgm:pt>
    <dgm:pt modelId="{FB0D287B-4475-46BA-8891-4EA9CCC151D3}" type="pres">
      <dgm:prSet presAssocID="{C0057CBF-B836-4D01-B3FC-C8D41D140568}" presName="node" presStyleLbl="revTx" presStyleIdx="3" presStyleCnt="6">
        <dgm:presLayoutVars>
          <dgm:bulletEnabled val="1"/>
        </dgm:presLayoutVars>
      </dgm:prSet>
      <dgm:spPr/>
      <dgm:t>
        <a:bodyPr/>
        <a:lstStyle/>
        <a:p>
          <a:endParaRPr lang="en-IN"/>
        </a:p>
      </dgm:t>
    </dgm:pt>
    <dgm:pt modelId="{D49188DC-14F9-4F59-8C39-5A86583202DF}" type="pres">
      <dgm:prSet presAssocID="{0C906543-0479-4183-96EE-A57F648A5C21}" presName="sibTrans" presStyleLbl="node1" presStyleIdx="3" presStyleCnt="6"/>
      <dgm:spPr/>
      <dgm:t>
        <a:bodyPr/>
        <a:lstStyle/>
        <a:p>
          <a:endParaRPr lang="en-IN"/>
        </a:p>
      </dgm:t>
    </dgm:pt>
    <dgm:pt modelId="{E1174C01-2B3C-430B-9922-B88D79506AF8}" type="pres">
      <dgm:prSet presAssocID="{57B970E2-2B11-443F-A753-AE60F9CBB54C}" presName="dummy" presStyleCnt="0"/>
      <dgm:spPr/>
    </dgm:pt>
    <dgm:pt modelId="{CD8D8ABA-90DF-48A8-B920-A0E3A32474BD}" type="pres">
      <dgm:prSet presAssocID="{57B970E2-2B11-443F-A753-AE60F9CBB54C}" presName="node" presStyleLbl="revTx" presStyleIdx="4" presStyleCnt="6" custScaleX="114318" custScaleY="143658">
        <dgm:presLayoutVars>
          <dgm:bulletEnabled val="1"/>
        </dgm:presLayoutVars>
      </dgm:prSet>
      <dgm:spPr/>
      <dgm:t>
        <a:bodyPr/>
        <a:lstStyle/>
        <a:p>
          <a:endParaRPr lang="en-IN"/>
        </a:p>
      </dgm:t>
    </dgm:pt>
    <dgm:pt modelId="{7CD4212D-D060-493F-9DB8-EE8D0C6F6351}" type="pres">
      <dgm:prSet presAssocID="{08B12276-FC86-412D-8D00-8865470F2D77}" presName="sibTrans" presStyleLbl="node1" presStyleIdx="4" presStyleCnt="6"/>
      <dgm:spPr/>
      <dgm:t>
        <a:bodyPr/>
        <a:lstStyle/>
        <a:p>
          <a:endParaRPr lang="en-IN"/>
        </a:p>
      </dgm:t>
    </dgm:pt>
    <dgm:pt modelId="{13DEEC47-2092-47C4-8A05-AAA4BA4B9112}" type="pres">
      <dgm:prSet presAssocID="{81614B8A-1CD4-486D-B5A5-FCBBA3E5E4A6}" presName="dummy" presStyleCnt="0"/>
      <dgm:spPr/>
    </dgm:pt>
    <dgm:pt modelId="{810D98FF-3B12-4B3C-BABA-C522F788B25A}" type="pres">
      <dgm:prSet presAssocID="{81614B8A-1CD4-486D-B5A5-FCBBA3E5E4A6}" presName="node" presStyleLbl="revTx" presStyleIdx="5" presStyleCnt="6" custScaleX="168339" custScaleY="119206">
        <dgm:presLayoutVars>
          <dgm:bulletEnabled val="1"/>
        </dgm:presLayoutVars>
      </dgm:prSet>
      <dgm:spPr/>
      <dgm:t>
        <a:bodyPr/>
        <a:lstStyle/>
        <a:p>
          <a:endParaRPr lang="en-IN"/>
        </a:p>
      </dgm:t>
    </dgm:pt>
    <dgm:pt modelId="{94C2786C-1843-4926-8274-EA19666828ED}" type="pres">
      <dgm:prSet presAssocID="{54DF30CD-C4DF-4F23-A416-B9F76476D524}" presName="sibTrans" presStyleLbl="node1" presStyleIdx="5" presStyleCnt="6"/>
      <dgm:spPr/>
      <dgm:t>
        <a:bodyPr/>
        <a:lstStyle/>
        <a:p>
          <a:endParaRPr lang="en-IN"/>
        </a:p>
      </dgm:t>
    </dgm:pt>
  </dgm:ptLst>
  <dgm:cxnLst>
    <dgm:cxn modelId="{08A0B3F5-A7AE-4222-8CAE-30BC332C7057}" srcId="{A23C0100-1EBF-4BB4-AEE5-9A49589E1C0A}" destId="{219F6563-2071-48AE-B5AC-814F8705E5C1}" srcOrd="0" destOrd="0" parTransId="{0C97724D-F4C4-41C5-BDC4-FE4FBA228999}" sibTransId="{279D345D-A5CD-4E84-902C-A2858903064E}"/>
    <dgm:cxn modelId="{CE8F727D-601A-4989-B02C-0F9A3836ED95}" type="presOf" srcId="{2C4D37F7-4C7E-4BF9-919B-84334439572D}" destId="{AB05F096-D706-45F8-B701-364F3CDC5926}" srcOrd="0" destOrd="0" presId="urn:microsoft.com/office/officeart/2005/8/layout/cycle1"/>
    <dgm:cxn modelId="{C76440C7-A542-4F63-90E8-0AF5EDD2E40C}" type="presOf" srcId="{0C906543-0479-4183-96EE-A57F648A5C21}" destId="{D49188DC-14F9-4F59-8C39-5A86583202DF}" srcOrd="0" destOrd="0" presId="urn:microsoft.com/office/officeart/2005/8/layout/cycle1"/>
    <dgm:cxn modelId="{C533D19D-8D57-4375-B57D-1BB653F5F82A}" type="presOf" srcId="{A23C0100-1EBF-4BB4-AEE5-9A49589E1C0A}" destId="{59FF33DD-90D6-4211-ACA4-8142A5A75981}" srcOrd="0" destOrd="0" presId="urn:microsoft.com/office/officeart/2005/8/layout/cycle1"/>
    <dgm:cxn modelId="{4021F7B4-DA6D-4E43-BEA5-7B6096566203}" srcId="{A23C0100-1EBF-4BB4-AEE5-9A49589E1C0A}" destId="{81614B8A-1CD4-486D-B5A5-FCBBA3E5E4A6}" srcOrd="5" destOrd="0" parTransId="{F22E2669-1E31-4900-B562-7027A390C818}" sibTransId="{54DF30CD-C4DF-4F23-A416-B9F76476D524}"/>
    <dgm:cxn modelId="{A7A86F5B-1E3E-4AB2-A883-D0062DFEE00F}" srcId="{A23C0100-1EBF-4BB4-AEE5-9A49589E1C0A}" destId="{57B970E2-2B11-443F-A753-AE60F9CBB54C}" srcOrd="4" destOrd="0" parTransId="{90B2159E-F80B-411B-A3CA-7EEC422A1D7E}" sibTransId="{08B12276-FC86-412D-8D00-8865470F2D77}"/>
    <dgm:cxn modelId="{B087A836-975C-4E93-ABF2-F3D40525839F}" type="presOf" srcId="{54DF30CD-C4DF-4F23-A416-B9F76476D524}" destId="{94C2786C-1843-4926-8274-EA19666828ED}" srcOrd="0" destOrd="0" presId="urn:microsoft.com/office/officeart/2005/8/layout/cycle1"/>
    <dgm:cxn modelId="{95B4CB43-9E5E-4399-AFB5-CF74B2572082}" type="presOf" srcId="{C0057CBF-B836-4D01-B3FC-C8D41D140568}" destId="{FB0D287B-4475-46BA-8891-4EA9CCC151D3}" srcOrd="0" destOrd="0" presId="urn:microsoft.com/office/officeart/2005/8/layout/cycle1"/>
    <dgm:cxn modelId="{D7C0E7EF-690D-4575-ADFA-DC19267ECE20}" type="presOf" srcId="{81614B8A-1CD4-486D-B5A5-FCBBA3E5E4A6}" destId="{810D98FF-3B12-4B3C-BABA-C522F788B25A}" srcOrd="0" destOrd="0" presId="urn:microsoft.com/office/officeart/2005/8/layout/cycle1"/>
    <dgm:cxn modelId="{B20EC387-B9CE-4151-BB83-233C4C70D9B8}" type="presOf" srcId="{F0082144-9703-4B6C-8237-1E991DFC5970}" destId="{A53A4840-1755-417E-A431-888C23E30C41}" srcOrd="0" destOrd="0" presId="urn:microsoft.com/office/officeart/2005/8/layout/cycle1"/>
    <dgm:cxn modelId="{5C940844-7DE5-42F2-A1DC-AD12CBA491AF}" srcId="{A23C0100-1EBF-4BB4-AEE5-9A49589E1C0A}" destId="{2C4D37F7-4C7E-4BF9-919B-84334439572D}" srcOrd="1" destOrd="0" parTransId="{A0385228-F323-48F5-BAD1-828C5468E488}" sibTransId="{FE5442C4-A8D8-4E56-B55C-4B451EDF6110}"/>
    <dgm:cxn modelId="{658F9084-4355-4CE7-8A96-A453F13E83AA}" type="presOf" srcId="{279D345D-A5CD-4E84-902C-A2858903064E}" destId="{D5204E03-21E2-42CB-9E68-738B44950B69}" srcOrd="0" destOrd="0" presId="urn:microsoft.com/office/officeart/2005/8/layout/cycle1"/>
    <dgm:cxn modelId="{EB551845-3D0A-465C-93D0-52A90CF210AB}" srcId="{A23C0100-1EBF-4BB4-AEE5-9A49589E1C0A}" destId="{75318A78-0B93-49E4-99C3-8A8A2411B28C}" srcOrd="2" destOrd="0" parTransId="{EEF1C901-A7FB-45BD-8AC7-753F5DB0835D}" sibTransId="{F0082144-9703-4B6C-8237-1E991DFC5970}"/>
    <dgm:cxn modelId="{365BD997-87AB-4024-91AB-6274AF872AB4}" srcId="{A23C0100-1EBF-4BB4-AEE5-9A49589E1C0A}" destId="{C0057CBF-B836-4D01-B3FC-C8D41D140568}" srcOrd="3" destOrd="0" parTransId="{CE8E3259-1918-4851-B59F-CC1445154541}" sibTransId="{0C906543-0479-4183-96EE-A57F648A5C21}"/>
    <dgm:cxn modelId="{3605A2C9-B2B2-4E25-9888-47B67D15BFFA}" type="presOf" srcId="{08B12276-FC86-412D-8D00-8865470F2D77}" destId="{7CD4212D-D060-493F-9DB8-EE8D0C6F6351}" srcOrd="0" destOrd="0" presId="urn:microsoft.com/office/officeart/2005/8/layout/cycle1"/>
    <dgm:cxn modelId="{82D220F4-F947-4663-B22E-B0F7798652DC}" type="presOf" srcId="{219F6563-2071-48AE-B5AC-814F8705E5C1}" destId="{9954E7DC-4426-4EB3-886D-8BF331B69727}" srcOrd="0" destOrd="0" presId="urn:microsoft.com/office/officeart/2005/8/layout/cycle1"/>
    <dgm:cxn modelId="{253618C1-30BC-4079-92CA-D1A93A4B1FCD}" type="presOf" srcId="{75318A78-0B93-49E4-99C3-8A8A2411B28C}" destId="{0FB0C344-2923-407A-B903-EDC91418DF32}" srcOrd="0" destOrd="0" presId="urn:microsoft.com/office/officeart/2005/8/layout/cycle1"/>
    <dgm:cxn modelId="{95973A81-651F-4BE6-A9D2-A2975C2854B1}" type="presOf" srcId="{FE5442C4-A8D8-4E56-B55C-4B451EDF6110}" destId="{9BC0B9DD-3ECF-404D-94AC-4DC918DEE787}" srcOrd="0" destOrd="0" presId="urn:microsoft.com/office/officeart/2005/8/layout/cycle1"/>
    <dgm:cxn modelId="{28CF87BA-F22A-4B38-8E47-6592E1FC0C24}" type="presOf" srcId="{57B970E2-2B11-443F-A753-AE60F9CBB54C}" destId="{CD8D8ABA-90DF-48A8-B920-A0E3A32474BD}" srcOrd="0" destOrd="0" presId="urn:microsoft.com/office/officeart/2005/8/layout/cycle1"/>
    <dgm:cxn modelId="{B417B5E0-821D-4148-AA7F-77833E248004}" type="presParOf" srcId="{59FF33DD-90D6-4211-ACA4-8142A5A75981}" destId="{FB0C3594-4238-4635-898B-ED42AD0B3F87}" srcOrd="0" destOrd="0" presId="urn:microsoft.com/office/officeart/2005/8/layout/cycle1"/>
    <dgm:cxn modelId="{66C884A2-EFAF-46DD-A586-FF63BE567BD5}" type="presParOf" srcId="{59FF33DD-90D6-4211-ACA4-8142A5A75981}" destId="{9954E7DC-4426-4EB3-886D-8BF331B69727}" srcOrd="1" destOrd="0" presId="urn:microsoft.com/office/officeart/2005/8/layout/cycle1"/>
    <dgm:cxn modelId="{A6B51F90-5912-40C3-9C5D-1287183EA1F8}" type="presParOf" srcId="{59FF33DD-90D6-4211-ACA4-8142A5A75981}" destId="{D5204E03-21E2-42CB-9E68-738B44950B69}" srcOrd="2" destOrd="0" presId="urn:microsoft.com/office/officeart/2005/8/layout/cycle1"/>
    <dgm:cxn modelId="{8CFA3C2F-F961-4E88-B648-6EA81AB1FF18}" type="presParOf" srcId="{59FF33DD-90D6-4211-ACA4-8142A5A75981}" destId="{3D79E369-BD13-4424-9229-CB5351BAA9CC}" srcOrd="3" destOrd="0" presId="urn:microsoft.com/office/officeart/2005/8/layout/cycle1"/>
    <dgm:cxn modelId="{9E77116C-BBBE-402B-AF48-ADE6C7CDCA6A}" type="presParOf" srcId="{59FF33DD-90D6-4211-ACA4-8142A5A75981}" destId="{AB05F096-D706-45F8-B701-364F3CDC5926}" srcOrd="4" destOrd="0" presId="urn:microsoft.com/office/officeart/2005/8/layout/cycle1"/>
    <dgm:cxn modelId="{B763BF83-CAF4-4493-A87D-9593438173FA}" type="presParOf" srcId="{59FF33DD-90D6-4211-ACA4-8142A5A75981}" destId="{9BC0B9DD-3ECF-404D-94AC-4DC918DEE787}" srcOrd="5" destOrd="0" presId="urn:microsoft.com/office/officeart/2005/8/layout/cycle1"/>
    <dgm:cxn modelId="{C49DD70B-BFFE-487A-BE5E-FBC8F7D4DA01}" type="presParOf" srcId="{59FF33DD-90D6-4211-ACA4-8142A5A75981}" destId="{689C87DA-04D2-4FAA-A837-64C8274808E1}" srcOrd="6" destOrd="0" presId="urn:microsoft.com/office/officeart/2005/8/layout/cycle1"/>
    <dgm:cxn modelId="{3FC3708B-C1AC-45E7-956D-345530108B59}" type="presParOf" srcId="{59FF33DD-90D6-4211-ACA4-8142A5A75981}" destId="{0FB0C344-2923-407A-B903-EDC91418DF32}" srcOrd="7" destOrd="0" presId="urn:microsoft.com/office/officeart/2005/8/layout/cycle1"/>
    <dgm:cxn modelId="{A2FF5EA5-463F-4DCD-BC2B-14366A71DD42}" type="presParOf" srcId="{59FF33DD-90D6-4211-ACA4-8142A5A75981}" destId="{A53A4840-1755-417E-A431-888C23E30C41}" srcOrd="8" destOrd="0" presId="urn:microsoft.com/office/officeart/2005/8/layout/cycle1"/>
    <dgm:cxn modelId="{E22AE14A-F21A-476F-949F-AF258E9CD2CD}" type="presParOf" srcId="{59FF33DD-90D6-4211-ACA4-8142A5A75981}" destId="{4DAF5953-C458-4E00-A984-9E554B03F071}" srcOrd="9" destOrd="0" presId="urn:microsoft.com/office/officeart/2005/8/layout/cycle1"/>
    <dgm:cxn modelId="{44AC6338-635E-4C35-9186-C5A1D727765F}" type="presParOf" srcId="{59FF33DD-90D6-4211-ACA4-8142A5A75981}" destId="{FB0D287B-4475-46BA-8891-4EA9CCC151D3}" srcOrd="10" destOrd="0" presId="urn:microsoft.com/office/officeart/2005/8/layout/cycle1"/>
    <dgm:cxn modelId="{78D157D3-9762-4145-BD2E-EF6D782423E7}" type="presParOf" srcId="{59FF33DD-90D6-4211-ACA4-8142A5A75981}" destId="{D49188DC-14F9-4F59-8C39-5A86583202DF}" srcOrd="11" destOrd="0" presId="urn:microsoft.com/office/officeart/2005/8/layout/cycle1"/>
    <dgm:cxn modelId="{75B9D0BF-7180-4529-ADD5-AB36D593E926}" type="presParOf" srcId="{59FF33DD-90D6-4211-ACA4-8142A5A75981}" destId="{E1174C01-2B3C-430B-9922-B88D79506AF8}" srcOrd="12" destOrd="0" presId="urn:microsoft.com/office/officeart/2005/8/layout/cycle1"/>
    <dgm:cxn modelId="{BE9F113A-6BD1-44A2-A16F-54E7B8CB61F8}" type="presParOf" srcId="{59FF33DD-90D6-4211-ACA4-8142A5A75981}" destId="{CD8D8ABA-90DF-48A8-B920-A0E3A32474BD}" srcOrd="13" destOrd="0" presId="urn:microsoft.com/office/officeart/2005/8/layout/cycle1"/>
    <dgm:cxn modelId="{84BD6AD2-39F9-45B5-B54B-511B0E616BF4}" type="presParOf" srcId="{59FF33DD-90D6-4211-ACA4-8142A5A75981}" destId="{7CD4212D-D060-493F-9DB8-EE8D0C6F6351}" srcOrd="14" destOrd="0" presId="urn:microsoft.com/office/officeart/2005/8/layout/cycle1"/>
    <dgm:cxn modelId="{AC01DC7B-A0E8-4A54-9486-85206BB88471}" type="presParOf" srcId="{59FF33DD-90D6-4211-ACA4-8142A5A75981}" destId="{13DEEC47-2092-47C4-8A05-AAA4BA4B9112}" srcOrd="15" destOrd="0" presId="urn:microsoft.com/office/officeart/2005/8/layout/cycle1"/>
    <dgm:cxn modelId="{50036040-722A-4571-91BF-8CA0C9602E8D}" type="presParOf" srcId="{59FF33DD-90D6-4211-ACA4-8142A5A75981}" destId="{810D98FF-3B12-4B3C-BABA-C522F788B25A}" srcOrd="16" destOrd="0" presId="urn:microsoft.com/office/officeart/2005/8/layout/cycle1"/>
    <dgm:cxn modelId="{678FFD4B-3C9C-4EF2-8591-0C1320E5FFD8}" type="presParOf" srcId="{59FF33DD-90D6-4211-ACA4-8142A5A75981}" destId="{94C2786C-1843-4926-8274-EA19666828ED}" srcOrd="17" destOrd="0" presId="urn:microsoft.com/office/officeart/2005/8/layout/cycle1"/>
  </dgm:cxnLst>
  <dgm:bg/>
  <dgm:whole/>
</dgm:dataModel>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68.emf"/><Relationship Id="rId1" Type="http://schemas.openxmlformats.org/officeDocument/2006/relationships/image" Target="../media/image6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IN"/>
          </a:p>
        </p:txBody>
      </p:sp>
      <p:sp>
        <p:nvSpPr>
          <p:cNvPr id="3" name="Date Placeholder 2"/>
          <p:cNvSpPr>
            <a:spLocks noGrp="1"/>
          </p:cNvSpPr>
          <p:nvPr>
            <p:ph type="dt" sz="quarter" idx="1"/>
          </p:nvPr>
        </p:nvSpPr>
        <p:spPr>
          <a:xfrm>
            <a:off x="3995217" y="0"/>
            <a:ext cx="3056414" cy="465455"/>
          </a:xfrm>
          <a:prstGeom prst="rect">
            <a:avLst/>
          </a:prstGeom>
        </p:spPr>
        <p:txBody>
          <a:bodyPr vert="horz" lIns="93497" tIns="46749" rIns="93497" bIns="46749" rtlCol="0"/>
          <a:lstStyle>
            <a:lvl1pPr algn="r">
              <a:defRPr sz="1200"/>
            </a:lvl1pPr>
          </a:lstStyle>
          <a:p>
            <a:fld id="{71B96944-916D-4770-9B68-4C83C838DB26}" type="datetimeFigureOut">
              <a:rPr lang="en-IN" smtClean="0"/>
              <a:pPr/>
              <a:t>30-10-2017</a:t>
            </a:fld>
            <a:endParaRPr lang="en-IN"/>
          </a:p>
        </p:txBody>
      </p:sp>
      <p:sp>
        <p:nvSpPr>
          <p:cNvPr id="4" name="Footer Placeholder 3"/>
          <p:cNvSpPr>
            <a:spLocks noGrp="1"/>
          </p:cNvSpPr>
          <p:nvPr>
            <p:ph type="ftr" sz="quarter" idx="2"/>
          </p:nvPr>
        </p:nvSpPr>
        <p:spPr>
          <a:xfrm>
            <a:off x="0" y="8842029"/>
            <a:ext cx="3056414" cy="465455"/>
          </a:xfrm>
          <a:prstGeom prst="rect">
            <a:avLst/>
          </a:prstGeom>
        </p:spPr>
        <p:txBody>
          <a:bodyPr vert="horz" lIns="93497" tIns="46749" rIns="93497" bIns="46749" rtlCol="0" anchor="b"/>
          <a:lstStyle>
            <a:lvl1pPr algn="l">
              <a:defRPr sz="1200"/>
            </a:lvl1pPr>
          </a:lstStyle>
          <a:p>
            <a:endParaRPr lang="en-IN"/>
          </a:p>
        </p:txBody>
      </p:sp>
      <p:sp>
        <p:nvSpPr>
          <p:cNvPr id="5" name="Slide Number Placeholder 4"/>
          <p:cNvSpPr>
            <a:spLocks noGrp="1"/>
          </p:cNvSpPr>
          <p:nvPr>
            <p:ph type="sldNum" sz="quarter" idx="3"/>
          </p:nvPr>
        </p:nvSpPr>
        <p:spPr>
          <a:xfrm>
            <a:off x="3995217" y="8842029"/>
            <a:ext cx="3056414" cy="465455"/>
          </a:xfrm>
          <a:prstGeom prst="rect">
            <a:avLst/>
          </a:prstGeom>
        </p:spPr>
        <p:txBody>
          <a:bodyPr vert="horz" lIns="93497" tIns="46749" rIns="93497" bIns="46749" rtlCol="0" anchor="b"/>
          <a:lstStyle>
            <a:lvl1pPr algn="r">
              <a:defRPr sz="1200"/>
            </a:lvl1pPr>
          </a:lstStyle>
          <a:p>
            <a:fld id="{5FDD8376-9B7D-4E49-92FA-62FB14257E38}" type="slidenum">
              <a:rPr lang="en-IN" smtClean="0"/>
              <a:pPr/>
              <a:t>‹#›</a:t>
            </a:fld>
            <a:endParaRPr lang="en-IN"/>
          </a:p>
        </p:txBody>
      </p:sp>
    </p:spTree>
    <p:extLst>
      <p:ext uri="{BB962C8B-B14F-4D97-AF65-F5344CB8AC3E}">
        <p14:creationId xmlns="" xmlns:p14="http://schemas.microsoft.com/office/powerpoint/2010/main" val="6137466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IN"/>
          </a:p>
        </p:txBody>
      </p:sp>
      <p:sp>
        <p:nvSpPr>
          <p:cNvPr id="3" name="Date Placeholder 2"/>
          <p:cNvSpPr>
            <a:spLocks noGrp="1"/>
          </p:cNvSpPr>
          <p:nvPr>
            <p:ph type="dt" idx="1"/>
          </p:nvPr>
        </p:nvSpPr>
        <p:spPr>
          <a:xfrm>
            <a:off x="3995217" y="0"/>
            <a:ext cx="3056414" cy="465455"/>
          </a:xfrm>
          <a:prstGeom prst="rect">
            <a:avLst/>
          </a:prstGeom>
        </p:spPr>
        <p:txBody>
          <a:bodyPr vert="horz" lIns="93497" tIns="46749" rIns="93497" bIns="46749" rtlCol="0"/>
          <a:lstStyle>
            <a:lvl1pPr algn="r">
              <a:defRPr sz="1200"/>
            </a:lvl1pPr>
          </a:lstStyle>
          <a:p>
            <a:fld id="{E4455143-B16D-4DAE-BA5A-1E0214A32418}" type="datetimeFigureOut">
              <a:rPr lang="en-IN" smtClean="0"/>
              <a:pPr/>
              <a:t>30-10-2017</a:t>
            </a:fld>
            <a:endParaRPr lang="en-IN"/>
          </a:p>
        </p:txBody>
      </p:sp>
      <p:sp>
        <p:nvSpPr>
          <p:cNvPr id="4" name="Slide Image Placeholder 3"/>
          <p:cNvSpPr>
            <a:spLocks noGrp="1" noRot="1" noChangeAspect="1"/>
          </p:cNvSpPr>
          <p:nvPr>
            <p:ph type="sldImg" idx="2"/>
          </p:nvPr>
        </p:nvSpPr>
        <p:spPr>
          <a:xfrm>
            <a:off x="1200150" y="698500"/>
            <a:ext cx="4654550" cy="3490913"/>
          </a:xfrm>
          <a:prstGeom prst="rect">
            <a:avLst/>
          </a:prstGeom>
          <a:noFill/>
          <a:ln w="12700">
            <a:solidFill>
              <a:prstClr val="black"/>
            </a:solidFill>
          </a:ln>
        </p:spPr>
        <p:txBody>
          <a:bodyPr vert="horz" lIns="93497" tIns="46749" rIns="93497" bIns="46749" rtlCol="0" anchor="ctr"/>
          <a:lstStyle/>
          <a:p>
            <a:endParaRPr lang="en-IN"/>
          </a:p>
        </p:txBody>
      </p:sp>
      <p:sp>
        <p:nvSpPr>
          <p:cNvPr id="5" name="Notes Placeholder 4"/>
          <p:cNvSpPr>
            <a:spLocks noGrp="1"/>
          </p:cNvSpPr>
          <p:nvPr>
            <p:ph type="body" sz="quarter" idx="3"/>
          </p:nvPr>
        </p:nvSpPr>
        <p:spPr>
          <a:xfrm>
            <a:off x="705327" y="4421823"/>
            <a:ext cx="5642610" cy="4189095"/>
          </a:xfrm>
          <a:prstGeom prst="rect">
            <a:avLst/>
          </a:prstGeom>
        </p:spPr>
        <p:txBody>
          <a:bodyPr vert="horz" lIns="93497" tIns="46749" rIns="93497" bIns="4674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842029"/>
            <a:ext cx="3056414" cy="465455"/>
          </a:xfrm>
          <a:prstGeom prst="rect">
            <a:avLst/>
          </a:prstGeom>
        </p:spPr>
        <p:txBody>
          <a:bodyPr vert="horz" lIns="93497" tIns="46749" rIns="93497" bIns="46749" rtlCol="0" anchor="b"/>
          <a:lstStyle>
            <a:lvl1pPr algn="l">
              <a:defRPr sz="1200"/>
            </a:lvl1pPr>
          </a:lstStyle>
          <a:p>
            <a:endParaRPr lang="en-IN"/>
          </a:p>
        </p:txBody>
      </p:sp>
      <p:sp>
        <p:nvSpPr>
          <p:cNvPr id="7" name="Slide Number Placeholder 6"/>
          <p:cNvSpPr>
            <a:spLocks noGrp="1"/>
          </p:cNvSpPr>
          <p:nvPr>
            <p:ph type="sldNum" sz="quarter" idx="5"/>
          </p:nvPr>
        </p:nvSpPr>
        <p:spPr>
          <a:xfrm>
            <a:off x="3995217" y="8842029"/>
            <a:ext cx="3056414" cy="465455"/>
          </a:xfrm>
          <a:prstGeom prst="rect">
            <a:avLst/>
          </a:prstGeom>
        </p:spPr>
        <p:txBody>
          <a:bodyPr vert="horz" lIns="93497" tIns="46749" rIns="93497" bIns="46749" rtlCol="0" anchor="b"/>
          <a:lstStyle>
            <a:lvl1pPr algn="r">
              <a:defRPr sz="1200"/>
            </a:lvl1pPr>
          </a:lstStyle>
          <a:p>
            <a:fld id="{9430D8DC-9FD5-4664-912A-CAE0BEDAA6C3}" type="slidenum">
              <a:rPr lang="en-IN" smtClean="0"/>
              <a:pPr/>
              <a:t>‹#›</a:t>
            </a:fld>
            <a:endParaRPr lang="en-IN"/>
          </a:p>
        </p:txBody>
      </p:sp>
    </p:spTree>
    <p:extLst>
      <p:ext uri="{BB962C8B-B14F-4D97-AF65-F5344CB8AC3E}">
        <p14:creationId xmlns="" xmlns:p14="http://schemas.microsoft.com/office/powerpoint/2010/main" val="3098107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www.nhlbisupport.com/bmi/bminojs.htm" TargetMode="External"/><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www.who.int/mediacentre/factsheets/fs311/en" TargetMode="External"/><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www.who.int/dietphysicalactivity/childhood_what_can_be_done/en/print.html" TargetMode="External"/><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www.who.int/dietphysicalactivity/fruit/en/index.html" TargetMode="External"/><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www.who.int/dietphysicalactivity/fruit/en/index.html" TargetMode="External"/><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92500" lnSpcReduction="10000"/>
          </a:bodyPr>
          <a:lstStyle/>
          <a:p>
            <a:pPr>
              <a:defRPr/>
            </a:pPr>
            <a:r>
              <a:rPr lang="en-US" dirty="0" smtClean="0"/>
              <a:t>In mid fifties the common wisdom was that, since dyspnea on exertion was a major troubling symptom, avoiding dyspnea was appropriate disease management. A contrary opinion was offered by </a:t>
            </a:r>
            <a:r>
              <a:rPr lang="en-US" dirty="0" err="1" smtClean="0"/>
              <a:t>Barach</a:t>
            </a:r>
            <a:r>
              <a:rPr lang="en-US" dirty="0" smtClean="0"/>
              <a:t>, who, starting in the 1950s, offered important insights. </a:t>
            </a:r>
            <a:r>
              <a:rPr lang="en-US" dirty="0" err="1" smtClean="0"/>
              <a:t>Barach</a:t>
            </a:r>
            <a:r>
              <a:rPr lang="en-US" dirty="0" smtClean="0"/>
              <a:t> was a physician affiliated with Columbia University in New York.</a:t>
            </a:r>
          </a:p>
          <a:p>
            <a:pPr>
              <a:defRPr/>
            </a:pPr>
            <a:r>
              <a:rPr lang="en-US" dirty="0" smtClean="0"/>
              <a:t>To quote from a paper he wrote in 1952 “In 2 patients with pulmonary emphysema in whom dyspnea on exertion was relieved during inhalation of oxygen, an exercise program was instituted with subsequent marked improvement of capacity to exercise without oxygen. . . The progressive improvement in ability to walk without dyspnea suggested that a physiological response similar to a training program in athletes may have been produced.”</a:t>
            </a:r>
            <a:r>
              <a:rPr lang="en-US" i="1" dirty="0" smtClean="0"/>
              <a:t> (</a:t>
            </a:r>
            <a:r>
              <a:rPr lang="en-US" i="1" dirty="0" err="1" smtClean="0"/>
              <a:t>Casaburi</a:t>
            </a:r>
            <a:r>
              <a:rPr lang="en-US" i="1" dirty="0" smtClean="0"/>
              <a:t> R, 2008)</a:t>
            </a:r>
            <a:endParaRPr lang="en-US" dirty="0" smtClean="0"/>
          </a:p>
          <a:p>
            <a:pPr>
              <a:defRPr/>
            </a:pPr>
            <a:r>
              <a:rPr lang="en-US" dirty="0" smtClean="0"/>
              <a:t>It would be 40 years before a physiological training effect would be demonstrated conclusively in COPD; but </a:t>
            </a:r>
            <a:r>
              <a:rPr lang="en-US" dirty="0" err="1" smtClean="0"/>
              <a:t>Barach</a:t>
            </a:r>
            <a:r>
              <a:rPr lang="en-US" dirty="0" smtClean="0"/>
              <a:t> clearly understood the concept in 1952 </a:t>
            </a:r>
            <a:r>
              <a:rPr lang="en-US" i="1" dirty="0" smtClean="0"/>
              <a:t>(</a:t>
            </a:r>
            <a:r>
              <a:rPr lang="en-US" i="1" dirty="0" err="1" smtClean="0"/>
              <a:t>Casaburi</a:t>
            </a:r>
            <a:r>
              <a:rPr lang="en-US" i="1" dirty="0" smtClean="0"/>
              <a:t> R, 2008)</a:t>
            </a:r>
            <a:r>
              <a:rPr lang="en-US" dirty="0" smtClean="0"/>
              <a:t>.</a:t>
            </a:r>
          </a:p>
          <a:p>
            <a:pPr>
              <a:defRPr/>
            </a:pPr>
            <a:r>
              <a:rPr lang="en-US" dirty="0" smtClean="0"/>
              <a:t>In the late 1960s, Petty, working at the University of Colorado, brought together a team and established a standardized out-patient program of pulmonary rehabilitation. This program offered patients individualized instruction about their disease; taught about bronchial hygiene; utilized breathing retraining, physical reconditioning, and individualized pharmacologic therapy; and employed supplemental oxygen (as indicated, mostly for right-heart failure). By 1969 he had accumulated enough experience to publish the landmark paper “A Comprehensive Care Program for Chronic Airway Obstruction,”</a:t>
            </a:r>
            <a:r>
              <a:rPr lang="en-US" i="1" dirty="0" smtClean="0"/>
              <a:t> (</a:t>
            </a:r>
            <a:r>
              <a:rPr lang="en-US" i="1" dirty="0" err="1" smtClean="0"/>
              <a:t>Casaburi</a:t>
            </a:r>
            <a:r>
              <a:rPr lang="en-US" i="1" dirty="0" smtClean="0"/>
              <a:t> R, 2008)</a:t>
            </a:r>
            <a:endParaRPr lang="en-US" dirty="0" smtClean="0"/>
          </a:p>
          <a:p>
            <a:pPr>
              <a:defRPr/>
            </a:pPr>
            <a:endParaRPr lang="en-US" dirty="0" smtClean="0"/>
          </a:p>
          <a:p>
            <a:pPr>
              <a:defRPr/>
            </a:pPr>
            <a:r>
              <a:rPr lang="en-US" dirty="0" smtClean="0"/>
              <a:t>In 1974, the American College of Chest Physicians formulated a definition of pulmonary rehabilitation .</a:t>
            </a:r>
            <a:r>
              <a:rPr lang="en-US" i="1" dirty="0" smtClean="0"/>
              <a:t>(</a:t>
            </a:r>
            <a:r>
              <a:rPr lang="en-US" i="1" dirty="0" err="1" smtClean="0"/>
              <a:t>Casaburi</a:t>
            </a:r>
            <a:r>
              <a:rPr lang="en-US" i="1" dirty="0" smtClean="0"/>
              <a:t> R, 2008)</a:t>
            </a:r>
            <a:endParaRPr lang="en-US" dirty="0" smtClean="0"/>
          </a:p>
          <a:p>
            <a:pPr>
              <a:defRPr/>
            </a:pPr>
            <a:endParaRPr lang="en-US" dirty="0" smtClean="0"/>
          </a:p>
          <a:p>
            <a:pPr>
              <a:defRPr/>
            </a:pPr>
            <a:r>
              <a:rPr lang="en-US" dirty="0" smtClean="0"/>
              <a:t>In the 1980s doubts surfaced as to the ability of rehabilitative exercise to improve muscle function in COPD </a:t>
            </a:r>
            <a:r>
              <a:rPr lang="en-US" i="1" dirty="0" smtClean="0"/>
              <a:t>(</a:t>
            </a:r>
            <a:r>
              <a:rPr lang="en-US" i="1" dirty="0" err="1" smtClean="0"/>
              <a:t>Casaburi</a:t>
            </a:r>
            <a:r>
              <a:rPr lang="en-US" i="1" dirty="0" smtClean="0"/>
              <a:t> R, 2008)</a:t>
            </a:r>
            <a:r>
              <a:rPr lang="en-US" dirty="0" smtClean="0"/>
              <a:t>. During this period some studies showed no significant benefit </a:t>
            </a:r>
            <a:r>
              <a:rPr lang="en-US" i="1" dirty="0" smtClean="0"/>
              <a:t>(Sharma 2011)</a:t>
            </a:r>
            <a:r>
              <a:rPr lang="en-US" dirty="0" smtClean="0"/>
              <a:t>. </a:t>
            </a:r>
          </a:p>
          <a:p>
            <a:pPr>
              <a:defRPr/>
            </a:pPr>
            <a:endParaRPr lang="en-US" dirty="0" smtClean="0"/>
          </a:p>
          <a:p>
            <a:pPr>
              <a:defRPr/>
            </a:pPr>
            <a:r>
              <a:rPr lang="en-US" dirty="0" smtClean="0"/>
              <a:t>But in the 1990s studies showed that well-designed exercise programs caused beneficial physiologic adaptations </a:t>
            </a:r>
            <a:r>
              <a:rPr lang="en-US" i="1" dirty="0" smtClean="0"/>
              <a:t>(</a:t>
            </a:r>
            <a:r>
              <a:rPr lang="en-US" i="1" dirty="0" err="1" smtClean="0"/>
              <a:t>Casaburi</a:t>
            </a:r>
            <a:r>
              <a:rPr lang="en-US" i="1" dirty="0" smtClean="0"/>
              <a:t> R, 2008)</a:t>
            </a:r>
            <a:r>
              <a:rPr lang="en-US" dirty="0" smtClean="0"/>
              <a:t>. </a:t>
            </a:r>
            <a:endParaRPr lang="en-US" dirty="0"/>
          </a:p>
        </p:txBody>
      </p:sp>
      <p:sp>
        <p:nvSpPr>
          <p:cNvPr id="66564" name="Slide Number Placeholder 3"/>
          <p:cNvSpPr>
            <a:spLocks noGrp="1"/>
          </p:cNvSpPr>
          <p:nvPr>
            <p:ph type="sldNum" sz="quarter" idx="5"/>
          </p:nvPr>
        </p:nvSpPr>
        <p:spPr>
          <a:noFill/>
        </p:spPr>
        <p:txBody>
          <a:bodyPr/>
          <a:lstStyle/>
          <a:p>
            <a:fld id="{508FD77B-031B-4DA6-80EC-78FA61FC18A1}" type="slidenum">
              <a:rPr lang="en-US">
                <a:solidFill>
                  <a:prstClr val="black"/>
                </a:solidFill>
              </a:rPr>
              <a:pPr/>
              <a:t>5</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C8FF797-7C64-4BFB-9113-8D6CBF9AAD68}" type="slidenum">
              <a:rPr lang="en-US" smtClean="0"/>
              <a:pPr/>
              <a:t>8</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These interventions are provided by a multidisciplinary team that often includes physicians, nurses, respiratory therapists, physical therapists, occupational therapists , dieticians and social workers.</a:t>
            </a:r>
          </a:p>
        </p:txBody>
      </p:sp>
      <p:sp>
        <p:nvSpPr>
          <p:cNvPr id="430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01D5790-C295-4C4F-A75F-2B014A7FF614}" type="slidenum">
              <a:rPr lang="en-US" smtClean="0"/>
              <a:pPr fontAlgn="base">
                <a:spcBef>
                  <a:spcPct val="0"/>
                </a:spcBef>
                <a:spcAft>
                  <a:spcPct val="0"/>
                </a:spcAft>
                <a:defRPr/>
              </a:pPr>
              <a:t>9</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34E9014C-0418-48D0-B041-BAF296B8B427}" type="slidenum">
              <a:rPr lang="en-US" smtClean="0"/>
              <a:pPr/>
              <a:t>26</a:t>
            </a:fld>
            <a:endParaRPr lang="en-US"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7B3D4A12-A2A8-4273-93E1-288E057FD8F7}" type="slidenum">
              <a:rPr lang="en-US" smtClean="0"/>
              <a:pPr/>
              <a:t>30</a:t>
            </a:fld>
            <a:endParaRPr 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To understand how and why Pulmonary Rehabilitation is an optimal treatment for Chronic Lung disease you must understand the consequences of respiratory disease on the body as a whole. </a:t>
            </a:r>
          </a:p>
        </p:txBody>
      </p:sp>
      <p:sp>
        <p:nvSpPr>
          <p:cNvPr id="327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9E65E7F-5526-4101-A2DE-62049C76730C}" type="slidenum">
              <a:rPr lang="en-US" smtClean="0"/>
              <a:pPr fontAlgn="base">
                <a:spcBef>
                  <a:spcPct val="0"/>
                </a:spcBef>
                <a:spcAft>
                  <a:spcPct val="0"/>
                </a:spcAft>
                <a:defRPr/>
              </a:pPr>
              <a:t>32</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337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0D52416-A71D-4D55-A702-41A0FA2BE22B}" type="slidenum">
              <a:rPr lang="en-US" smtClean="0"/>
              <a:pPr fontAlgn="base">
                <a:spcBef>
                  <a:spcPct val="0"/>
                </a:spcBef>
                <a:spcAft>
                  <a:spcPct val="0"/>
                </a:spcAft>
                <a:defRPr/>
              </a:pPr>
              <a:t>33</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Several impairments such as weakness, dysfunction of skeletal and respiratory muscles, anxiety and depression and abnormalities in nutrition have responded to treatment. Improvement in overall and </a:t>
            </a:r>
            <a:r>
              <a:rPr lang="en-US" dirty="0" err="1" smtClean="0"/>
              <a:t>exertional</a:t>
            </a:r>
            <a:r>
              <a:rPr lang="en-US" dirty="0" smtClean="0"/>
              <a:t>  dyspnea and QOL have been demonstrated.  Significant increases in maximum exercise capacity have been observed..  Trials have indicated a decrease in health resource use.  No trials have documented a survival benefit.</a:t>
            </a:r>
          </a:p>
        </p:txBody>
      </p:sp>
      <p:sp>
        <p:nvSpPr>
          <p:cNvPr id="378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6C85C87-9D61-43B5-816C-78C3BB962C09}" type="slidenum">
              <a:rPr lang="en-US" smtClean="0"/>
              <a:pPr fontAlgn="base">
                <a:spcBef>
                  <a:spcPct val="0"/>
                </a:spcBef>
                <a:spcAft>
                  <a:spcPct val="0"/>
                </a:spcAft>
                <a:defRPr/>
              </a:pPr>
              <a:t>34</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r>
              <a:rPr lang="en-US" smtClean="0"/>
              <a:t>Reduced physical activity occurs as a result of chronic breathlessness and fatigue. The subsequent deconditioning is aggravated by systemic effects</a:t>
            </a:r>
          </a:p>
          <a:p>
            <a:r>
              <a:rPr lang="en-US" smtClean="0"/>
              <a:t>such as peripheral muscle, cardiac, nutritional and psycho-social dysfunction. Suboptimal self-management strategies add to the burden of the disease.</a:t>
            </a:r>
          </a:p>
          <a:p>
            <a:r>
              <a:rPr lang="en-US" smtClean="0"/>
              <a:t>Not surprisingly, peripheral muscle dysfunction is a major cause of reduced function and participation in patients with chronic obstructive pulmonary disease</a:t>
            </a:r>
          </a:p>
          <a:p>
            <a:r>
              <a:rPr lang="en-US" smtClean="0"/>
              <a:t>(COPD), hence physical training is crucial in order to increase exercise capacity, functional status and associated quality of life (QoL).</a:t>
            </a:r>
          </a:p>
        </p:txBody>
      </p:sp>
      <p:sp>
        <p:nvSpPr>
          <p:cNvPr id="67588" name="Slide Number Placeholder 3"/>
          <p:cNvSpPr>
            <a:spLocks noGrp="1"/>
          </p:cNvSpPr>
          <p:nvPr>
            <p:ph type="sldNum" sz="quarter" idx="5"/>
          </p:nvPr>
        </p:nvSpPr>
        <p:spPr>
          <a:noFill/>
        </p:spPr>
        <p:txBody>
          <a:bodyPr/>
          <a:lstStyle/>
          <a:p>
            <a:fld id="{6995D3BF-071A-47BB-9386-7E1428789416}" type="slidenum">
              <a:rPr lang="en-US">
                <a:solidFill>
                  <a:prstClr val="black"/>
                </a:solidFill>
              </a:rPr>
              <a:pPr/>
              <a:t>35</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1A7B07E5-CD31-4A82-ACA3-C7FDDDED5110}" type="slidenum">
              <a:rPr lang="en-US">
                <a:solidFill>
                  <a:prstClr val="black"/>
                </a:solidFill>
              </a:rPr>
              <a:pPr/>
              <a:t>36</a:t>
            </a:fld>
            <a:endParaRPr lang="en-US">
              <a:solidFill>
                <a:prstClr val="black"/>
              </a:solidFill>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88C5D088-C35A-4871-91BA-40F9CBDCA97D}" type="slidenum">
              <a:rPr lang="en-US">
                <a:solidFill>
                  <a:prstClr val="black"/>
                </a:solidFill>
              </a:rPr>
              <a:pPr/>
              <a:t>37</a:t>
            </a:fld>
            <a:endParaRPr lang="en-US">
              <a:solidFill>
                <a:prstClr val="black"/>
              </a:solidFill>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91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FA475D-DB99-48BF-AE53-74A9FAA90ACF}" type="slidenum">
              <a:rPr lang="en-US">
                <a:solidFill>
                  <a:prstClr val="black"/>
                </a:solidFill>
              </a:rPr>
              <a:pPr>
                <a:defRPr/>
              </a:pPr>
              <a:t>38</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Complete medical history and physical examination which includes respiratory histories, medical histories e.g. NMD, orthopedic history  also current medical problems, co-morbidities, use of medical resources and surgical and medication history to be accurately elicited and noted. Routine physical examination with focus on respiratory assessment is important. Observation of Simple walk in office, pulse oxymetry, breathing pattern are essential to determine eligibility for PR. </a:t>
            </a:r>
          </a:p>
        </p:txBody>
      </p:sp>
      <p:sp>
        <p:nvSpPr>
          <p:cNvPr id="522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7B6433-FF69-4B7E-AA62-518978153136}" type="slidenum">
              <a:rPr lang="en-US">
                <a:solidFill>
                  <a:prstClr val="black"/>
                </a:solidFill>
              </a:rPr>
              <a:pPr>
                <a:defRPr/>
              </a:pPr>
              <a:t>39</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p:txBody>
          <a:bodyPr/>
          <a:lstStyle/>
          <a:p>
            <a:pPr>
              <a:defRPr/>
            </a:pPr>
            <a:fld id="{2E8359BB-C32C-44C2-9294-986497E1F59B}" type="slidenum">
              <a:rPr lang="en-US" smtClean="0"/>
              <a:pPr>
                <a:defRPr/>
              </a:pPr>
              <a:t>43</a:t>
            </a:fld>
            <a:endParaRPr lang="en-US" smtClean="0"/>
          </a:p>
        </p:txBody>
      </p:sp>
      <p:sp>
        <p:nvSpPr>
          <p:cNvPr id="4608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4608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dirty="0" smtClean="0"/>
              <a:t>This slide shows a graphic representation of hyperinflation and gas trapping in COPD compared to normal lung function.</a:t>
            </a:r>
          </a:p>
          <a:p>
            <a:pPr eaLnBrk="1" hangingPunct="1"/>
            <a:r>
              <a:rPr lang="en-US" dirty="0" smtClean="0"/>
              <a:t>In the COPD graphic, there is an increase in RV (residual volume) and FRC (functional residual capacity), which leads to a decrease in IC (</a:t>
            </a:r>
            <a:r>
              <a:rPr lang="en-US" dirty="0" err="1" smtClean="0"/>
              <a:t>inspiratory</a:t>
            </a:r>
            <a:r>
              <a:rPr lang="en-US" dirty="0" smtClean="0"/>
              <a:t> capacity).</a:t>
            </a:r>
          </a:p>
          <a:p>
            <a:pPr eaLnBrk="1" hangingPunct="1"/>
            <a:r>
              <a:rPr lang="en-US" dirty="0" smtClean="0"/>
              <a:t>Of all lung volumes, IC has the highest correlation with dyspnea. </a:t>
            </a:r>
          </a:p>
          <a:p>
            <a:pPr eaLnBrk="1" hangingPunct="1"/>
            <a:r>
              <a:rPr lang="en-US" dirty="0" smtClean="0"/>
              <a:t>During activity it is optimal to improve minute ventilation by increasing tidal volume (VT) rather than by increasing respiratory rate.  However, as can be seen by the reduction in IC, there is less room to expand tidal volume in patients with COPD and hyperinflation.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p:txBody>
          <a:bodyPr/>
          <a:lstStyle/>
          <a:p>
            <a:pPr>
              <a:defRPr/>
            </a:pPr>
            <a:fld id="{CFABDD0E-C8E8-4155-8C34-1C8AB3E4F4D8}" type="slidenum">
              <a:rPr lang="ar-SA"/>
              <a:pPr>
                <a:defRPr/>
              </a:pPr>
              <a:t>56</a:t>
            </a:fld>
            <a:endParaRPr lang="en-GB"/>
          </a:p>
        </p:txBody>
      </p:sp>
      <p:sp>
        <p:nvSpPr>
          <p:cNvPr id="542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427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GB"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PLB - explain physiological mechanism, and more in demo, segmental and thoracic expansion exercises explain in demo, Autogenic drainage-</a:t>
            </a:r>
          </a:p>
          <a:p>
            <a:r>
              <a:rPr lang="en-US" smtClean="0"/>
              <a:t>technique mostly used to remove secretion in sitting posture,  explain  physiology of technique ,  works on the principle of low lung volume, mid lung vol, high lung volume expiratory breathing end with huffing.</a:t>
            </a:r>
          </a:p>
          <a:p>
            <a:endParaRPr lang="en-US" smtClean="0"/>
          </a:p>
          <a:p>
            <a:r>
              <a:rPr lang="en-US" smtClean="0"/>
              <a:t>Postural drainage works on the principle of gravity, so more explanation in demonstration.</a:t>
            </a:r>
          </a:p>
        </p:txBody>
      </p:sp>
      <p:sp>
        <p:nvSpPr>
          <p:cNvPr id="553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7E205E2-2A31-42B7-B385-E7353585FB6C}" type="slidenum">
              <a:rPr lang="en-US">
                <a:solidFill>
                  <a:prstClr val="black"/>
                </a:solidFill>
              </a:rPr>
              <a:pPr/>
              <a:t>58</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To be only touched upon in this section, covered in detail by the nutritionist in respective section.</a:t>
            </a:r>
          </a:p>
        </p:txBody>
      </p:sp>
      <p:sp>
        <p:nvSpPr>
          <p:cNvPr id="542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E5F60D-A4BC-480E-8979-A35CED7D054E}" type="slidenum">
              <a:rPr lang="en-US">
                <a:solidFill>
                  <a:prstClr val="black"/>
                </a:solidFill>
              </a:rPr>
              <a:pPr>
                <a:defRPr/>
              </a:pPr>
              <a:t>67</a:t>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IN" smtClean="0"/>
          </a:p>
        </p:txBody>
      </p:sp>
      <p:sp>
        <p:nvSpPr>
          <p:cNvPr id="4" name="Slide Number Placeholder 3"/>
          <p:cNvSpPr>
            <a:spLocks noGrp="1"/>
          </p:cNvSpPr>
          <p:nvPr>
            <p:ph type="sldNum" sz="quarter" idx="5"/>
          </p:nvPr>
        </p:nvSpPr>
        <p:spPr/>
        <p:txBody>
          <a:bodyPr/>
          <a:lstStyle/>
          <a:p>
            <a:pPr>
              <a:defRPr/>
            </a:pPr>
            <a:fld id="{8A4E9754-D5F1-4639-9A6C-EECC0B98C7FA}" type="slidenum">
              <a:rPr lang="en-US" smtClean="0"/>
              <a:pPr>
                <a:defRPr/>
              </a:pPr>
              <a:t>75</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6A549355-04EB-457A-85CC-87CDD9F0E8B4}" type="slidenum">
              <a:rPr lang="en-GB">
                <a:solidFill>
                  <a:prstClr val="black"/>
                </a:solidFill>
              </a:rPr>
              <a:pPr/>
              <a:t>76</a:t>
            </a:fld>
            <a:endParaRPr lang="en-GB">
              <a:solidFill>
                <a:prstClr val="black"/>
              </a:solidFill>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5C8B327D-C5C3-401E-8D4E-46C82B5CE854}" type="slidenum">
              <a:rPr lang="en-GB">
                <a:solidFill>
                  <a:prstClr val="black"/>
                </a:solidFill>
              </a:rPr>
              <a:pPr/>
              <a:t>77</a:t>
            </a:fld>
            <a:endParaRPr lang="en-GB">
              <a:solidFill>
                <a:prstClr val="black"/>
              </a:solidFill>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F384AB4D-3038-4896-BE28-C4C82D032B21}" type="slidenum">
              <a:rPr lang="en-GB">
                <a:solidFill>
                  <a:prstClr val="black"/>
                </a:solidFill>
              </a:rPr>
              <a:pPr/>
              <a:t>79</a:t>
            </a:fld>
            <a:endParaRPr lang="en-GB">
              <a:solidFill>
                <a:prstClr val="black"/>
              </a:solidFill>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73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59A7C1E-82F1-4F29-A377-9BB0E69EFAED}" type="slidenum">
              <a:rPr lang="en-US">
                <a:solidFill>
                  <a:prstClr val="black"/>
                </a:solidFill>
              </a:rPr>
              <a:pPr>
                <a:defRPr/>
              </a:pPr>
              <a:t>85</a:t>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For lower limb strength- in assessment remove 10 RM of big muscles like quads, hamps, abductors, where patient should be able to perform action with maximum weight 10repitation.</a:t>
            </a:r>
          </a:p>
          <a:p>
            <a:endParaRPr lang="en-US" smtClean="0"/>
          </a:p>
          <a:p>
            <a:r>
              <a:rPr lang="en-US" smtClean="0"/>
              <a:t>Start training 60-80% of 10RM weight they can carry. and start training with that weight. 1 set=10-12 repetition, progress no of sets till 3.</a:t>
            </a:r>
          </a:p>
          <a:p>
            <a:r>
              <a:rPr lang="en-US" smtClean="0"/>
              <a:t>Again check 10RM and increase weight in progression.</a:t>
            </a:r>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1522513-0D2F-4EEF-BAEA-3E11C9692A52}" type="slidenum">
              <a:rPr lang="en-US">
                <a:solidFill>
                  <a:prstClr val="black"/>
                </a:solidFill>
              </a:rPr>
              <a:pPr/>
              <a:t>96</a:t>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IN" smtClean="0">
                <a:solidFill>
                  <a:srgbClr val="002060"/>
                </a:solidFill>
              </a:rPr>
              <a:t>Studies indicate that strength training for upper limb muscles results in moderate improvements in upper limb strength (</a:t>
            </a:r>
            <a:r>
              <a:rPr lang="en-IN" i="1" smtClean="0">
                <a:solidFill>
                  <a:srgbClr val="002060"/>
                </a:solidFill>
              </a:rPr>
              <a:t>o shea 2004)</a:t>
            </a:r>
            <a:endParaRPr lang="en-IN" i="1" smtClean="0">
              <a:solidFill>
                <a:srgbClr val="FF0000"/>
              </a:solidFill>
            </a:endParaRPr>
          </a:p>
          <a:p>
            <a:pPr eaLnBrk="1" hangingPunct="1">
              <a:spcBef>
                <a:spcPct val="0"/>
              </a:spcBef>
            </a:pPr>
            <a:endParaRPr lang="en-US" smtClean="0"/>
          </a:p>
        </p:txBody>
      </p:sp>
      <p:sp>
        <p:nvSpPr>
          <p:cNvPr id="512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2A25FC5-0159-4403-9E1B-168E4774F2DF}" type="slidenum">
              <a:rPr lang="en-US">
                <a:solidFill>
                  <a:prstClr val="black"/>
                </a:solidFill>
              </a:rPr>
              <a:pPr/>
              <a:t>97</a:t>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Upper limb strength assessment- remove 10RM of big important muscles, like biceps, triceps, shoulder abductor, flexors.</a:t>
            </a:r>
          </a:p>
          <a:p>
            <a:r>
              <a:rPr lang="en-US" smtClean="0"/>
              <a:t>Start training with 60-80% of 10 RM weight , 1 set-10-12 repetition, increase no. of sets up to 3 and Progress training with increasing weight after reassessment of 10RM of specific muscles.</a:t>
            </a:r>
          </a:p>
        </p:txBody>
      </p:sp>
      <p:sp>
        <p:nvSpPr>
          <p:cNvPr id="522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E49845A-AFB9-4F11-9C31-7007337E3FE0}" type="slidenum">
              <a:rPr lang="en-US">
                <a:solidFill>
                  <a:prstClr val="black"/>
                </a:solidFill>
              </a:rPr>
              <a:pPr/>
              <a:t>99</a:t>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Flexibility and stretching exercises can be included in warm up or cool down exercise set, exercise emphasizing on pectoral muscle or shoulder girdle muscle stretch and exercises concentrating on trunk mobility.,</a:t>
            </a:r>
          </a:p>
          <a:p>
            <a:r>
              <a:rPr lang="en-US" smtClean="0"/>
              <a:t>shown in pictures, also concentrate on lower limb muscle flexibility and stretching which can help them in locomotion and endurance training.</a:t>
            </a:r>
          </a:p>
        </p:txBody>
      </p:sp>
      <p:sp>
        <p:nvSpPr>
          <p:cNvPr id="532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A59796B-5BC8-4B2E-A4BE-B39FA240EEE1}" type="slidenum">
              <a:rPr lang="en-US">
                <a:solidFill>
                  <a:prstClr val="black"/>
                </a:solidFill>
              </a:rPr>
              <a:pPr/>
              <a:t>100</a:t>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Endurance training for upper limb- </a:t>
            </a:r>
          </a:p>
          <a:p>
            <a:r>
              <a:rPr lang="en-US" smtClean="0"/>
              <a:t>start with minimal weight in form of dumbell or weight cuff e.g. 250 grams, 1 set= 10rep, increase no. of sets </a:t>
            </a:r>
          </a:p>
        </p:txBody>
      </p:sp>
      <p:sp>
        <p:nvSpPr>
          <p:cNvPr id="491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5DD8C12-534D-45B4-AC7D-8941614AFEA1}" type="slidenum">
              <a:rPr lang="en-US">
                <a:solidFill>
                  <a:prstClr val="black"/>
                </a:solidFill>
              </a:rPr>
              <a:pPr/>
              <a:t>110</a:t>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Ballon bladder for expiratory exercise, 10 rep twice in a day, and incentive spirometer start with minimal 200cc, correct technique is very important, teach them properly, and tell how to progress, after holding ball up for 3sec then only progress to next level.</a:t>
            </a:r>
          </a:p>
        </p:txBody>
      </p:sp>
      <p:sp>
        <p:nvSpPr>
          <p:cNvPr id="542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220CD65-8D08-4E06-85FC-BC3D73F44DC0}" type="slidenum">
              <a:rPr lang="en-US">
                <a:solidFill>
                  <a:prstClr val="black"/>
                </a:solidFill>
              </a:rPr>
              <a:pPr/>
              <a:t>112</a:t>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AEE662CA-3B2A-4EB2-96BB-AC4AEBAB45BD}" type="slidenum">
              <a:rPr lang="en-US" altLang="en-US"/>
              <a:pPr/>
              <a:t>123</a:t>
            </a:fld>
            <a:endParaRPr lang="en-US" altLang="en-US"/>
          </a:p>
        </p:txBody>
      </p:sp>
      <p:sp>
        <p:nvSpPr>
          <p:cNvPr id="31747"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xfrm>
            <a:off x="940435" y="4421822"/>
            <a:ext cx="5172393" cy="1939396"/>
          </a:xfrm>
        </p:spPr>
        <p:txBody>
          <a:bodyPr/>
          <a:lstStyle/>
          <a:p>
            <a:pPr eaLnBrk="1" hangingPunct="1">
              <a:defRPr/>
            </a:pPr>
            <a:r>
              <a:rPr lang="en-US" altLang="en-US" dirty="0" smtClean="0"/>
              <a:t>The core components identified by the AHA/AACVPR Scientific Statement are not intended "...to promote a rote approach or homogeneity among programs, but rather to foster a foundation of services upon which each program can establish its own specific strengths and identity and effectively attain outcome goals for its target population."</a:t>
            </a:r>
          </a:p>
          <a:p>
            <a:pPr eaLnBrk="1" hangingPunct="1">
              <a:defRPr/>
            </a:pPr>
            <a:endParaRPr lang="en-US" altLang="en-US" dirty="0" smtClean="0"/>
          </a:p>
          <a:p>
            <a:pPr lvl="1" eaLnBrk="1" hangingPunct="1">
              <a:defRPr/>
            </a:pPr>
            <a:r>
              <a:rPr lang="en-US" altLang="en-US" sz="1000" dirty="0" err="1" smtClean="0">
                <a:effectLst>
                  <a:outerShdw blurRad="38100" dist="38100" dir="2700000" algn="tl">
                    <a:srgbClr val="C0C0C0"/>
                  </a:outerShdw>
                </a:effectLst>
              </a:rPr>
              <a:t>Balady</a:t>
            </a:r>
            <a:r>
              <a:rPr lang="en-US" altLang="en-US" sz="1000" dirty="0" smtClean="0">
                <a:effectLst>
                  <a:outerShdw blurRad="38100" dist="38100" dir="2700000" algn="tl">
                    <a:srgbClr val="C0C0C0"/>
                  </a:outerShdw>
                </a:effectLst>
              </a:rPr>
              <a:t>, G. et al.  Core components of cardiac rehabilitation/secondary prevention programs: A statement for healthcare professionals from the American Heart Association and the American Association of Cardiovascular and Pulmonary Rehabilitation.  </a:t>
            </a:r>
            <a:r>
              <a:rPr lang="en-US" altLang="en-US" sz="1000" i="1" dirty="0" smtClean="0">
                <a:effectLst>
                  <a:outerShdw blurRad="38100" dist="38100" dir="2700000" algn="tl">
                    <a:srgbClr val="C0C0C0"/>
                  </a:outerShdw>
                </a:effectLst>
              </a:rPr>
              <a:t>Circulation</a:t>
            </a:r>
            <a:r>
              <a:rPr lang="en-US" altLang="en-US" sz="1000" dirty="0" smtClean="0">
                <a:effectLst>
                  <a:outerShdw blurRad="38100" dist="38100" dir="2700000" algn="tl">
                    <a:srgbClr val="C0C0C0"/>
                  </a:outerShdw>
                </a:effectLst>
              </a:rPr>
              <a:t>, 2000; 102:1069-1073.</a:t>
            </a:r>
          </a:p>
          <a:p>
            <a:pPr eaLnBrk="1" hangingPunct="1">
              <a:defRPr/>
            </a:pPr>
            <a:endParaRPr lang="en-US" altLang="en-US"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FC34A2D4-3654-4E92-ABB4-E1D31A5889A9}" type="slidenum">
              <a:rPr lang="en-US" altLang="en-US"/>
              <a:pPr/>
              <a:t>124</a:t>
            </a:fld>
            <a:endParaRPr lang="en-US" altLang="en-US"/>
          </a:p>
        </p:txBody>
      </p:sp>
      <p:sp>
        <p:nvSpPr>
          <p:cNvPr id="45059" name="Rectangle 2"/>
          <p:cNvSpPr>
            <a:spLocks noGrp="1" noRot="1" noChangeAspect="1" noChangeArrowheads="1" noTextEdit="1"/>
          </p:cNvSpPr>
          <p:nvPr>
            <p:ph type="sldImg"/>
          </p:nvPr>
        </p:nvSpPr>
        <p:spPr>
          <a:ln/>
        </p:spPr>
      </p:sp>
      <p:sp>
        <p:nvSpPr>
          <p:cNvPr id="2" name="Rectangle 3"/>
          <p:cNvSpPr>
            <a:spLocks noGrp="1" noChangeArrowheads="1"/>
          </p:cNvSpPr>
          <p:nvPr>
            <p:ph type="body" idx="1"/>
          </p:nvPr>
        </p:nvSpPr>
        <p:spPr/>
        <p:txBody>
          <a:bodyPr/>
          <a:lstStyle/>
          <a:p>
            <a:pPr eaLnBrk="1" hangingPunct="1">
              <a:defRPr/>
            </a:pPr>
            <a:r>
              <a:rPr lang="en-US" altLang="en-US" dirty="0" smtClean="0"/>
              <a:t>Recent research has confirmed the importance of exercise/activity on coronary artery disease.  </a:t>
            </a:r>
          </a:p>
          <a:p>
            <a:pPr eaLnBrk="1" hangingPunct="1">
              <a:defRPr/>
            </a:pPr>
            <a:endParaRPr lang="en-US" altLang="en-US" dirty="0" smtClean="0"/>
          </a:p>
          <a:p>
            <a:pPr eaLnBrk="1" hangingPunct="1">
              <a:defRPr/>
            </a:pPr>
            <a:r>
              <a:rPr lang="en-US" altLang="en-US" dirty="0" smtClean="0"/>
              <a:t>Articles published in Circulation, New England Journal of Medicine and the American Journal of Cardiology identify that physical inactivity is an independent risk factor for CAD and that exercise capacity is a powerful predictor for the development and progression of CAD.</a:t>
            </a:r>
          </a:p>
          <a:p>
            <a:pPr marL="233744" lvl="1">
              <a:defRPr/>
            </a:pPr>
            <a:r>
              <a:rPr lang="en-US" altLang="en-US" sz="900" i="1" dirty="0" smtClean="0"/>
              <a:t>Circulation 1996; 94: 857-62</a:t>
            </a:r>
          </a:p>
          <a:p>
            <a:pPr marL="233744" lvl="1">
              <a:defRPr/>
            </a:pPr>
            <a:r>
              <a:rPr lang="en-US" altLang="en-US" sz="900" i="1" dirty="0" smtClean="0"/>
              <a:t>Myers et al, NEJM, 2002; 346: #11, 793-801</a:t>
            </a:r>
            <a:endParaRPr lang="en-US" altLang="en-US" sz="1000" i="1" dirty="0" smtClean="0">
              <a:solidFill>
                <a:schemeClr val="folHlink"/>
              </a:solidFill>
              <a:effectLst>
                <a:outerShdw blurRad="38100" dist="38100" dir="2700000" algn="tl">
                  <a:srgbClr val="C0C0C0"/>
                </a:outerShdw>
              </a:effectLst>
            </a:endParaRPr>
          </a:p>
          <a:p>
            <a:pPr eaLnBrk="1" hangingPunct="1">
              <a:defRPr/>
            </a:pPr>
            <a:endParaRPr lang="en-US" altLang="en-US" dirty="0" smtClean="0"/>
          </a:p>
          <a:p>
            <a:pPr eaLnBrk="1" hangingPunct="1">
              <a:defRPr/>
            </a:pPr>
            <a:r>
              <a:rPr lang="en-US" altLang="en-US" dirty="0" smtClean="0"/>
              <a:t>Improved levels of physical fitness has been shown to decrease established risk factors such as </a:t>
            </a:r>
            <a:r>
              <a:rPr lang="en-US" altLang="en-US" dirty="0" err="1" smtClean="0"/>
              <a:t>hyperlidemia</a:t>
            </a:r>
            <a:r>
              <a:rPr lang="en-US" altLang="en-US" dirty="0" smtClean="0"/>
              <a:t>.</a:t>
            </a:r>
          </a:p>
          <a:p>
            <a:pPr eaLnBrk="1" hangingPunct="1">
              <a:defRPr/>
            </a:pPr>
            <a:endParaRPr lang="en-US" altLang="en-US" dirty="0" smtClean="0"/>
          </a:p>
          <a:p>
            <a:pPr eaLnBrk="1" hangingPunct="1">
              <a:defRPr/>
            </a:pPr>
            <a:r>
              <a:rPr lang="en-US" altLang="en-US" dirty="0" smtClean="0"/>
              <a:t>Although exercise is the cornerstone of cardiac rehabilitation, it is not </a:t>
            </a:r>
            <a:r>
              <a:rPr lang="en-US" altLang="en-US" i="1" dirty="0" smtClean="0"/>
              <a:t>just</a:t>
            </a:r>
            <a:r>
              <a:rPr lang="en-US" altLang="en-US" dirty="0" smtClean="0"/>
              <a:t> an exercise program at the local “gym”. It is a monitored (telemetry, </a:t>
            </a:r>
            <a:r>
              <a:rPr lang="en-US" altLang="en-US" dirty="0" err="1" smtClean="0"/>
              <a:t>hemodynamics</a:t>
            </a:r>
            <a:r>
              <a:rPr lang="en-US" altLang="en-US" dirty="0" smtClean="0"/>
              <a:t>, etc) supervised progressive activity program tailored to meet the needs of each patient.  The program consists of stretching/ROM exercises, aerobic exercise and even resistive exercises (light weight training).</a:t>
            </a:r>
          </a:p>
          <a:p>
            <a:pPr marL="233744" lvl="1">
              <a:defRPr/>
            </a:pPr>
            <a:r>
              <a:rPr lang="en-US" altLang="en-US" sz="900" i="1" dirty="0" err="1" smtClean="0"/>
              <a:t>Lavie</a:t>
            </a:r>
            <a:r>
              <a:rPr lang="en-US" altLang="en-US" sz="900" i="1" dirty="0" smtClean="0"/>
              <a:t> CJ and </a:t>
            </a:r>
            <a:r>
              <a:rPr lang="en-US" altLang="en-US" sz="900" i="1" dirty="0" err="1" smtClean="0"/>
              <a:t>Milani</a:t>
            </a:r>
            <a:r>
              <a:rPr lang="en-US" altLang="en-US" sz="900" i="1" dirty="0" smtClean="0"/>
              <a:t> RV. AJC 1996; 78: 1286-1289</a:t>
            </a:r>
          </a:p>
          <a:p>
            <a:pPr marL="233744" lvl="1">
              <a:defRPr/>
            </a:pPr>
            <a:r>
              <a:rPr lang="en-US" altLang="en-US" sz="900" i="1" dirty="0" smtClean="0"/>
              <a:t>Brubaker PH et al.  AJC 1996; 78: 769-773</a:t>
            </a:r>
          </a:p>
          <a:p>
            <a:pPr eaLnBrk="1" hangingPunct="1">
              <a:buFont typeface="Wingdings" pitchFamily="2" charset="2"/>
              <a:buNone/>
              <a:defRPr/>
            </a:pPr>
            <a:endParaRPr lang="en-US" altLang="en-US" dirty="0" smtClean="0"/>
          </a:p>
          <a:p>
            <a:pPr eaLnBrk="1" hangingPunct="1">
              <a:defRPr/>
            </a:pPr>
            <a:endParaRPr lang="en-US" altLang="en-US"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a:lnSpc>
                <a:spcPct val="90000"/>
              </a:lnSpc>
            </a:pPr>
            <a:r>
              <a:rPr lang="en-US" smtClean="0"/>
              <a:t>Body Mass Index is defined as weight in kilos divided by height, squared..so it looks like this: kg/m2 </a:t>
            </a:r>
          </a:p>
          <a:p>
            <a:pPr>
              <a:lnSpc>
                <a:spcPct val="90000"/>
              </a:lnSpc>
            </a:pPr>
            <a:endParaRPr lang="en-US" smtClean="0"/>
          </a:p>
          <a:p>
            <a:pPr>
              <a:lnSpc>
                <a:spcPct val="90000"/>
              </a:lnSpc>
            </a:pPr>
            <a:r>
              <a:rPr lang="en-US" smtClean="0"/>
              <a:t>Body mass index (BMI) is measure of body fat based on height and weight that applies to both adult men and women. </a:t>
            </a:r>
          </a:p>
          <a:p>
            <a:pPr>
              <a:lnSpc>
                <a:spcPct val="90000"/>
              </a:lnSpc>
            </a:pPr>
            <a:r>
              <a:rPr lang="en-US" smtClean="0"/>
              <a:t>BMI Categories: </a:t>
            </a:r>
          </a:p>
          <a:p>
            <a:pPr>
              <a:lnSpc>
                <a:spcPct val="90000"/>
              </a:lnSpc>
            </a:pPr>
            <a:r>
              <a:rPr lang="en-US" smtClean="0"/>
              <a:t>Normal weight = 18.5-24.9 </a:t>
            </a:r>
          </a:p>
          <a:p>
            <a:pPr>
              <a:lnSpc>
                <a:spcPct val="90000"/>
              </a:lnSpc>
            </a:pPr>
            <a:r>
              <a:rPr lang="en-US" smtClean="0"/>
              <a:t>Overweight = 25-29.9 </a:t>
            </a:r>
          </a:p>
          <a:p>
            <a:pPr>
              <a:lnSpc>
                <a:spcPct val="90000"/>
              </a:lnSpc>
            </a:pPr>
            <a:r>
              <a:rPr lang="en-US" smtClean="0"/>
              <a:t>Obesity = BMI of 30 or greater </a:t>
            </a:r>
          </a:p>
          <a:p>
            <a:pPr>
              <a:lnSpc>
                <a:spcPct val="90000"/>
              </a:lnSpc>
            </a:pPr>
            <a:endParaRPr lang="en-US" smtClean="0"/>
          </a:p>
          <a:p>
            <a:pPr>
              <a:lnSpc>
                <a:spcPct val="90000"/>
              </a:lnSpc>
            </a:pPr>
            <a:r>
              <a:rPr lang="en-US" smtClean="0"/>
              <a:t>Reference: US Department of Health and Human Services, retrieved from:  </a:t>
            </a:r>
            <a:r>
              <a:rPr lang="en-US" u="sng" smtClean="0">
                <a:hlinkClick r:id="rId3"/>
              </a:rPr>
              <a:t>http://www.nhlbisupport.com/bmi/bminojs.htm</a:t>
            </a:r>
            <a:r>
              <a:rPr lang="en-US" u="sng" smtClean="0"/>
              <a:t> </a:t>
            </a:r>
            <a:endParaRPr lang="en-US" smtClean="0"/>
          </a:p>
          <a:p>
            <a:pPr>
              <a:lnSpc>
                <a:spcPct val="90000"/>
              </a:lnSpc>
            </a:pPr>
            <a:endParaRPr lang="en-US" smtClean="0"/>
          </a:p>
          <a:p>
            <a:pPr>
              <a:lnSpc>
                <a:spcPct val="90000"/>
              </a:lnSpc>
            </a:pPr>
            <a:r>
              <a:rPr lang="en-US" smtClean="0"/>
              <a:t>The information you need is someone's weight in kilograms and then their height.  The formula is:</a:t>
            </a:r>
          </a:p>
          <a:p>
            <a:pPr>
              <a:lnSpc>
                <a:spcPct val="90000"/>
              </a:lnSpc>
            </a:pPr>
            <a:endParaRPr lang="en-US" smtClean="0"/>
          </a:p>
          <a:p>
            <a:pPr>
              <a:lnSpc>
                <a:spcPct val="90000"/>
              </a:lnSpc>
            </a:pPr>
            <a:r>
              <a:rPr lang="en-US" smtClean="0"/>
              <a:t> </a:t>
            </a:r>
            <a:r>
              <a:rPr lang="en-US" b="1" smtClean="0"/>
              <a:t>Metric BMI Formula</a:t>
            </a:r>
            <a:r>
              <a:rPr lang="en-US" smtClean="0"/>
              <a:t> BMI = ( Weight in Kilograms / ( Height in Meters ) x ( Height in Meters ) )</a:t>
            </a:r>
          </a:p>
          <a:p>
            <a:pPr>
              <a:lnSpc>
                <a:spcPct val="90000"/>
              </a:lnSpc>
            </a:pPr>
            <a:endParaRPr lang="en-US" smtClean="0"/>
          </a:p>
          <a:p>
            <a:pPr>
              <a:lnSpc>
                <a:spcPct val="90000"/>
              </a:lnSpc>
            </a:pPr>
            <a:r>
              <a:rPr lang="en-US" smtClean="0"/>
              <a:t>For example:   BMI = (75 kg/ 1.6 m) x (1.6 m) = 75/2.56 =29.29 BMI, which then rounds up to 29.3…This BMI indicates this person is overweight…not quite obese, but getting close! </a:t>
            </a:r>
          </a:p>
          <a:p>
            <a:pPr>
              <a:lnSpc>
                <a:spcPct val="90000"/>
              </a:lnSpc>
            </a:pPr>
            <a:endParaRPr lang="en-US" smtClean="0"/>
          </a:p>
          <a:p>
            <a:pPr>
              <a:lnSpc>
                <a:spcPct val="90000"/>
              </a:lnSpc>
            </a:pPr>
            <a:r>
              <a:rPr lang="en-US" smtClean="0"/>
              <a:t>Exercise: Calculate your own BMI, where are you on the  BMI scale? </a:t>
            </a:r>
          </a:p>
        </p:txBody>
      </p:sp>
      <p:sp>
        <p:nvSpPr>
          <p:cNvPr id="48132" name="Slide Number Placeholder 3"/>
          <p:cNvSpPr>
            <a:spLocks noGrp="1"/>
          </p:cNvSpPr>
          <p:nvPr>
            <p:ph type="sldNum" sz="quarter" idx="5"/>
          </p:nvPr>
        </p:nvSpPr>
        <p:spPr bwMode="auto">
          <a:noFill/>
          <a:ln>
            <a:miter lim="800000"/>
            <a:headEnd/>
            <a:tailEnd/>
          </a:ln>
        </p:spPr>
        <p:txBody>
          <a:bodyPr/>
          <a:lstStyle/>
          <a:p>
            <a:fld id="{E5DCD9DE-ED4B-4797-A6BE-E7C971C49750}" type="slidenum">
              <a:rPr lang="en-US" smtClean="0">
                <a:latin typeface="Calibri" pitchFamily="34" charset="0"/>
                <a:cs typeface="Arial" pitchFamily="34" charset="0"/>
              </a:rPr>
              <a:pPr/>
              <a:t>125</a:t>
            </a:fld>
            <a:endParaRPr lang="en-US" smtClean="0">
              <a:latin typeface="Calibri" pitchFamily="34" charset="0"/>
              <a:cs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This in itself is alarming…we are getting more and more overweight with most occurring in urban settings.  As income rises, food intake increases.  There is also a global shift in how we eat.  More salt, more fat and more sugars.  The more we process food, the more we change the food we eat, the less nutrient dense it is.  There is a decrease in vitamins, minerals and micronutrients that help our bodies to stay healthy (WHO, Fact Sheet 311).  The other issue is we exercise less than we used to.  When life has many tools that can make our lives easier…we move our bodies less, we sit more, well, we do not burn calories.  An increase of video games, electronics have caused kids to play less and eat more.  The challenge is getting kids to get outside and play at least one hour a day.  </a:t>
            </a:r>
          </a:p>
          <a:p>
            <a:endParaRPr lang="en-US" smtClean="0"/>
          </a:p>
        </p:txBody>
      </p:sp>
      <p:sp>
        <p:nvSpPr>
          <p:cNvPr id="50180" name="Slide Number Placeholder 3"/>
          <p:cNvSpPr>
            <a:spLocks noGrp="1"/>
          </p:cNvSpPr>
          <p:nvPr>
            <p:ph type="sldNum" sz="quarter" idx="5"/>
          </p:nvPr>
        </p:nvSpPr>
        <p:spPr bwMode="auto">
          <a:noFill/>
          <a:ln>
            <a:miter lim="800000"/>
            <a:headEnd/>
            <a:tailEnd/>
          </a:ln>
        </p:spPr>
        <p:txBody>
          <a:bodyPr/>
          <a:lstStyle/>
          <a:p>
            <a:fld id="{86C88207-C071-44EB-8A6F-63AFF8249CCB}" type="slidenum">
              <a:rPr lang="en-US" smtClean="0">
                <a:latin typeface="Calibri" pitchFamily="34" charset="0"/>
                <a:cs typeface="Arial" pitchFamily="34" charset="0"/>
              </a:rPr>
              <a:pPr/>
              <a:t>126</a:t>
            </a:fld>
            <a:endParaRPr lang="en-US" smtClean="0">
              <a:latin typeface="Calibri" pitchFamily="34" charset="0"/>
              <a:cs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We know what obesity can do to our bodies..but what is interesting is that obesity is preventable.  In the last slide, the information that obesity is caused by eating more than our bodies need…so if we eat the right amount of food…we will be healthier and have much less chance of being obese…seems to simple doesn’t it?  The challenge is, when we have so many choices and eat the Western diet, we have a strong tendency to eat more than we need.  </a:t>
            </a:r>
          </a:p>
          <a:p>
            <a:endParaRPr lang="en-US" smtClean="0"/>
          </a:p>
          <a:p>
            <a:r>
              <a:rPr lang="en-US" smtClean="0"/>
              <a:t>Exercise: Is there anyone in your family that has health problems with obesity or being overweight?  When did they start being overweight? Are they healthy?  Do you have anyone in your family with diseases related to obesity?  </a:t>
            </a:r>
          </a:p>
          <a:p>
            <a:endParaRPr lang="en-US" smtClean="0"/>
          </a:p>
          <a:p>
            <a:r>
              <a:rPr lang="en-US" smtClean="0"/>
              <a:t>What are your favorite foods?  Are they processed and have lots of sugar and fat?  Many people will say they like desserts, candy or soda pop…all can cause someone to gain weight.  </a:t>
            </a:r>
          </a:p>
          <a:p>
            <a:endParaRPr lang="en-US" smtClean="0"/>
          </a:p>
          <a:p>
            <a:r>
              <a:rPr lang="en-US" smtClean="0"/>
              <a:t>Reference: World Health Organization.(2008). Obesity and overweight. Fact sheet #311. Retrieved from </a:t>
            </a:r>
            <a:r>
              <a:rPr lang="en-US" u="sng" smtClean="0">
                <a:hlinkClick r:id="rId3"/>
              </a:rPr>
              <a:t>http://www.who.int/mediacentre/factsheets/fs311/en</a:t>
            </a:r>
            <a:r>
              <a:rPr lang="en-US" smtClean="0"/>
              <a:t> </a:t>
            </a:r>
          </a:p>
          <a:p>
            <a:endParaRPr lang="en-US" smtClean="0"/>
          </a:p>
          <a:p>
            <a:endParaRPr lang="en-US" smtClean="0"/>
          </a:p>
          <a:p>
            <a:endParaRPr lang="en-US" smtClean="0"/>
          </a:p>
        </p:txBody>
      </p:sp>
      <p:sp>
        <p:nvSpPr>
          <p:cNvPr id="52228" name="Slide Number Placeholder 3"/>
          <p:cNvSpPr>
            <a:spLocks noGrp="1"/>
          </p:cNvSpPr>
          <p:nvPr>
            <p:ph type="sldNum" sz="quarter" idx="5"/>
          </p:nvPr>
        </p:nvSpPr>
        <p:spPr bwMode="auto">
          <a:noFill/>
          <a:ln>
            <a:miter lim="800000"/>
            <a:headEnd/>
            <a:tailEnd/>
          </a:ln>
        </p:spPr>
        <p:txBody>
          <a:bodyPr/>
          <a:lstStyle/>
          <a:p>
            <a:fld id="{15C60348-C85A-4381-A950-88048CBCFF78}" type="slidenum">
              <a:rPr lang="en-US" smtClean="0">
                <a:latin typeface="Calibri" pitchFamily="34" charset="0"/>
                <a:cs typeface="Arial" pitchFamily="34" charset="0"/>
              </a:rPr>
              <a:pPr/>
              <a:t>127</a:t>
            </a:fld>
            <a:endParaRPr lang="en-US" smtClean="0">
              <a:latin typeface="Calibri" pitchFamily="34" charset="0"/>
              <a:cs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smtClean="0"/>
              <a:t>General recommendations:</a:t>
            </a:r>
          </a:p>
          <a:p>
            <a:endParaRPr lang="en-US" b="1" smtClean="0"/>
          </a:p>
          <a:p>
            <a:r>
              <a:rPr lang="en-US" smtClean="0"/>
              <a:t>Generally speaking, this lecture has been about healthy eating, exercise and the implications of what can happen if a person does not…but the question that needs to be asked is so…how much is enough…what kind of nutrition is correct?  Although this lecture will not discuss nutrition in depth, there is some basic information that can be helpful.  According to World Health Organization (2010), children need to have a varied diet, the more colorful the better….however, children need to simply eat more fruits and vegetables, fresh is best.  Canned has too much sugar and salt.  Lean proteins such as chicken and fish. Beef, veal and lamb are very high in fat.  When having breads, whole grain is best.  With rice, brown rice is preferred.  The key is to have as much fresh, wholesome food as possible for children, and adults.  </a:t>
            </a:r>
          </a:p>
          <a:p>
            <a:endParaRPr lang="en-US" smtClean="0"/>
          </a:p>
          <a:p>
            <a:r>
              <a:rPr lang="en-US" smtClean="0"/>
              <a:t>Children also need to play outside, or inside if outside is not a good choice, but play with moderate activity at least one hour a day.  Playing soccer, swimming, walking, running, playing basketball…anything that helps children to move their bodies.  </a:t>
            </a:r>
          </a:p>
          <a:p>
            <a:endParaRPr lang="en-US" b="1" smtClean="0"/>
          </a:p>
          <a:p>
            <a:r>
              <a:rPr lang="en-US" smtClean="0"/>
              <a:t>Reference: WHO Childhood Obesity, from </a:t>
            </a:r>
            <a:r>
              <a:rPr lang="en-US" u="sng" smtClean="0">
                <a:hlinkClick r:id="rId3"/>
              </a:rPr>
              <a:t>http://www.who.int/dietphysicalactivity/childhood_what_can_be_done/en/print.html</a:t>
            </a:r>
            <a:r>
              <a:rPr lang="en-US" smtClean="0"/>
              <a:t> </a:t>
            </a:r>
          </a:p>
          <a:p>
            <a:endParaRPr lang="en-US" smtClean="0"/>
          </a:p>
          <a:p>
            <a:endParaRPr lang="en-US" smtClean="0"/>
          </a:p>
        </p:txBody>
      </p:sp>
      <p:sp>
        <p:nvSpPr>
          <p:cNvPr id="62468" name="Slide Number Placeholder 3"/>
          <p:cNvSpPr>
            <a:spLocks noGrp="1"/>
          </p:cNvSpPr>
          <p:nvPr>
            <p:ph type="sldNum" sz="quarter" idx="5"/>
          </p:nvPr>
        </p:nvSpPr>
        <p:spPr bwMode="auto">
          <a:noFill/>
          <a:ln>
            <a:miter lim="800000"/>
            <a:headEnd/>
            <a:tailEnd/>
          </a:ln>
        </p:spPr>
        <p:txBody>
          <a:bodyPr/>
          <a:lstStyle/>
          <a:p>
            <a:fld id="{783F5CD9-368F-4246-AF2D-172ECEBABF69}" type="slidenum">
              <a:rPr lang="en-US" smtClean="0">
                <a:latin typeface="Calibri" pitchFamily="34" charset="0"/>
                <a:cs typeface="Arial" pitchFamily="34" charset="0"/>
              </a:rPr>
              <a:pPr/>
              <a:t>128</a:t>
            </a:fld>
            <a:endParaRPr lang="en-US" smtClean="0">
              <a:latin typeface="Calibri" pitchFamily="34" charset="0"/>
              <a:cs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Reference: </a:t>
            </a:r>
          </a:p>
          <a:p>
            <a:r>
              <a:rPr lang="en-US" smtClean="0"/>
              <a:t>World Health Organization. (2004) Promoting fruit and vegetable consumption around the world. Retrieved from </a:t>
            </a:r>
            <a:r>
              <a:rPr lang="en-US" u="sng" smtClean="0">
                <a:hlinkClick r:id="rId3"/>
              </a:rPr>
              <a:t>http://www.who.int/dietphysicalactivity/fruit/en/index.html</a:t>
            </a:r>
            <a:r>
              <a:rPr lang="en-US" smtClean="0"/>
              <a:t> </a:t>
            </a:r>
          </a:p>
          <a:p>
            <a:endParaRPr lang="en-US" smtClean="0"/>
          </a:p>
        </p:txBody>
      </p:sp>
      <p:sp>
        <p:nvSpPr>
          <p:cNvPr id="70660" name="Slide Number Placeholder 3"/>
          <p:cNvSpPr>
            <a:spLocks noGrp="1"/>
          </p:cNvSpPr>
          <p:nvPr>
            <p:ph type="sldNum" sz="quarter" idx="5"/>
          </p:nvPr>
        </p:nvSpPr>
        <p:spPr bwMode="auto">
          <a:noFill/>
          <a:ln>
            <a:miter lim="800000"/>
            <a:headEnd/>
            <a:tailEnd/>
          </a:ln>
        </p:spPr>
        <p:txBody>
          <a:bodyPr/>
          <a:lstStyle/>
          <a:p>
            <a:fld id="{530A535E-3513-4DA5-ADCC-A34DC676277C}" type="slidenum">
              <a:rPr lang="en-US" smtClean="0">
                <a:latin typeface="Calibri" pitchFamily="34" charset="0"/>
                <a:cs typeface="Arial" pitchFamily="34" charset="0"/>
              </a:rPr>
              <a:pPr/>
              <a:t>129</a:t>
            </a:fld>
            <a:endParaRPr lang="en-US" smtClean="0">
              <a:latin typeface="Calibri" pitchFamily="34" charset="0"/>
              <a:cs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Keep in mind, that even with more fruits and vegetables in the diet, there is still need to reduce the fats, sugars and processed foods.  Keep in mind that tubers, such as potatoes and cassava are not included in fruits and vegetables. </a:t>
            </a:r>
          </a:p>
          <a:p>
            <a:endParaRPr lang="en-US" smtClean="0"/>
          </a:p>
          <a:p>
            <a:r>
              <a:rPr lang="en-US" smtClean="0"/>
              <a:t>Reference: </a:t>
            </a:r>
          </a:p>
          <a:p>
            <a:r>
              <a:rPr lang="en-US" smtClean="0"/>
              <a:t>World Health Organization. (2004) Promoting fruit and vegetable consumption around the world. Retrieved from </a:t>
            </a:r>
            <a:r>
              <a:rPr lang="en-US" u="sng" smtClean="0">
                <a:hlinkClick r:id="rId3"/>
              </a:rPr>
              <a:t>http://www.who.int/dietphysicalactivity/fruit/en/index.html</a:t>
            </a:r>
            <a:r>
              <a:rPr lang="en-US" smtClean="0"/>
              <a:t> </a:t>
            </a:r>
          </a:p>
          <a:p>
            <a:endParaRPr lang="en-US" smtClean="0"/>
          </a:p>
          <a:p>
            <a:endParaRPr lang="en-US" smtClean="0"/>
          </a:p>
        </p:txBody>
      </p:sp>
      <p:sp>
        <p:nvSpPr>
          <p:cNvPr id="71684" name="Slide Number Placeholder 3"/>
          <p:cNvSpPr>
            <a:spLocks noGrp="1"/>
          </p:cNvSpPr>
          <p:nvPr>
            <p:ph type="sldNum" sz="quarter" idx="5"/>
          </p:nvPr>
        </p:nvSpPr>
        <p:spPr bwMode="auto">
          <a:noFill/>
          <a:ln>
            <a:miter lim="800000"/>
            <a:headEnd/>
            <a:tailEnd/>
          </a:ln>
        </p:spPr>
        <p:txBody>
          <a:bodyPr/>
          <a:lstStyle/>
          <a:p>
            <a:fld id="{2C4435B8-E164-4A35-AD2A-2E9184595231}" type="slidenum">
              <a:rPr lang="en-US" smtClean="0">
                <a:latin typeface="Calibri" pitchFamily="34" charset="0"/>
                <a:cs typeface="Arial" pitchFamily="34" charset="0"/>
              </a:rPr>
              <a:pPr/>
              <a:t>130</a:t>
            </a:fld>
            <a:endParaRPr lang="en-US" smtClean="0">
              <a:latin typeface="Calibri" pitchFamily="34" charset="0"/>
              <a:cs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C269B530-49FE-4E52-90C4-145195FEBAD2}" type="slidenum">
              <a:rPr lang="en-US" smtClean="0"/>
              <a:pPr/>
              <a:t>131</a:t>
            </a:fld>
            <a:endParaRPr lang="en-US"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r>
              <a:rPr lang="en-US" smtClean="0">
                <a:latin typeface="Arial Narrow" pitchFamily="34" charset="0"/>
              </a:rPr>
              <a:t>Several longitudinal studies have examined the effects of exercise training on bone health in children, adolescents and young, middle-aged, and older adults.</a:t>
            </a:r>
          </a:p>
          <a:p>
            <a:pPr eaLnBrk="1" hangingPunct="1"/>
            <a:endParaRPr lang="en-US" smtClean="0">
              <a:latin typeface="Arial Narrow" pitchFamily="34" charset="0"/>
            </a:endParaRPr>
          </a:p>
          <a:p>
            <a:pPr eaLnBrk="1" hangingPunct="1"/>
            <a:r>
              <a:rPr lang="en-US" smtClean="0">
                <a:latin typeface="Arial Narrow" pitchFamily="34" charset="0"/>
              </a:rPr>
              <a:t>Although the numbers of studies and total participants are small when compared to studies found in the cardiovascular literature, the results are rather compelling and they indicate that </a:t>
            </a:r>
            <a:r>
              <a:rPr lang="en-US" u="sng" smtClean="0">
                <a:solidFill>
                  <a:schemeClr val="bg2"/>
                </a:solidFill>
                <a:latin typeface="Arial Narrow" pitchFamily="34" charset="0"/>
              </a:rPr>
              <a:t>routine physical activity</a:t>
            </a:r>
            <a:r>
              <a:rPr lang="en-US" smtClean="0">
                <a:latin typeface="Arial Narrow" pitchFamily="34" charset="0"/>
              </a:rPr>
              <a:t>,  especially weight-bearing and impact exercise, </a:t>
            </a:r>
            <a:r>
              <a:rPr lang="en-US" u="sng" smtClean="0">
                <a:solidFill>
                  <a:schemeClr val="bg2"/>
                </a:solidFill>
                <a:latin typeface="Arial Narrow" pitchFamily="34" charset="0"/>
              </a:rPr>
              <a:t>prevents bone loss associated with aging</a:t>
            </a:r>
            <a:r>
              <a:rPr lang="en-US" smtClean="0">
                <a:latin typeface="Arial Narrow" pitchFamily="34" charset="0"/>
              </a:rPr>
              <a:t>. </a:t>
            </a:r>
          </a:p>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4AA5EC95-6DF1-4496-8ECE-7DB6BFAF5B72}" type="slidenum">
              <a:rPr lang="en-US" smtClean="0"/>
              <a:pPr/>
              <a:t>132</a:t>
            </a:fld>
            <a:endParaRPr lang="en-US" smtClean="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8756AD0C-2222-45CA-9C46-E2EC7776505B}" type="slidenum">
              <a:rPr lang="en-US" smtClean="0"/>
              <a:pPr/>
              <a:t>133</a:t>
            </a:fld>
            <a:endParaRPr lang="en-US" smtClean="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r>
              <a:rPr lang="en-US" smtClean="0">
                <a:latin typeface="Arial Narrow" pitchFamily="34" charset="0"/>
              </a:rPr>
              <a:t>Research shows that good nutrition lowers one’s risk for many chronic diseases, including heart disease, stroke, some types of cancer, diabetes, and osteoporosis.</a:t>
            </a:r>
          </a:p>
          <a:p>
            <a:pPr eaLnBrk="1" hangingPunct="1"/>
            <a:r>
              <a:rPr lang="en-US" smtClean="0">
                <a:latin typeface="Arial Narrow" pitchFamily="34" charset="0"/>
              </a:rPr>
              <a:t>Although Americans are slowly adopting healthier diets, there still remains a large gap between recommended dietary patterns and what Americans actually eat. </a:t>
            </a:r>
          </a:p>
          <a:p>
            <a:pPr eaLnBrk="1" hangingPunct="1"/>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B6EB750C-6030-4C38-AA4D-13239E2DD233}" type="slidenum">
              <a:rPr lang="en-US" smtClean="0"/>
              <a:pPr/>
              <a:t>134</a:t>
            </a:fld>
            <a:endParaRPr lang="en-US" smtClean="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marL="233744" indent="-233744"/>
            <a:r>
              <a:rPr lang="en-US" dirty="0" err="1" smtClean="0">
                <a:solidFill>
                  <a:schemeClr val="bg2"/>
                </a:solidFill>
              </a:rPr>
              <a:t>MyPyramid</a:t>
            </a:r>
            <a:r>
              <a:rPr lang="en-US" dirty="0" smtClean="0">
                <a:solidFill>
                  <a:schemeClr val="bg2"/>
                </a:solidFill>
              </a:rPr>
              <a:t>, which is the newest Food Guide Pyramid, recommends the following for a healthy lifestyle:</a:t>
            </a:r>
          </a:p>
          <a:p>
            <a:pPr marL="233744" indent="-233744"/>
            <a:r>
              <a:rPr lang="en-US" sz="1300" dirty="0" smtClean="0">
                <a:latin typeface="Arial Narrow" pitchFamily="34" charset="0"/>
              </a:rPr>
              <a:t>Make half your grains whole</a:t>
            </a:r>
          </a:p>
          <a:p>
            <a:pPr marL="233744" indent="-233744"/>
            <a:r>
              <a:rPr lang="en-US" sz="1300" dirty="0" smtClean="0">
                <a:latin typeface="Arial Narrow" pitchFamily="34" charset="0"/>
              </a:rPr>
              <a:t>Vary your veggies</a:t>
            </a:r>
          </a:p>
          <a:p>
            <a:pPr marL="233744" indent="-233744"/>
            <a:r>
              <a:rPr lang="en-US" sz="1300" dirty="0" smtClean="0">
                <a:latin typeface="Arial Narrow" pitchFamily="34" charset="0"/>
              </a:rPr>
              <a:t>Focus on fruit</a:t>
            </a:r>
          </a:p>
          <a:p>
            <a:pPr marL="233744" indent="-233744"/>
            <a:r>
              <a:rPr lang="en-US" sz="1300" dirty="0" smtClean="0">
                <a:latin typeface="Arial Narrow" pitchFamily="34" charset="0"/>
              </a:rPr>
              <a:t>Get your calcium rich foods</a:t>
            </a:r>
          </a:p>
          <a:p>
            <a:pPr marL="233744" indent="-233744"/>
            <a:r>
              <a:rPr lang="en-US" sz="1300" dirty="0" smtClean="0">
                <a:latin typeface="Arial Narrow" pitchFamily="34" charset="0"/>
              </a:rPr>
              <a:t>Go lean with protein</a:t>
            </a:r>
          </a:p>
          <a:p>
            <a:pPr marL="233744" indent="-233744"/>
            <a:r>
              <a:rPr lang="en-US" sz="1300" dirty="0" smtClean="0">
                <a:latin typeface="Arial Narrow" pitchFamily="34" charset="0"/>
              </a:rPr>
              <a:t>Find your balance between food and physical activity</a:t>
            </a:r>
            <a:endParaRPr lang="en-US" dirty="0" smtClean="0"/>
          </a:p>
          <a:p>
            <a:pPr marL="233744" indent="-233744"/>
            <a:endParaRPr lang="en-US" dirty="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5B267AE4-5DE1-49B7-BCBD-89BB8399D79A}" type="slidenum">
              <a:rPr lang="en-US" smtClean="0"/>
              <a:pPr/>
              <a:t>135</a:t>
            </a:fld>
            <a:endParaRPr lang="en-US" smtClean="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r>
              <a:rPr lang="en-US" smtClean="0"/>
              <a:t>The Dietary Guidelines for Americans (2005) recommends that we eat more whole grains, more fruits and vegetables and less sugar and fat. </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718F597E-6997-46D4-9C77-00EF4529D8ED}" type="slidenum">
              <a:rPr lang="en-US" smtClean="0"/>
              <a:pPr/>
              <a:t>136</a:t>
            </a:fld>
            <a:endParaRPr lang="en-US" smtClean="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pPr eaLnBrk="1" hangingPunct="1"/>
            <a:r>
              <a:rPr lang="en-US" sz="1100" dirty="0" smtClean="0">
                <a:latin typeface="Tw Cen MT" pitchFamily="34" charset="0"/>
              </a:rPr>
              <a:t>Dietary Guidelines for Americans, 2005</a:t>
            </a:r>
            <a:br>
              <a:rPr lang="en-US" sz="1100" dirty="0" smtClean="0">
                <a:latin typeface="Tw Cen MT" pitchFamily="34" charset="0"/>
              </a:rPr>
            </a:br>
            <a:r>
              <a:rPr lang="en-US" sz="900" dirty="0" smtClean="0">
                <a:solidFill>
                  <a:schemeClr val="accent2"/>
                </a:solidFill>
                <a:latin typeface="Tw Cen MT" pitchFamily="34" charset="0"/>
              </a:rPr>
              <a:t>Key Recommendations for the General Population</a:t>
            </a:r>
          </a:p>
          <a:p>
            <a:pPr eaLnBrk="1" hangingPunct="1"/>
            <a:r>
              <a:rPr lang="en-US" sz="1300" u="sng" dirty="0" smtClean="0">
                <a:solidFill>
                  <a:schemeClr val="bg2"/>
                </a:solidFill>
                <a:latin typeface="Arial Narrow" pitchFamily="34" charset="0"/>
              </a:rPr>
              <a:t>Weight Management</a:t>
            </a:r>
          </a:p>
          <a:p>
            <a:pPr lvl="1" eaLnBrk="1" hangingPunct="1"/>
            <a:r>
              <a:rPr lang="en-US" sz="1300" dirty="0" smtClean="0">
                <a:latin typeface="Arial Narrow" pitchFamily="34" charset="0"/>
              </a:rPr>
              <a:t>To maintain body weight in a healthy range, balance calories from foods and beverages with calories expended. </a:t>
            </a:r>
          </a:p>
          <a:p>
            <a:pPr lvl="1" eaLnBrk="1" hangingPunct="1"/>
            <a:endParaRPr lang="en-US" sz="1300" dirty="0" smtClean="0">
              <a:latin typeface="Arial Narrow" pitchFamily="34" charset="0"/>
            </a:endParaRPr>
          </a:p>
          <a:p>
            <a:pPr lvl="1" eaLnBrk="1" hangingPunct="1"/>
            <a:r>
              <a:rPr lang="en-US" sz="1300" dirty="0" smtClean="0">
                <a:latin typeface="Arial Narrow" pitchFamily="34" charset="0"/>
              </a:rPr>
              <a:t>To prevent gradual weight gain over time, make small decreases in food and beverage calories and increase physical activity.</a:t>
            </a:r>
            <a:endParaRPr lang="en-US" sz="1300" dirty="0" smtClean="0"/>
          </a:p>
          <a:p>
            <a:pPr eaLnBrk="1" hangingPunct="1"/>
            <a:endParaRPr lang="en-US" sz="900" dirty="0" smtClean="0">
              <a:solidFill>
                <a:schemeClr val="accent2"/>
              </a:solidFill>
              <a:latin typeface="Tw Cen MT"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5910E4E9-C807-45C8-BD46-2ED5E9767499}" type="slidenum">
              <a:rPr lang="en-US" smtClean="0"/>
              <a:pPr/>
              <a:t>137</a:t>
            </a:fld>
            <a:endParaRPr lang="en-US" smtClean="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pPr eaLnBrk="1" hangingPunct="1"/>
            <a:r>
              <a:rPr lang="en-US" sz="1100" dirty="0" smtClean="0">
                <a:latin typeface="Tw Cen MT" pitchFamily="34" charset="0"/>
              </a:rPr>
              <a:t>Dietary Guidelines for Americans, 2005</a:t>
            </a:r>
            <a:br>
              <a:rPr lang="en-US" sz="1100" dirty="0" smtClean="0">
                <a:latin typeface="Tw Cen MT" pitchFamily="34" charset="0"/>
              </a:rPr>
            </a:br>
            <a:r>
              <a:rPr lang="en-US" sz="900" dirty="0" smtClean="0">
                <a:solidFill>
                  <a:schemeClr val="accent2"/>
                </a:solidFill>
                <a:latin typeface="Tw Cen MT" pitchFamily="34" charset="0"/>
              </a:rPr>
              <a:t>Key Recommendations for the General Population</a:t>
            </a:r>
          </a:p>
          <a:p>
            <a:pPr eaLnBrk="1" hangingPunct="1"/>
            <a:r>
              <a:rPr lang="en-US" sz="1300" u="sng" dirty="0" smtClean="0">
                <a:solidFill>
                  <a:schemeClr val="bg2"/>
                </a:solidFill>
                <a:latin typeface="Arial Narrow" pitchFamily="34" charset="0"/>
              </a:rPr>
              <a:t>Physical activity</a:t>
            </a:r>
          </a:p>
          <a:p>
            <a:pPr lvl="1" eaLnBrk="1" hangingPunct="1"/>
            <a:r>
              <a:rPr lang="en-US" sz="1300" dirty="0" smtClean="0">
                <a:latin typeface="Arial Narrow" pitchFamily="34" charset="0"/>
              </a:rPr>
              <a:t>Engage in regular physical activity and reduce sedentary activities to promote health, psychological well-being, and a healthy body weight. </a:t>
            </a:r>
          </a:p>
          <a:p>
            <a:pPr lvl="1" eaLnBrk="1" hangingPunct="1"/>
            <a:r>
              <a:rPr lang="en-US" sz="1300" dirty="0" smtClean="0">
                <a:latin typeface="Arial Narrow" pitchFamily="34" charset="0"/>
              </a:rPr>
              <a:t>Achieve physical fitness by including cardiovascular conditioning, stretching exercises for flexibility, and resistance exercises for muscle strength and endurance.</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CF0C76EA-4DDC-40EC-B827-EAE53492BB9B}" type="slidenum">
              <a:rPr lang="en-US" smtClean="0"/>
              <a:pPr/>
              <a:t>138</a:t>
            </a:fld>
            <a:endParaRPr lang="en-US" smtClean="0"/>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r>
              <a:rPr lang="en-US" sz="1100" dirty="0" smtClean="0">
                <a:latin typeface="Tw Cen MT" pitchFamily="34" charset="0"/>
              </a:rPr>
              <a:t>Dietary Guidelines for Americans, 2005</a:t>
            </a:r>
            <a:br>
              <a:rPr lang="en-US" sz="1100" dirty="0" smtClean="0">
                <a:latin typeface="Tw Cen MT" pitchFamily="34" charset="0"/>
              </a:rPr>
            </a:br>
            <a:r>
              <a:rPr lang="en-US" sz="900" dirty="0" smtClean="0">
                <a:solidFill>
                  <a:schemeClr val="accent2"/>
                </a:solidFill>
                <a:latin typeface="Tw Cen MT" pitchFamily="34" charset="0"/>
              </a:rPr>
              <a:t>Key Recommendations for the General Population</a:t>
            </a:r>
          </a:p>
          <a:p>
            <a:pPr eaLnBrk="1" hangingPunct="1"/>
            <a:r>
              <a:rPr lang="en-US" sz="1300" u="sng" dirty="0" smtClean="0">
                <a:solidFill>
                  <a:schemeClr val="bg2"/>
                </a:solidFill>
                <a:latin typeface="Arial Narrow" pitchFamily="34" charset="0"/>
              </a:rPr>
              <a:t>Food Groups to Encourage</a:t>
            </a:r>
          </a:p>
          <a:p>
            <a:pPr lvl="1" eaLnBrk="1" hangingPunct="1"/>
            <a:r>
              <a:rPr lang="en-US" sz="1300" dirty="0" smtClean="0">
                <a:latin typeface="Arial Narrow" pitchFamily="34" charset="0"/>
              </a:rPr>
              <a:t>Consume a sufficient amount of fruits and vegetables while staying within energy needs. </a:t>
            </a:r>
          </a:p>
          <a:p>
            <a:pPr lvl="1" eaLnBrk="1" hangingPunct="1"/>
            <a:r>
              <a:rPr lang="en-US" sz="1300" dirty="0" smtClean="0">
                <a:latin typeface="Arial Narrow" pitchFamily="34" charset="0"/>
              </a:rPr>
              <a:t>Choose a variety of </a:t>
            </a:r>
            <a:r>
              <a:rPr lang="en-US" sz="1300" u="sng" dirty="0" smtClean="0">
                <a:solidFill>
                  <a:schemeClr val="bg2"/>
                </a:solidFill>
                <a:latin typeface="Arial Narrow" pitchFamily="34" charset="0"/>
              </a:rPr>
              <a:t>fruits and vegetables</a:t>
            </a:r>
            <a:r>
              <a:rPr lang="en-US" sz="1300" dirty="0" smtClean="0">
                <a:latin typeface="Arial Narrow" pitchFamily="34" charset="0"/>
              </a:rPr>
              <a:t> each day. Select from all five vegetable subgroups (dark green, orange, legumes, starchy vegetables, and other vegetables) several times a week. </a:t>
            </a:r>
          </a:p>
          <a:p>
            <a:pPr lvl="1" eaLnBrk="1" hangingPunct="1"/>
            <a:r>
              <a:rPr lang="en-US" sz="1300" dirty="0" smtClean="0">
                <a:latin typeface="Arial Narrow" pitchFamily="34" charset="0"/>
              </a:rPr>
              <a:t>Consume 3 or more ounce-equivalents of </a:t>
            </a:r>
            <a:r>
              <a:rPr lang="en-US" sz="1300" u="sng" dirty="0" smtClean="0">
                <a:solidFill>
                  <a:schemeClr val="bg2"/>
                </a:solidFill>
                <a:latin typeface="Arial Narrow" pitchFamily="34" charset="0"/>
              </a:rPr>
              <a:t>whole-grain </a:t>
            </a:r>
            <a:r>
              <a:rPr lang="en-US" sz="1300" dirty="0" smtClean="0">
                <a:latin typeface="Arial Narrow" pitchFamily="34" charset="0"/>
              </a:rPr>
              <a:t>products per day, with the rest of the recommended grains coming from enriched or whole-grain products. At least half the grains should come from whole grains. </a:t>
            </a:r>
          </a:p>
          <a:p>
            <a:pPr lvl="1" eaLnBrk="1" hangingPunct="1"/>
            <a:r>
              <a:rPr lang="en-US" sz="1300" dirty="0" smtClean="0">
                <a:latin typeface="Arial Narrow" pitchFamily="34" charset="0"/>
              </a:rPr>
              <a:t>Consume 3 cups per day of </a:t>
            </a:r>
            <a:r>
              <a:rPr lang="en-US" sz="1300" u="sng" dirty="0" smtClean="0">
                <a:solidFill>
                  <a:schemeClr val="bg2"/>
                </a:solidFill>
                <a:latin typeface="Arial Narrow" pitchFamily="34" charset="0"/>
              </a:rPr>
              <a:t>fat-free or low-fat milk</a:t>
            </a:r>
            <a:r>
              <a:rPr lang="en-US" sz="1300" dirty="0" smtClean="0">
                <a:latin typeface="Arial Narrow" pitchFamily="34" charset="0"/>
              </a:rPr>
              <a:t> or equivalent milk products. </a:t>
            </a:r>
          </a:p>
          <a:p>
            <a:pPr eaLnBrk="1" hangingPunct="1"/>
            <a:endParaRPr lang="en-US" sz="900" dirty="0" smtClean="0">
              <a:solidFill>
                <a:schemeClr val="accent2"/>
              </a:solidFill>
              <a:latin typeface="Tw Cen MT"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B3CF4A1A-CA3A-49C8-B4A9-3A99F295FEBE}" type="slidenum">
              <a:rPr lang="en-US" smtClean="0"/>
              <a:pPr/>
              <a:t>139</a:t>
            </a:fld>
            <a:endParaRPr lang="en-US" smtClean="0"/>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p:spPr>
        <p:txBody>
          <a:bodyPr/>
          <a:lstStyle/>
          <a:p>
            <a:pPr eaLnBrk="1" hangingPunct="1"/>
            <a:r>
              <a:rPr lang="en-US" sz="1100" dirty="0" smtClean="0">
                <a:latin typeface="Tw Cen MT" pitchFamily="34" charset="0"/>
              </a:rPr>
              <a:t>Dietary Guidelines for Americans, 2005</a:t>
            </a:r>
            <a:br>
              <a:rPr lang="en-US" sz="1100" dirty="0" smtClean="0">
                <a:latin typeface="Tw Cen MT" pitchFamily="34" charset="0"/>
              </a:rPr>
            </a:br>
            <a:r>
              <a:rPr lang="en-US" sz="900" dirty="0" smtClean="0">
                <a:solidFill>
                  <a:schemeClr val="accent2"/>
                </a:solidFill>
                <a:latin typeface="Tw Cen MT" pitchFamily="34" charset="0"/>
              </a:rPr>
              <a:t>Key Recommendations for the General Population</a:t>
            </a:r>
          </a:p>
          <a:p>
            <a:pPr eaLnBrk="1" hangingPunct="1"/>
            <a:r>
              <a:rPr lang="en-US" sz="1300" u="sng" dirty="0" smtClean="0">
                <a:solidFill>
                  <a:schemeClr val="bg2"/>
                </a:solidFill>
                <a:latin typeface="Arial Narrow" pitchFamily="34" charset="0"/>
              </a:rPr>
              <a:t>Fats</a:t>
            </a:r>
          </a:p>
          <a:p>
            <a:pPr lvl="1" eaLnBrk="1" hangingPunct="1"/>
            <a:r>
              <a:rPr lang="en-US" sz="1300" dirty="0" smtClean="0">
                <a:latin typeface="Arial Narrow" pitchFamily="34" charset="0"/>
              </a:rPr>
              <a:t>Keep total fat intake between 20 - 35 percent of calories                                  </a:t>
            </a:r>
          </a:p>
          <a:p>
            <a:pPr lvl="1" eaLnBrk="1" hangingPunct="1"/>
            <a:r>
              <a:rPr lang="en-US" sz="1300" dirty="0" smtClean="0">
                <a:latin typeface="Arial Narrow" pitchFamily="34" charset="0"/>
              </a:rPr>
              <a:t>(With most fats coming from sources of polyunsaturated and monounsaturated fatty acids, such as fish, nuts, and vegetable oils).</a:t>
            </a:r>
          </a:p>
          <a:p>
            <a:pPr lvl="1" eaLnBrk="1" hangingPunct="1"/>
            <a:r>
              <a:rPr lang="en-US" sz="1300" dirty="0" smtClean="0">
                <a:latin typeface="Arial Narrow" pitchFamily="34" charset="0"/>
              </a:rPr>
              <a:t>Limit intake of fats and oils high in saturated and/or </a:t>
            </a:r>
            <a:r>
              <a:rPr lang="en-US" sz="1300" i="1" dirty="0" smtClean="0">
                <a:latin typeface="Arial Narrow" pitchFamily="34" charset="0"/>
              </a:rPr>
              <a:t>trans </a:t>
            </a:r>
            <a:r>
              <a:rPr lang="en-US" sz="1300" dirty="0" smtClean="0">
                <a:latin typeface="Arial Narrow" pitchFamily="34" charset="0"/>
              </a:rPr>
              <a:t>fatty acids, and choose products low in such fats and oils.</a:t>
            </a:r>
            <a:r>
              <a:rPr lang="en-US" sz="1300" dirty="0" smtClean="0"/>
              <a:t> </a:t>
            </a:r>
            <a:endParaRPr lang="en-US" sz="1300" dirty="0" smtClean="0">
              <a:latin typeface="Arial Narrow" pitchFamily="34" charset="0"/>
            </a:endParaRPr>
          </a:p>
          <a:p>
            <a:pPr lvl="1" eaLnBrk="1" hangingPunct="1"/>
            <a:r>
              <a:rPr lang="en-US" sz="1300" dirty="0" smtClean="0">
                <a:latin typeface="Arial Narrow" pitchFamily="34" charset="0"/>
              </a:rPr>
              <a:t>Consume less than 10 percent of calories from saturated fatty acids </a:t>
            </a:r>
          </a:p>
          <a:p>
            <a:pPr lvl="1" eaLnBrk="1" hangingPunct="1"/>
            <a:r>
              <a:rPr lang="en-US" sz="1300" dirty="0" smtClean="0">
                <a:latin typeface="Arial Narrow" pitchFamily="34" charset="0"/>
              </a:rPr>
              <a:t>Consume less than 300 mg/day of cholesterol</a:t>
            </a:r>
          </a:p>
          <a:p>
            <a:pPr lvl="1" eaLnBrk="1" hangingPunct="1"/>
            <a:r>
              <a:rPr lang="en-US" sz="1300" dirty="0" smtClean="0">
                <a:latin typeface="Arial Narrow" pitchFamily="34" charset="0"/>
              </a:rPr>
              <a:t>Keep </a:t>
            </a:r>
            <a:r>
              <a:rPr lang="en-US" sz="1300" i="1" dirty="0" smtClean="0">
                <a:latin typeface="Arial Narrow" pitchFamily="34" charset="0"/>
              </a:rPr>
              <a:t>trans</a:t>
            </a:r>
            <a:r>
              <a:rPr lang="en-US" sz="1300" dirty="0" smtClean="0">
                <a:latin typeface="Arial Narrow" pitchFamily="34" charset="0"/>
              </a:rPr>
              <a:t> fatty acid consumption as low as possible </a:t>
            </a:r>
          </a:p>
          <a:p>
            <a:pPr lvl="1" eaLnBrk="1" hangingPunct="1"/>
            <a:r>
              <a:rPr lang="en-US" sz="1300" dirty="0" smtClean="0">
                <a:latin typeface="Arial Narrow" pitchFamily="34" charset="0"/>
              </a:rPr>
              <a:t>When selecting and preparing meat, poultry, dry beans, and milk or milk products, make choices that are lean, low-fat, or fat-free</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CA4F6F7D-55C9-40EE-A19D-DB60E99B373C}" type="slidenum">
              <a:rPr lang="en-US" smtClean="0"/>
              <a:pPr/>
              <a:t>140</a:t>
            </a:fld>
            <a:endParaRPr lang="en-US" smtClean="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r>
              <a:rPr lang="en-US" sz="1100" dirty="0" smtClean="0">
                <a:latin typeface="Tw Cen MT" pitchFamily="34" charset="0"/>
              </a:rPr>
              <a:t>Dietary Guidelines for Americans, 2005</a:t>
            </a:r>
            <a:br>
              <a:rPr lang="en-US" sz="1100" dirty="0" smtClean="0">
                <a:latin typeface="Tw Cen MT" pitchFamily="34" charset="0"/>
              </a:rPr>
            </a:br>
            <a:r>
              <a:rPr lang="en-US" sz="900" dirty="0" smtClean="0">
                <a:solidFill>
                  <a:schemeClr val="accent2"/>
                </a:solidFill>
                <a:latin typeface="Tw Cen MT" pitchFamily="34" charset="0"/>
              </a:rPr>
              <a:t>Key Recommendations for the General Population</a:t>
            </a:r>
          </a:p>
          <a:p>
            <a:pPr eaLnBrk="1" hangingPunct="1"/>
            <a:r>
              <a:rPr lang="en-US" sz="1300" u="sng" dirty="0" smtClean="0">
                <a:solidFill>
                  <a:schemeClr val="bg2"/>
                </a:solidFill>
                <a:latin typeface="Arial Narrow" pitchFamily="34" charset="0"/>
              </a:rPr>
              <a:t>Carbohydrates</a:t>
            </a:r>
          </a:p>
          <a:p>
            <a:pPr lvl="1" eaLnBrk="1" hangingPunct="1"/>
            <a:r>
              <a:rPr lang="en-US" sz="1300" dirty="0" smtClean="0">
                <a:latin typeface="Arial Narrow" pitchFamily="34" charset="0"/>
              </a:rPr>
              <a:t>Choose fiber-rich fruits, vegetables, and whole grains often. </a:t>
            </a:r>
          </a:p>
          <a:p>
            <a:pPr lvl="1" eaLnBrk="1" hangingPunct="1"/>
            <a:r>
              <a:rPr lang="en-US" sz="1300" dirty="0" smtClean="0">
                <a:latin typeface="Arial Narrow" pitchFamily="34" charset="0"/>
              </a:rPr>
              <a:t>Choose and prepare foods and beverages with little added sugars or caloric sweeteners.</a:t>
            </a:r>
          </a:p>
          <a:p>
            <a:pPr lvl="1" eaLnBrk="1" hangingPunct="1"/>
            <a:r>
              <a:rPr lang="en-US" sz="1300" dirty="0" smtClean="0">
                <a:latin typeface="Arial Narrow" pitchFamily="34" charset="0"/>
              </a:rPr>
              <a:t>Reduce the incidence of dental caries by practicing good oral hygiene and consuming sugar- and starch-containing foods and beverages less frequently.</a:t>
            </a:r>
            <a:r>
              <a:rPr lang="en-US" sz="1300" dirty="0" smtClean="0"/>
              <a:t> </a:t>
            </a:r>
          </a:p>
          <a:p>
            <a:pPr lvl="1" eaLnBrk="1" hangingPunct="1"/>
            <a:endParaRPr lang="en-US" sz="1300" dirty="0" smtClean="0"/>
          </a:p>
          <a:p>
            <a:pPr eaLnBrk="1" hangingPunct="1"/>
            <a:r>
              <a:rPr lang="en-US" sz="1300" dirty="0" smtClean="0">
                <a:solidFill>
                  <a:schemeClr val="bg2"/>
                </a:solidFill>
                <a:latin typeface="Arial Narrow" pitchFamily="34" charset="0"/>
              </a:rPr>
              <a:t>7.</a:t>
            </a:r>
            <a:r>
              <a:rPr lang="en-US" sz="1300" u="sng" dirty="0" smtClean="0">
                <a:solidFill>
                  <a:schemeClr val="bg2"/>
                </a:solidFill>
                <a:latin typeface="Arial Narrow" pitchFamily="34" charset="0"/>
              </a:rPr>
              <a:t> Sodium and Potassium</a:t>
            </a:r>
          </a:p>
          <a:p>
            <a:pPr lvl="1" eaLnBrk="1" hangingPunct="1"/>
            <a:r>
              <a:rPr lang="en-US" sz="1300" dirty="0" smtClean="0">
                <a:latin typeface="Arial Narrow" pitchFamily="34" charset="0"/>
              </a:rPr>
              <a:t>Consume less than 2,300 mg (approximately 1 teaspoon of salt) of sodium per day. </a:t>
            </a:r>
          </a:p>
          <a:p>
            <a:pPr lvl="1" eaLnBrk="1" hangingPunct="1"/>
            <a:r>
              <a:rPr lang="en-US" sz="1300" dirty="0" smtClean="0">
                <a:latin typeface="Arial Narrow" pitchFamily="34" charset="0"/>
              </a:rPr>
              <a:t>Choose and prepare foods with little salt. At the same time, consume potassium-rich foods, such as fruits and vegetables. </a:t>
            </a:r>
            <a:endParaRPr lang="en-US" sz="1300" dirty="0" smtClean="0"/>
          </a:p>
          <a:p>
            <a:pPr eaLnBrk="1" hangingPunct="1"/>
            <a:endParaRPr lang="en-US" sz="900" dirty="0" smtClean="0">
              <a:solidFill>
                <a:schemeClr val="accent2"/>
              </a:solidFill>
              <a:latin typeface="Tw Cen MT"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D0420FC3-430D-4895-B0FC-AF2AB33C7FD5}" type="slidenum">
              <a:rPr lang="en-US" smtClean="0"/>
              <a:pPr/>
              <a:t>141</a:t>
            </a:fld>
            <a:endParaRPr lang="en-US" smtClean="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pPr eaLnBrk="1" hangingPunct="1"/>
            <a:r>
              <a:rPr lang="en-US" sz="1100" dirty="0" smtClean="0">
                <a:latin typeface="Tw Cen MT" pitchFamily="34" charset="0"/>
              </a:rPr>
              <a:t>Dietary Guidelines for Americans, 2005</a:t>
            </a:r>
            <a:br>
              <a:rPr lang="en-US" sz="1100" dirty="0" smtClean="0">
                <a:latin typeface="Tw Cen MT" pitchFamily="34" charset="0"/>
              </a:rPr>
            </a:br>
            <a:r>
              <a:rPr lang="en-US" sz="900" dirty="0" smtClean="0">
                <a:solidFill>
                  <a:schemeClr val="accent2"/>
                </a:solidFill>
                <a:latin typeface="Tw Cen MT" pitchFamily="34" charset="0"/>
              </a:rPr>
              <a:t>Key Recommendations for the General Population</a:t>
            </a:r>
          </a:p>
          <a:p>
            <a:pPr eaLnBrk="1" hangingPunct="1"/>
            <a:r>
              <a:rPr lang="en-US" sz="1300" u="sng" dirty="0" smtClean="0">
                <a:solidFill>
                  <a:schemeClr val="bg2"/>
                </a:solidFill>
                <a:latin typeface="Arial Narrow" pitchFamily="34" charset="0"/>
              </a:rPr>
              <a:t>Alcoholic Beverages</a:t>
            </a:r>
          </a:p>
          <a:p>
            <a:pPr lvl="1" eaLnBrk="1" hangingPunct="1"/>
            <a:r>
              <a:rPr lang="en-US" sz="1300" dirty="0" smtClean="0">
                <a:latin typeface="Arial Narrow" pitchFamily="34" charset="0"/>
              </a:rPr>
              <a:t>Those who choose to drink alcoholic beverages should do so sensibly and in moderation (≤ 1 drink for women/day and  ≤ 2 drinks for men/day). </a:t>
            </a:r>
          </a:p>
          <a:p>
            <a:pPr lvl="1" eaLnBrk="1" hangingPunct="1"/>
            <a:r>
              <a:rPr lang="en-US" sz="1300" dirty="0" smtClean="0">
                <a:latin typeface="Arial Narrow" pitchFamily="34" charset="0"/>
              </a:rPr>
              <a:t>Alcoholic beverages should be avoided by individuals engaging in activities that require attention, skill, or coordination, such as driving or operating machinery.</a:t>
            </a:r>
          </a:p>
          <a:p>
            <a:pPr lvl="1" eaLnBrk="1" hangingPunct="1"/>
            <a:r>
              <a:rPr lang="en-US" sz="1300" dirty="0" smtClean="0">
                <a:latin typeface="Arial Narrow" pitchFamily="34" charset="0"/>
              </a:rPr>
              <a:t> Alcoholic beverages should not be consumed by some individuals, including: those who cannot restrict their alcohol intake, women of childbearing age who may become pregnant, pregnant and lactating women, children and adolescents, individuals taking medications that can interact with alcohol, and those                             with specific medical conditions. </a:t>
            </a:r>
          </a:p>
          <a:p>
            <a:pPr eaLnBrk="1" hangingPunct="1"/>
            <a:endParaRPr lang="en-US" sz="900" dirty="0" smtClean="0">
              <a:solidFill>
                <a:schemeClr val="accent2"/>
              </a:solidFill>
              <a:latin typeface="Tw Cen MT"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3BDD086D-1AB3-4570-86EA-F256281C4767}" type="slidenum">
              <a:rPr lang="en-US" smtClean="0"/>
              <a:pPr/>
              <a:t>142</a:t>
            </a:fld>
            <a:endParaRPr lang="en-US" smtClean="0"/>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r>
              <a:rPr lang="en-US" sz="1100" dirty="0" smtClean="0">
                <a:latin typeface="Tw Cen MT" pitchFamily="34" charset="0"/>
              </a:rPr>
              <a:t>Dietary Guidelines for Americans, 2005</a:t>
            </a:r>
            <a:br>
              <a:rPr lang="en-US" sz="1100" dirty="0" smtClean="0">
                <a:latin typeface="Tw Cen MT" pitchFamily="34" charset="0"/>
              </a:rPr>
            </a:br>
            <a:r>
              <a:rPr lang="en-US" sz="900" dirty="0" smtClean="0">
                <a:solidFill>
                  <a:schemeClr val="accent2"/>
                </a:solidFill>
                <a:latin typeface="Tw Cen MT" pitchFamily="34" charset="0"/>
              </a:rPr>
              <a:t>Key Recommendations for the General Population</a:t>
            </a:r>
          </a:p>
          <a:p>
            <a:pPr eaLnBrk="1" hangingPunct="1"/>
            <a:r>
              <a:rPr lang="en-US" sz="1000" u="sng" dirty="0" smtClean="0">
                <a:solidFill>
                  <a:schemeClr val="bg2"/>
                </a:solidFill>
                <a:latin typeface="Arial Narrow" pitchFamily="34" charset="0"/>
              </a:rPr>
              <a:t>Food Safety</a:t>
            </a:r>
          </a:p>
          <a:p>
            <a:pPr lvl="1" eaLnBrk="1" hangingPunct="1"/>
            <a:r>
              <a:rPr lang="en-US" dirty="0" smtClean="0">
                <a:latin typeface="Arial Narrow" pitchFamily="34" charset="0"/>
              </a:rPr>
              <a:t>To avoid microbial food borne illness: </a:t>
            </a:r>
          </a:p>
          <a:p>
            <a:pPr lvl="2" eaLnBrk="1" hangingPunct="1"/>
            <a:r>
              <a:rPr lang="en-US" sz="1300" dirty="0" smtClean="0">
                <a:latin typeface="Arial Narrow" pitchFamily="34" charset="0"/>
              </a:rPr>
              <a:t>Clean hands, food contact surfaces, and fruits and vegetables.                                     </a:t>
            </a:r>
          </a:p>
          <a:p>
            <a:pPr lvl="2" eaLnBrk="1" hangingPunct="1"/>
            <a:r>
              <a:rPr lang="en-US" sz="1300" dirty="0" smtClean="0">
                <a:latin typeface="Arial Narrow" pitchFamily="34" charset="0"/>
              </a:rPr>
              <a:t>Meat and poultry should not be washed or rinsed. </a:t>
            </a:r>
          </a:p>
          <a:p>
            <a:pPr lvl="2" eaLnBrk="1" hangingPunct="1"/>
            <a:r>
              <a:rPr lang="en-US" sz="1300" dirty="0" smtClean="0">
                <a:latin typeface="Arial Narrow" pitchFamily="34" charset="0"/>
              </a:rPr>
              <a:t>Separate raw, cooked, and ready-to-eat foods while shopping, preparing, or storing foods. </a:t>
            </a:r>
          </a:p>
          <a:p>
            <a:pPr lvl="2" eaLnBrk="1" hangingPunct="1"/>
            <a:r>
              <a:rPr lang="en-US" sz="1300" dirty="0" smtClean="0">
                <a:latin typeface="Arial Narrow" pitchFamily="34" charset="0"/>
              </a:rPr>
              <a:t>Cook foods to a safe temperature to kill microorganisms. </a:t>
            </a:r>
          </a:p>
          <a:p>
            <a:pPr lvl="2" eaLnBrk="1" hangingPunct="1"/>
            <a:r>
              <a:rPr lang="en-US" sz="1300" dirty="0" smtClean="0">
                <a:latin typeface="Arial Narrow" pitchFamily="34" charset="0"/>
              </a:rPr>
              <a:t>Chill (refrigerate) perishable food promptly and defrost foods properly. </a:t>
            </a:r>
          </a:p>
          <a:p>
            <a:pPr lvl="2" eaLnBrk="1" hangingPunct="1"/>
            <a:r>
              <a:rPr lang="en-US" sz="1300" dirty="0" smtClean="0">
                <a:latin typeface="Arial Narrow" pitchFamily="34" charset="0"/>
              </a:rPr>
              <a:t>Avoid raw (unpasteurized) milk or any products made from unpasteurized milk, raw or partially cooked eggs or foods containing raw eggs, raw or undercooked meat and poultry, unpasteurized juices, and raw sprouts. </a:t>
            </a:r>
          </a:p>
          <a:p>
            <a:pPr lvl="1" eaLnBrk="1" hangingPunct="1"/>
            <a:endParaRPr lang="en-US" sz="1000" dirty="0" smtClean="0">
              <a:latin typeface="Arial Narrow" pitchFamily="34" charset="0"/>
            </a:endParaRPr>
          </a:p>
          <a:p>
            <a:pPr eaLnBrk="1" hangingPunct="1"/>
            <a:endParaRPr lang="en-US" sz="900" dirty="0" smtClean="0">
              <a:solidFill>
                <a:schemeClr val="accent2"/>
              </a:solidFill>
              <a:latin typeface="Tw Cen MT"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F68416C2-AB53-4805-81C1-FC493EA63D2A}" type="slidenum">
              <a:rPr lang="en-US" smtClean="0"/>
              <a:pPr/>
              <a:t>143</a:t>
            </a:fld>
            <a:endParaRPr lang="en-US"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r>
              <a:rPr lang="en-US" smtClean="0">
                <a:latin typeface="Arial Narrow" pitchFamily="34" charset="0"/>
              </a:rPr>
              <a:t>A calorie deficit of 500 kcal/day generally results in approximately 1 lb lost/ week. </a:t>
            </a:r>
          </a:p>
          <a:p>
            <a:pPr eaLnBrk="1" hangingPunct="1"/>
            <a:r>
              <a:rPr lang="en-US" smtClean="0">
                <a:latin typeface="Arial Narrow" pitchFamily="34" charset="0"/>
              </a:rPr>
              <a:t>This can be achievable through dieting alone (eating 500 less kcal/day).</a:t>
            </a:r>
          </a:p>
          <a:p>
            <a:pPr eaLnBrk="1" hangingPunct="1"/>
            <a:r>
              <a:rPr lang="en-US" smtClean="0">
                <a:latin typeface="Arial Narrow" pitchFamily="34" charset="0"/>
              </a:rPr>
              <a:t>However, the deficit is easier to achieve through the combination of diet + exercise.</a:t>
            </a:r>
          </a:p>
          <a:p>
            <a:pPr eaLnBrk="1" hangingPunct="1"/>
            <a:r>
              <a:rPr lang="en-US" smtClean="0">
                <a:latin typeface="Arial Narrow" pitchFamily="34" charset="0"/>
              </a:rPr>
              <a:t>An example of how to create a calorie deficit of 500 kcal/day through diet + exercise would be: eating 250 kcal less per day, along with burning 250 calories through exercise</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806D685C-341F-4310-90B9-52225BDF9850}" type="slidenum">
              <a:rPr lang="en-US" smtClean="0"/>
              <a:pPr/>
              <a:t>144</a:t>
            </a:fld>
            <a:endParaRPr lang="en-US"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07CA9F2A-D2A8-4B8F-90E5-7B6AF8EF5719}" type="slidenum">
              <a:rPr lang="en-US" smtClean="0"/>
              <a:pPr/>
              <a:t>145</a:t>
            </a:fld>
            <a:endParaRPr lang="en-US" smtClean="0"/>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p:spPr>
        <p:txBody>
          <a:bodyPr/>
          <a:lstStyle/>
          <a:p>
            <a:pPr eaLnBrk="1" hangingPunct="1"/>
            <a:r>
              <a:rPr lang="en-US" smtClean="0">
                <a:latin typeface="Arial Narrow" pitchFamily="34" charset="0"/>
              </a:rPr>
              <a:t>Initially (during the first 6 months) physical activity, in combination with dieting, is an important component of weight loss.</a:t>
            </a:r>
          </a:p>
          <a:p>
            <a:pPr eaLnBrk="1" hangingPunct="1"/>
            <a:r>
              <a:rPr lang="en-US" smtClean="0">
                <a:latin typeface="Arial Narrow" pitchFamily="34" charset="0"/>
              </a:rPr>
              <a:t>However, after around 6 months, physical activity will not lead to substantially greater weight losses when combined with dieting.</a:t>
            </a:r>
          </a:p>
          <a:p>
            <a:pPr eaLnBrk="1" hangingPunct="1"/>
            <a:r>
              <a:rPr lang="en-US" smtClean="0">
                <a:latin typeface="Arial Narrow" pitchFamily="34" charset="0"/>
              </a:rPr>
              <a:t>The benefit of sustained physical activity thereafter is mainly through its role in the </a:t>
            </a:r>
            <a:r>
              <a:rPr lang="en-US" u="sng" smtClean="0">
                <a:latin typeface="Arial Narrow" pitchFamily="34" charset="0"/>
              </a:rPr>
              <a:t>prevention of weight gain</a:t>
            </a:r>
            <a:r>
              <a:rPr lang="en-US" smtClean="0">
                <a:latin typeface="Arial Narrow" pitchFamily="34" charset="0"/>
              </a:rPr>
              <a:t>.</a:t>
            </a:r>
          </a:p>
          <a:p>
            <a:pPr eaLnBrk="1" hangingPunct="1"/>
            <a:r>
              <a:rPr lang="en-US" smtClean="0">
                <a:latin typeface="Arial Narrow" pitchFamily="34" charset="0"/>
              </a:rPr>
              <a:t>In addition, it has a benefit in reducing cardiovascular and diabetes risks beyond that produced by weight gain alone.</a:t>
            </a:r>
          </a:p>
          <a:p>
            <a:pPr eaLnBrk="1" hangingPunct="1"/>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6BEC1FC5-4E9A-4E7E-96FE-24A13D53F4FD}" type="slidenum">
              <a:rPr lang="en-US" smtClean="0"/>
              <a:pPr/>
              <a:t>146</a:t>
            </a:fld>
            <a:endParaRPr lang="en-US" smtClean="0"/>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p:spPr>
        <p:txBody>
          <a:bodyPr/>
          <a:lstStyle/>
          <a:p>
            <a:pPr eaLnBrk="1" hangingPunct="1"/>
            <a:r>
              <a:rPr lang="en-US" sz="1300" dirty="0" smtClean="0">
                <a:latin typeface="Arial Narrow" pitchFamily="34" charset="0"/>
              </a:rPr>
              <a:t>The </a:t>
            </a:r>
            <a:r>
              <a:rPr lang="en-US" sz="1300" u="sng" dirty="0" smtClean="0">
                <a:solidFill>
                  <a:schemeClr val="bg2"/>
                </a:solidFill>
                <a:latin typeface="Arial Narrow" pitchFamily="34" charset="0"/>
              </a:rPr>
              <a:t>initial goal</a:t>
            </a:r>
            <a:r>
              <a:rPr lang="en-US" sz="1300" dirty="0" smtClean="0">
                <a:latin typeface="Arial Narrow" pitchFamily="34" charset="0"/>
              </a:rPr>
              <a:t> of weight loss therapy is to reduce body weight by approximately 10 percent from baseline.  Once this goal is achieved, then further weight loss can be attempted, if necessary. </a:t>
            </a:r>
          </a:p>
          <a:p>
            <a:pPr eaLnBrk="1" hangingPunct="1"/>
            <a:r>
              <a:rPr lang="en-US" sz="1300" dirty="0" smtClean="0">
                <a:latin typeface="Arial Narrow" pitchFamily="34" charset="0"/>
              </a:rPr>
              <a:t>A </a:t>
            </a:r>
            <a:r>
              <a:rPr lang="en-US" sz="1300" u="sng" dirty="0" smtClean="0">
                <a:solidFill>
                  <a:schemeClr val="bg2"/>
                </a:solidFill>
                <a:latin typeface="Arial Narrow" pitchFamily="34" charset="0"/>
              </a:rPr>
              <a:t>reasonable time line</a:t>
            </a:r>
            <a:r>
              <a:rPr lang="en-US" sz="1300" dirty="0" smtClean="0">
                <a:latin typeface="Arial Narrow" pitchFamily="34" charset="0"/>
              </a:rPr>
              <a:t> for a 10 percent reduction in body weight is 6 months.</a:t>
            </a:r>
          </a:p>
          <a:p>
            <a:pPr eaLnBrk="1" hangingPunct="1"/>
            <a:r>
              <a:rPr lang="en-US" sz="1300" dirty="0" smtClean="0">
                <a:latin typeface="Arial Narrow" pitchFamily="34" charset="0"/>
              </a:rPr>
              <a:t>Experience reveals that lost weight is usually regained </a:t>
            </a:r>
            <a:r>
              <a:rPr lang="en-US" sz="1300" u="sng" dirty="0" smtClean="0">
                <a:solidFill>
                  <a:schemeClr val="bg2"/>
                </a:solidFill>
                <a:latin typeface="Arial Narrow" pitchFamily="34" charset="0"/>
              </a:rPr>
              <a:t>unless</a:t>
            </a:r>
            <a:r>
              <a:rPr lang="en-US" sz="1300" dirty="0" smtClean="0">
                <a:latin typeface="Arial Narrow" pitchFamily="34" charset="0"/>
              </a:rPr>
              <a:t> a weight maintenance program, consisting of diet therapy, physical activity and behavior therapy, is                 continued indefinitely.</a:t>
            </a:r>
          </a:p>
          <a:p>
            <a:pPr eaLnBrk="1" hangingPunct="1"/>
            <a:endParaRPr lang="en-US" dirty="0"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00DBED2E-66E5-4F45-BE44-5E900556CA02}" type="slidenum">
              <a:rPr lang="en-US" smtClean="0"/>
              <a:pPr/>
              <a:t>147</a:t>
            </a:fld>
            <a:endParaRPr lang="en-US" smtClean="0"/>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pPr eaLnBrk="1" hangingPunct="1"/>
            <a:r>
              <a:rPr lang="en-US" smtClean="0">
                <a:latin typeface="Arial Narrow" pitchFamily="34" charset="0"/>
              </a:rPr>
              <a:t>For overweight individuals with BMIs in the typical range of 27 to 35 kg/m</a:t>
            </a:r>
            <a:r>
              <a:rPr lang="en-US" baseline="30000" smtClean="0">
                <a:latin typeface="Arial Narrow" pitchFamily="34" charset="0"/>
              </a:rPr>
              <a:t>2</a:t>
            </a:r>
            <a:r>
              <a:rPr lang="en-US" smtClean="0">
                <a:latin typeface="Arial Narrow" pitchFamily="34" charset="0"/>
              </a:rPr>
              <a:t>, a decrease of 300 to 500 kcal/day will result in weight losses of about ½ to 1 lb per week.</a:t>
            </a:r>
          </a:p>
          <a:p>
            <a:pPr eaLnBrk="1" hangingPunct="1"/>
            <a:r>
              <a:rPr lang="en-US" smtClean="0">
                <a:latin typeface="Arial Narrow" pitchFamily="34" charset="0"/>
              </a:rPr>
              <a:t>A 10 percent weight loss could be achieved within 6 months.</a:t>
            </a:r>
          </a:p>
          <a:p>
            <a:pPr eaLnBrk="1" hangingPunct="1"/>
            <a:r>
              <a:rPr lang="en-US" smtClean="0">
                <a:latin typeface="Arial Narrow" pitchFamily="34" charset="0"/>
              </a:rPr>
              <a:t>For more severely obese individuals (BMI &gt; 35), deficits of up to 500 to 1,000 kcal/day will lead to weight losses of about 1 to 2 lb per week.</a:t>
            </a:r>
          </a:p>
          <a:p>
            <a:pPr eaLnBrk="1" hangingPunct="1"/>
            <a:r>
              <a:rPr lang="en-US" smtClean="0">
                <a:latin typeface="Arial Narrow" pitchFamily="34" charset="0"/>
              </a:rPr>
              <a:t>A 10 percent weight loss could be achieved within 6 months.</a:t>
            </a:r>
          </a:p>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FF2B5B77-AF7C-438E-A7F3-0FC9794412B3}" type="datetimeFigureOut">
              <a:rPr lang="en-IN" smtClean="0"/>
              <a:pPr/>
              <a:t>30-10-2017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162FFC6-05A2-4577-9107-E1F0F2079BA0}"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IN"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F2B5B77-AF7C-438E-A7F3-0FC9794412B3}" type="datetimeFigureOut">
              <a:rPr lang="en-IN" smtClean="0"/>
              <a:pPr/>
              <a:t>30-10-2017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162FFC6-05A2-4577-9107-E1F0F2079BA0}"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2B5B77-AF7C-438E-A7F3-0FC9794412B3}" type="datetimeFigureOut">
              <a:rPr lang="en-IN" smtClean="0"/>
              <a:pPr/>
              <a:t>30-10-2017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162FFC6-05A2-4577-9107-E1F0F2079BA0}"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FF2B5B77-AF7C-438E-A7F3-0FC9794412B3}" type="datetimeFigureOut">
              <a:rPr lang="en-IN" smtClean="0"/>
              <a:pPr/>
              <a:t>30-10-2017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162FFC6-05A2-4577-9107-E1F0F2079BA0}"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FF2B5B77-AF7C-438E-A7F3-0FC9794412B3}" type="datetimeFigureOut">
              <a:rPr lang="en-IN" smtClean="0"/>
              <a:pPr/>
              <a:t>30-10-2017</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162FFC6-05A2-4577-9107-E1F0F2079BA0}"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FF2B5B77-AF7C-438E-A7F3-0FC9794412B3}" type="datetimeFigureOut">
              <a:rPr lang="en-IN" smtClean="0"/>
              <a:pPr/>
              <a:t>30-10-2017</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162FFC6-05A2-4577-9107-E1F0F2079BA0}"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2B5B77-AF7C-438E-A7F3-0FC9794412B3}" type="datetimeFigureOut">
              <a:rPr lang="en-IN" smtClean="0"/>
              <a:pPr/>
              <a:t>30-10-2017</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162FFC6-05A2-4577-9107-E1F0F2079BA0}"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2B5B77-AF7C-438E-A7F3-0FC9794412B3}" type="datetimeFigureOut">
              <a:rPr lang="en-IN" smtClean="0"/>
              <a:pPr/>
              <a:t>30-10-2017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162FFC6-05A2-4577-9107-E1F0F2079BA0}"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2B5B77-AF7C-438E-A7F3-0FC9794412B3}" type="datetimeFigureOut">
              <a:rPr lang="en-IN" smtClean="0"/>
              <a:pPr/>
              <a:t>30-10-2017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162FFC6-05A2-4577-9107-E1F0F2079BA0}"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F2B5B77-AF7C-438E-A7F3-0FC9794412B3}" type="datetimeFigureOut">
              <a:rPr lang="en-IN" smtClean="0"/>
              <a:pPr/>
              <a:t>30-10-2017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162FFC6-05A2-4577-9107-E1F0F2079BA0}"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F2B5B77-AF7C-438E-A7F3-0FC9794412B3}" type="datetimeFigureOut">
              <a:rPr lang="en-IN" smtClean="0"/>
              <a:pPr/>
              <a:t>30-10-2017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162FFC6-05A2-4577-9107-E1F0F2079BA0}" type="slidenum">
              <a:rPr lang="en-IN" smtClean="0"/>
              <a:pPr/>
              <a:t>‹#›</a:t>
            </a:fld>
            <a:endParaRPr lang="en-I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10588" cy="1325563"/>
          </a:xfrm>
        </p:spPr>
        <p:txBody>
          <a:bodyPr/>
          <a:lstStyle/>
          <a:p>
            <a:r>
              <a:rPr lang="en-US" smtClean="0"/>
              <a:t>Click to edit Master title style</a:t>
            </a:r>
            <a:endParaRPr lang="en-IN"/>
          </a:p>
        </p:txBody>
      </p:sp>
      <p:sp>
        <p:nvSpPr>
          <p:cNvPr id="3" name="Text Placeholder 2"/>
          <p:cNvSpPr>
            <a:spLocks noGrp="1"/>
          </p:cNvSpPr>
          <p:nvPr>
            <p:ph type="body" sz="half" idx="1"/>
          </p:nvPr>
        </p:nvSpPr>
        <p:spPr>
          <a:xfrm>
            <a:off x="301625" y="1676400"/>
            <a:ext cx="4194175" cy="4422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76400"/>
            <a:ext cx="4194175" cy="4422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a:xfrm>
            <a:off x="304800" y="6245225"/>
            <a:ext cx="2286000" cy="47625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5225"/>
            <a:ext cx="2286000" cy="476250"/>
          </a:xfrm>
        </p:spPr>
        <p:txBody>
          <a:bodyPr/>
          <a:lstStyle>
            <a:lvl1pPr>
              <a:defRPr/>
            </a:lvl1pPr>
          </a:lstStyle>
          <a:p>
            <a:pPr>
              <a:defRPr/>
            </a:pPr>
            <a:fld id="{7ADD371B-0904-44D7-8058-DDD889DA8A70}"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4"/>
          <p:cNvSpPr>
            <a:spLocks noGrp="1" noChangeArrowheads="1"/>
          </p:cNvSpPr>
          <p:nvPr>
            <p:ph type="dt" sz="half" idx="10"/>
          </p:nvPr>
        </p:nvSpPr>
        <p:spPr/>
        <p:txBody>
          <a:bodyPr/>
          <a:lstStyle>
            <a:lvl1pPr>
              <a:defRPr/>
            </a:lvl1pPr>
          </a:lstStyle>
          <a:p>
            <a:pPr>
              <a:defRPr/>
            </a:pPr>
            <a:endParaRPr lang="en-US"/>
          </a:p>
        </p:txBody>
      </p:sp>
      <p:sp>
        <p:nvSpPr>
          <p:cNvPr id="7" name="Rectangle 45"/>
          <p:cNvSpPr>
            <a:spLocks noGrp="1" noChangeArrowheads="1"/>
          </p:cNvSpPr>
          <p:nvPr>
            <p:ph type="ftr" sz="quarter" idx="11"/>
          </p:nvPr>
        </p:nvSpPr>
        <p:spPr/>
        <p:txBody>
          <a:bodyPr/>
          <a:lstStyle>
            <a:lvl1pPr>
              <a:defRPr/>
            </a:lvl1pPr>
          </a:lstStyle>
          <a:p>
            <a:pPr>
              <a:defRPr/>
            </a:pPr>
            <a:endParaRPr lang="en-US"/>
          </a:p>
        </p:txBody>
      </p:sp>
      <p:sp>
        <p:nvSpPr>
          <p:cNvPr id="8" name="Rectangle 46"/>
          <p:cNvSpPr>
            <a:spLocks noGrp="1" noChangeArrowheads="1"/>
          </p:cNvSpPr>
          <p:nvPr>
            <p:ph type="sldNum" sz="quarter" idx="12"/>
          </p:nvPr>
        </p:nvSpPr>
        <p:spPr/>
        <p:txBody>
          <a:bodyPr/>
          <a:lstStyle>
            <a:lvl1pPr>
              <a:defRPr/>
            </a:lvl1pPr>
          </a:lstStyle>
          <a:p>
            <a:pPr>
              <a:defRPr/>
            </a:pPr>
            <a:fld id="{E6D3F356-3F88-4297-BEEC-41038AD239FA}"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IN"/>
          </a:p>
        </p:txBody>
      </p:sp>
      <p:sp>
        <p:nvSpPr>
          <p:cNvPr id="3" name="Text Placeholder 2"/>
          <p:cNvSpPr>
            <a:spLocks noGrp="1"/>
          </p:cNvSpPr>
          <p:nvPr>
            <p:ph type="body" sz="half" idx="1"/>
          </p:nvPr>
        </p:nvSpPr>
        <p:spPr>
          <a:xfrm>
            <a:off x="457200" y="1600200"/>
            <a:ext cx="8229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57200" y="3941763"/>
            <a:ext cx="8229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4"/>
          <p:cNvSpPr>
            <a:spLocks noGrp="1" noChangeArrowheads="1"/>
          </p:cNvSpPr>
          <p:nvPr>
            <p:ph type="dt" sz="half" idx="10"/>
          </p:nvPr>
        </p:nvSpPr>
        <p:spPr/>
        <p:txBody>
          <a:bodyPr/>
          <a:lstStyle>
            <a:lvl1pPr>
              <a:defRPr/>
            </a:lvl1pPr>
          </a:lstStyle>
          <a:p>
            <a:pPr>
              <a:defRPr/>
            </a:pPr>
            <a:endParaRPr lang="fr-FR"/>
          </a:p>
        </p:txBody>
      </p:sp>
      <p:sp>
        <p:nvSpPr>
          <p:cNvPr id="6" name="Rectangle 5"/>
          <p:cNvSpPr>
            <a:spLocks noGrp="1" noChangeArrowheads="1"/>
          </p:cNvSpPr>
          <p:nvPr>
            <p:ph type="ftr" sz="quarter" idx="11"/>
          </p:nvPr>
        </p:nvSpPr>
        <p:spPr/>
        <p:txBody>
          <a:bodyPr/>
          <a:lstStyle>
            <a:lvl1pPr>
              <a:defRPr/>
            </a:lvl1pPr>
          </a:lstStyle>
          <a:p>
            <a:pPr>
              <a:defRPr/>
            </a:pPr>
            <a:r>
              <a:rPr lang="fr-FR"/>
              <a:t>ERS-ATS COPD Guidelines</a:t>
            </a:r>
          </a:p>
        </p:txBody>
      </p:sp>
      <p:sp>
        <p:nvSpPr>
          <p:cNvPr id="7" name="Rectangle 6"/>
          <p:cNvSpPr>
            <a:spLocks noGrp="1" noChangeArrowheads="1"/>
          </p:cNvSpPr>
          <p:nvPr>
            <p:ph type="sldNum" sz="quarter" idx="12"/>
          </p:nvPr>
        </p:nvSpPr>
        <p:spPr/>
        <p:txBody>
          <a:bodyPr/>
          <a:lstStyle>
            <a:lvl1pPr>
              <a:defRPr/>
            </a:lvl1pPr>
          </a:lstStyle>
          <a:p>
            <a:pPr>
              <a:defRPr/>
            </a:pPr>
            <a:fld id="{33EF7E9F-4F2D-481E-B6EB-F0020A07E999}" type="slidenum">
              <a:rPr lang="ar-SA"/>
              <a:pPr>
                <a:defRPr/>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2B5B77-AF7C-438E-A7F3-0FC9794412B3}" type="datetimeFigureOut">
              <a:rPr lang="en-IN" smtClean="0"/>
              <a:pPr/>
              <a:t>30-10-2017</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62FFC6-05A2-4577-9107-E1F0F2079BA0}"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8" r:id="rId13"/>
    <p:sldLayoutId id="214748367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hyperlink" Target="http://www.dalbsoutss.eq.edu.au/Sheepbrains_Me/human_brain.gif" TargetMode="External"/><Relationship Id="rId4" Type="http://schemas.openxmlformats.org/officeDocument/2006/relationships/hyperlink" Target="http://www.bioon.com/book/biology/whole/image/1/1-8.tif.jpg"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24.emf"/><Relationship Id="rId4" Type="http://schemas.openxmlformats.org/officeDocument/2006/relationships/image" Target="../media/image23.emf"/></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5.jpeg"/></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hyperlink" Target="file:///C:\Documents%20and%20Settings\MartinG\Local%20Settings\Temporary%20Internet%20Files\My%20Documents\My%20Presentations\Hyperinflation%20in%20COPD\Interactive\HYPER.EXE"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9.wmf"/></Relationships>
</file>

<file path=ppt/slides/_rels/slide4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7.gi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5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image" Target="../media/image42.gi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6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1.gi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6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 Id="rId4" Type="http://schemas.openxmlformats.org/officeDocument/2006/relationships/image" Target="../media/image65.jpeg"/></Relationships>
</file>

<file path=ppt/slides/_rels/slide7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3.xml"/><Relationship Id="rId4" Type="http://schemas.openxmlformats.org/officeDocument/2006/relationships/image" Target="../media/image5.jpeg"/></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4.xml"/><Relationship Id="rId4" Type="http://schemas.openxmlformats.org/officeDocument/2006/relationships/image" Target="../media/image5.jpe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oleObject" Target="../embeddings/oleObject2.bin"/><Relationship Id="rId2" Type="http://schemas.openxmlformats.org/officeDocument/2006/relationships/tags" Target="../tags/tag5.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5.jpeg"/><Relationship Id="rId4" Type="http://schemas.openxmlformats.org/officeDocument/2006/relationships/notesSlide" Target="../notesSlides/notesSlide21.xml"/></Relationships>
</file>

<file path=ppt/slides/_rels/slide8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75.jpeg"/><Relationship Id="rId4" Type="http://schemas.openxmlformats.org/officeDocument/2006/relationships/image" Target="../media/image74.jpeg"/></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78.jpeg"/><Relationship Id="rId4" Type="http://schemas.openxmlformats.org/officeDocument/2006/relationships/image" Target="../media/image77.jpeg"/></Relationships>
</file>

<file path=ppt/slides/_rels/slide100.xml.rels><?xml version="1.0" encoding="UTF-8" standalone="yes"?>
<Relationships xmlns="http://schemas.openxmlformats.org/package/2006/relationships"><Relationship Id="rId3" Type="http://schemas.openxmlformats.org/officeDocument/2006/relationships/image" Target="../media/image76.jpeg"/><Relationship Id="rId7" Type="http://schemas.openxmlformats.org/officeDocument/2006/relationships/image" Target="../media/image82.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101.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image" Target="../media/image87.jpeg"/><Relationship Id="rId4" Type="http://schemas.openxmlformats.org/officeDocument/2006/relationships/image" Target="../media/image86.jpe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8.xml"/><Relationship Id="rId1" Type="http://schemas.openxmlformats.org/officeDocument/2006/relationships/slideLayout" Target="../slideLayouts/slideLayout4.xml"/><Relationship Id="rId5" Type="http://schemas.openxmlformats.org/officeDocument/2006/relationships/image" Target="../media/image89.jpeg"/><Relationship Id="rId4" Type="http://schemas.openxmlformats.org/officeDocument/2006/relationships/image" Target="../media/image88.jpeg"/></Relationships>
</file>

<file path=ppt/slides/_rels/slide113.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3" Type="http://schemas.openxmlformats.org/officeDocument/2006/relationships/image" Target="../media/image98.wm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hyperlink" Target="http://mypyramid.gov/"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100.wm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101.wm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102.wmf"/><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104.wmf"/><Relationship Id="rId4" Type="http://schemas.openxmlformats.org/officeDocument/2006/relationships/image" Target="../media/image103.gif"/></Relationships>
</file>

<file path=ppt/slides/_rels/slide139.xml.rels><?xml version="1.0" encoding="UTF-8" standalone="yes"?>
<Relationships xmlns="http://schemas.openxmlformats.org/package/2006/relationships"><Relationship Id="rId3" Type="http://schemas.openxmlformats.org/officeDocument/2006/relationships/image" Target="../media/image105.wmf"/><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106.wmf"/><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107.wmf"/></Relationships>
</file>

<file path=ppt/slides/_rels/slide141.xml.rels><?xml version="1.0" encoding="UTF-8" standalone="yes"?>
<Relationships xmlns="http://schemas.openxmlformats.org/package/2006/relationships"><Relationship Id="rId3" Type="http://schemas.openxmlformats.org/officeDocument/2006/relationships/image" Target="../media/image108.wm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09.wmf"/><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145.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113.wmf"/><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115.wmf"/><Relationship Id="rId2" Type="http://schemas.openxmlformats.org/officeDocument/2006/relationships/image" Target="../media/image114.jpeg"/><Relationship Id="rId1" Type="http://schemas.openxmlformats.org/officeDocument/2006/relationships/slideLayout" Target="../slideLayouts/slideLayout13.xml"/><Relationship Id="rId4" Type="http://schemas.openxmlformats.org/officeDocument/2006/relationships/image" Target="../media/image116.wmf"/></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4.xml.rels><?xml version="1.0" encoding="UTF-8" standalone="yes"?>
<Relationships xmlns="http://schemas.openxmlformats.org/package/2006/relationships"><Relationship Id="rId2" Type="http://schemas.openxmlformats.org/officeDocument/2006/relationships/image" Target="../media/image117.wmf"/><Relationship Id="rId1" Type="http://schemas.openxmlformats.org/officeDocument/2006/relationships/slideLayout" Target="../slideLayouts/slideLayout1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118.wm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57224" y="2500306"/>
            <a:ext cx="7358114" cy="1071570"/>
          </a:xfrm>
        </p:spPr>
        <p:txBody>
          <a:bodyPr>
            <a:normAutofit/>
          </a:bodyPr>
          <a:lstStyle/>
          <a:p>
            <a:r>
              <a:rPr lang="en-US" sz="3600" dirty="0" smtClean="0"/>
              <a:t>Dr P </a:t>
            </a:r>
            <a:r>
              <a:rPr lang="en-US" sz="3600" dirty="0" err="1" smtClean="0"/>
              <a:t>P</a:t>
            </a:r>
            <a:r>
              <a:rPr lang="en-US" sz="3600" dirty="0" smtClean="0"/>
              <a:t> Bose </a:t>
            </a:r>
            <a:br>
              <a:rPr lang="en-US" sz="3600" dirty="0" smtClean="0"/>
            </a:br>
            <a:r>
              <a:rPr lang="en-US" sz="2400" dirty="0" smtClean="0"/>
              <a:t>MD, DTCD, DNB, FISDA, FBPI</a:t>
            </a:r>
            <a:endParaRPr lang="en-IN" sz="3600" dirty="0"/>
          </a:p>
        </p:txBody>
      </p:sp>
      <p:sp>
        <p:nvSpPr>
          <p:cNvPr id="3" name="Subtitle 2"/>
          <p:cNvSpPr>
            <a:spLocks noGrp="1"/>
          </p:cNvSpPr>
          <p:nvPr>
            <p:ph type="subTitle" idx="1"/>
          </p:nvPr>
        </p:nvSpPr>
        <p:spPr/>
        <p:txBody>
          <a:bodyPr>
            <a:normAutofit fontScale="70000" lnSpcReduction="20000"/>
          </a:bodyPr>
          <a:lstStyle/>
          <a:p>
            <a:r>
              <a:rPr lang="en-US" dirty="0" smtClean="0">
                <a:solidFill>
                  <a:schemeClr val="tx1"/>
                </a:solidFill>
              </a:rPr>
              <a:t>Founder</a:t>
            </a:r>
            <a:r>
              <a:rPr lang="en-IN" dirty="0" smtClean="0">
                <a:solidFill>
                  <a:schemeClr val="tx1"/>
                </a:solidFill>
              </a:rPr>
              <a:t> SAANS-SAKSHAM</a:t>
            </a:r>
          </a:p>
          <a:p>
            <a:r>
              <a:rPr lang="en-US" sz="2600" dirty="0" smtClean="0">
                <a:solidFill>
                  <a:schemeClr val="tx1"/>
                </a:solidFill>
              </a:rPr>
              <a:t>Medical Director &amp; Dean, Lords Institute of Medical Sciences</a:t>
            </a:r>
          </a:p>
          <a:p>
            <a:r>
              <a:rPr lang="en-US" dirty="0" smtClean="0">
                <a:solidFill>
                  <a:schemeClr val="tx1"/>
                </a:solidFill>
              </a:rPr>
              <a:t>Senior Consultant, National Heart Institute</a:t>
            </a:r>
          </a:p>
          <a:p>
            <a:r>
              <a:rPr lang="en-US" dirty="0" smtClean="0">
                <a:solidFill>
                  <a:schemeClr val="tx1"/>
                </a:solidFill>
              </a:rPr>
              <a:t>Visiting Consultant, Max Superspeciality hospital</a:t>
            </a:r>
          </a:p>
          <a:p>
            <a:r>
              <a:rPr lang="en-IN" dirty="0" smtClean="0">
                <a:solidFill>
                  <a:srgbClr val="C00000"/>
                </a:solidFill>
              </a:rPr>
              <a:t>http://www.saansfoundationindia.com/</a:t>
            </a:r>
          </a:p>
          <a:p>
            <a:endParaRPr lang="en-US" dirty="0" smtClean="0">
              <a:solidFill>
                <a:schemeClr val="tx1"/>
              </a:solidFill>
            </a:endParaRPr>
          </a:p>
        </p:txBody>
      </p:sp>
      <p:pic>
        <p:nvPicPr>
          <p:cNvPr id="6" name="Picture 2" descr="C:\Users\hp\Pictures\1375210_610519545678216_1389106904_n.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57158" y="898100"/>
            <a:ext cx="1785950" cy="744949"/>
          </a:xfrm>
          <a:prstGeom prst="rect">
            <a:avLst/>
          </a:prstGeom>
          <a:noFill/>
          <a:extLst>
            <a:ext uri="{909E8E84-426E-40DD-AFC4-6F175D3DCCD1}">
              <a14:hiddenFill xmlns:a14="http://schemas.microsoft.com/office/drawing/2010/main" xmlns="">
                <a:solidFill>
                  <a:srgbClr val="FFFFFF"/>
                </a:solidFill>
              </a14:hiddenFill>
            </a:ext>
          </a:extLst>
        </p:spPr>
      </p:pic>
      <p:pic>
        <p:nvPicPr>
          <p:cNvPr id="656387" name="Picture 3" descr="C:\Users\Partho\Documents\saksham-logo.jpg"/>
          <p:cNvPicPr>
            <a:picLocks noChangeAspect="1" noChangeArrowheads="1"/>
          </p:cNvPicPr>
          <p:nvPr/>
        </p:nvPicPr>
        <p:blipFill>
          <a:blip r:embed="rId3"/>
          <a:srcRect/>
          <a:stretch>
            <a:fillRect/>
          </a:stretch>
        </p:blipFill>
        <p:spPr bwMode="auto">
          <a:xfrm>
            <a:off x="7143767" y="1038208"/>
            <a:ext cx="1714513" cy="390527"/>
          </a:xfrm>
          <a:prstGeom prst="rect">
            <a:avLst/>
          </a:prstGeom>
          <a:noFill/>
        </p:spPr>
      </p:pic>
      <p:pic>
        <p:nvPicPr>
          <p:cNvPr id="10" name="Picture 2" descr="C:\Users\Vaio\Documents\saksham2\New folder saksham\saans image.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500297" y="621080"/>
            <a:ext cx="4214843" cy="1183851"/>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C:\Users\nrm19473\AppData\Local\Microsoft\Windows\Temporary Internet Files\Content.Outlook\90485U8T\PPT templet 2.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2291" name="Title 1"/>
          <p:cNvSpPr>
            <a:spLocks noGrp="1"/>
          </p:cNvSpPr>
          <p:nvPr>
            <p:ph type="title"/>
          </p:nvPr>
        </p:nvSpPr>
        <p:spPr>
          <a:xfrm>
            <a:off x="468313" y="2133600"/>
            <a:ext cx="8229600" cy="1143000"/>
          </a:xfrm>
        </p:spPr>
        <p:txBody>
          <a:bodyPr>
            <a:normAutofit fontScale="90000"/>
          </a:bodyPr>
          <a:lstStyle/>
          <a:p>
            <a:r>
              <a:rPr lang="en-US" smtClean="0"/>
              <a:t>Overview of Pulmonary Rehabilitation </a:t>
            </a:r>
          </a:p>
        </p:txBody>
      </p:sp>
      <p:sp>
        <p:nvSpPr>
          <p:cNvPr id="12292" name="Slide Number Placeholder 2"/>
          <p:cNvSpPr>
            <a:spLocks noGrp="1"/>
          </p:cNvSpPr>
          <p:nvPr>
            <p:ph type="sldNum" sz="quarter" idx="12"/>
          </p:nvPr>
        </p:nvSpPr>
        <p:spPr>
          <a:noFill/>
        </p:spPr>
        <p:txBody>
          <a:bodyPr/>
          <a:lstStyle/>
          <a:p>
            <a:fld id="{E3D3B6EB-A292-4359-A3B4-868DEA198D65}" type="slidenum">
              <a:rPr lang="en-US" smtClean="0">
                <a:solidFill>
                  <a:srgbClr val="000000"/>
                </a:solidFill>
              </a:rPr>
              <a:pPr/>
              <a:t>2</a:t>
            </a:fld>
            <a:endParaRPr lang="en-US" smtClean="0">
              <a:solidFill>
                <a:srgbClr val="000000"/>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smtClean="0"/>
              <a:t>What is Pulmonary Rehabilitation?</a:t>
            </a:r>
          </a:p>
        </p:txBody>
      </p:sp>
      <p:sp>
        <p:nvSpPr>
          <p:cNvPr id="16387" name="Content Placeholder 2"/>
          <p:cNvSpPr>
            <a:spLocks noGrp="1"/>
          </p:cNvSpPr>
          <p:nvPr>
            <p:ph idx="1"/>
          </p:nvPr>
        </p:nvSpPr>
        <p:spPr>
          <a:xfrm>
            <a:off x="457200" y="1412875"/>
            <a:ext cx="8229600" cy="4525963"/>
          </a:xfrm>
        </p:spPr>
        <p:txBody>
          <a:bodyPr/>
          <a:lstStyle/>
          <a:p>
            <a:pPr eaLnBrk="1" hangingPunct="1">
              <a:lnSpc>
                <a:spcPct val="150000"/>
              </a:lnSpc>
              <a:buFontTx/>
              <a:buNone/>
            </a:pPr>
            <a:r>
              <a:rPr lang="en-US" sz="2400" b="0" i="1" smtClean="0"/>
              <a:t>	“A </a:t>
            </a:r>
            <a:r>
              <a:rPr lang="en-US" sz="2400" b="0" i="1" smtClean="0">
                <a:solidFill>
                  <a:srgbClr val="FF0000"/>
                </a:solidFill>
              </a:rPr>
              <a:t>comprehensive intervention </a:t>
            </a:r>
            <a:r>
              <a:rPr lang="en-US" sz="2400" b="0" i="1" smtClean="0"/>
              <a:t>based on a thorough patient assessment followed by </a:t>
            </a:r>
            <a:r>
              <a:rPr lang="en-US" sz="2400" b="0" i="1" smtClean="0">
                <a:solidFill>
                  <a:srgbClr val="FF0000"/>
                </a:solidFill>
              </a:rPr>
              <a:t>patient-tailored therapies </a:t>
            </a:r>
            <a:r>
              <a:rPr lang="en-US" sz="2400" b="0" i="1" smtClean="0"/>
              <a:t>which include, but are not limited to, </a:t>
            </a:r>
            <a:r>
              <a:rPr lang="en-US" sz="2400" b="0" i="1" smtClean="0">
                <a:solidFill>
                  <a:srgbClr val="FF0000"/>
                </a:solidFill>
              </a:rPr>
              <a:t>exercise training</a:t>
            </a:r>
            <a:r>
              <a:rPr lang="en-US" sz="2400" b="0" i="1" smtClean="0"/>
              <a:t>, </a:t>
            </a:r>
            <a:r>
              <a:rPr lang="en-US" sz="2400" b="0" i="1" smtClean="0">
                <a:solidFill>
                  <a:srgbClr val="FF0000"/>
                </a:solidFill>
              </a:rPr>
              <a:t>education and behavior change</a:t>
            </a:r>
            <a:r>
              <a:rPr lang="en-US" sz="2400" b="0" i="1" smtClean="0"/>
              <a:t>, designed to </a:t>
            </a:r>
            <a:r>
              <a:rPr lang="en-US" sz="2400" b="0" i="1" smtClean="0">
                <a:solidFill>
                  <a:srgbClr val="FF0000"/>
                </a:solidFill>
              </a:rPr>
              <a:t>improve the physical and psychological </a:t>
            </a:r>
            <a:r>
              <a:rPr lang="en-US" sz="2400" b="0" i="1" smtClean="0"/>
              <a:t>condition of people with </a:t>
            </a:r>
            <a:r>
              <a:rPr lang="en-US" sz="2400" b="0" i="1" smtClean="0">
                <a:solidFill>
                  <a:srgbClr val="FF0000"/>
                </a:solidFill>
              </a:rPr>
              <a:t>chronic respiratory disease </a:t>
            </a:r>
            <a:r>
              <a:rPr lang="en-US" sz="2400" b="0" i="1" smtClean="0"/>
              <a:t>and to </a:t>
            </a:r>
            <a:r>
              <a:rPr lang="en-US" sz="2400" b="0" i="1" smtClean="0">
                <a:solidFill>
                  <a:srgbClr val="FF0000"/>
                </a:solidFill>
              </a:rPr>
              <a:t>promote the long-term adherence </a:t>
            </a:r>
            <a:r>
              <a:rPr lang="en-US" sz="2400" b="0" i="1" smtClean="0"/>
              <a:t>to health-enhancing behaviors.”</a:t>
            </a:r>
            <a:endParaRPr lang="en-US" sz="2400" b="0" smtClean="0"/>
          </a:p>
          <a:p>
            <a:pPr eaLnBrk="1" hangingPunct="1"/>
            <a:endParaRPr lang="en-US" b="0" smtClean="0"/>
          </a:p>
        </p:txBody>
      </p:sp>
      <p:sp>
        <p:nvSpPr>
          <p:cNvPr id="16388" name="Slide Number Placeholder 3"/>
          <p:cNvSpPr>
            <a:spLocks noGrp="1"/>
          </p:cNvSpPr>
          <p:nvPr>
            <p:ph type="sldNum" sz="quarter" idx="12"/>
          </p:nvPr>
        </p:nvSpPr>
        <p:spPr>
          <a:noFill/>
        </p:spPr>
        <p:txBody>
          <a:bodyPr/>
          <a:lstStyle/>
          <a:p>
            <a:fld id="{58FCA155-B70C-4E99-B445-2F2A8DB084E5}" type="slidenum">
              <a:rPr lang="en-US" smtClean="0">
                <a:solidFill>
                  <a:srgbClr val="000000"/>
                </a:solidFill>
              </a:rPr>
              <a:pPr/>
              <a:t>3</a:t>
            </a:fld>
            <a:endParaRPr lang="en-US" smtClean="0">
              <a:solidFill>
                <a:srgbClr val="000000"/>
              </a:solidFill>
            </a:endParaRPr>
          </a:p>
        </p:txBody>
      </p:sp>
      <p:sp>
        <p:nvSpPr>
          <p:cNvPr id="16389" name="Rectangle 4"/>
          <p:cNvSpPr>
            <a:spLocks noChangeArrowheads="1"/>
          </p:cNvSpPr>
          <p:nvPr/>
        </p:nvSpPr>
        <p:spPr bwMode="auto">
          <a:xfrm>
            <a:off x="4464050" y="6505575"/>
            <a:ext cx="3708400" cy="307975"/>
          </a:xfrm>
          <a:prstGeom prst="rect">
            <a:avLst/>
          </a:prstGeom>
          <a:noFill/>
          <a:ln w="9525">
            <a:noFill/>
            <a:miter lim="800000"/>
            <a:headEnd/>
            <a:tailEnd/>
          </a:ln>
        </p:spPr>
        <p:txBody>
          <a:bodyPr>
            <a:spAutoFit/>
          </a:bodyPr>
          <a:lstStyle/>
          <a:p>
            <a:pPr fontAlgn="base">
              <a:spcBef>
                <a:spcPct val="0"/>
              </a:spcBef>
              <a:spcAft>
                <a:spcPct val="0"/>
              </a:spcAft>
            </a:pPr>
            <a:r>
              <a:rPr lang="en-US" sz="1400" smtClean="0">
                <a:solidFill>
                  <a:srgbClr val="000000"/>
                </a:solidFill>
                <a:latin typeface="Arial" charset="0"/>
              </a:rPr>
              <a:t>Singh </a:t>
            </a:r>
            <a:r>
              <a:rPr lang="en-US" sz="1400" i="1" smtClean="0">
                <a:solidFill>
                  <a:srgbClr val="000000"/>
                </a:solidFill>
                <a:latin typeface="Arial" charset="0"/>
              </a:rPr>
              <a:t>et al. </a:t>
            </a:r>
            <a:r>
              <a:rPr lang="en-US" sz="1400" smtClean="0">
                <a:solidFill>
                  <a:srgbClr val="000000"/>
                </a:solidFill>
                <a:latin typeface="Arial" charset="0"/>
              </a:rPr>
              <a:t>JAPI February 2012;60: 48-52</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642910" y="928670"/>
            <a:ext cx="8001056" cy="561972"/>
          </a:xfrm>
        </p:spPr>
        <p:txBody>
          <a:bodyPr>
            <a:normAutofit fontScale="90000"/>
          </a:bodyPr>
          <a:lstStyle/>
          <a:p>
            <a:r>
              <a:rPr lang="en-IN" dirty="0" smtClean="0"/>
              <a:t>Rehabilitation</a:t>
            </a:r>
          </a:p>
        </p:txBody>
      </p:sp>
      <p:sp>
        <p:nvSpPr>
          <p:cNvPr id="11267" name="Content Placeholder 2"/>
          <p:cNvSpPr>
            <a:spLocks noGrp="1"/>
          </p:cNvSpPr>
          <p:nvPr>
            <p:ph sz="quarter" idx="1"/>
          </p:nvPr>
        </p:nvSpPr>
        <p:spPr>
          <a:xfrm>
            <a:off x="500034" y="1857364"/>
            <a:ext cx="7929618" cy="3929090"/>
          </a:xfrm>
        </p:spPr>
        <p:txBody>
          <a:bodyPr>
            <a:normAutofit fontScale="92500" lnSpcReduction="10000"/>
          </a:bodyPr>
          <a:lstStyle/>
          <a:p>
            <a:pPr algn="just"/>
            <a:endParaRPr lang="en-IN" dirty="0" smtClean="0"/>
          </a:p>
          <a:p>
            <a:pPr algn="just">
              <a:buNone/>
            </a:pPr>
            <a:r>
              <a:rPr lang="en-US" sz="3000" dirty="0" smtClean="0"/>
              <a:t>     Rehabilitation is a comprehensive intervention for patients with chronic diseases who are symptomatic and often have decreased daily activities. It is designed to reduce symptoms, optimize functional status, increase participation, and reduce health care costs through stabilizing or reversing systemic manifestations of the disease.</a:t>
            </a:r>
            <a:endParaRPr lang="en-IN" sz="3000" dirty="0" smtClean="0"/>
          </a:p>
          <a:p>
            <a:pPr algn="just">
              <a:buFont typeface="Wingdings" pitchFamily="2" charset="2"/>
              <a:buNone/>
            </a:pPr>
            <a:r>
              <a:rPr lang="en-US" dirty="0" smtClean="0"/>
              <a:t> </a:t>
            </a:r>
            <a:endParaRPr lang="en-IN" dirty="0" smtClean="0"/>
          </a:p>
          <a:p>
            <a:pPr algn="just"/>
            <a:endParaRPr lang="en-IN"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0"/>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3315" name="Title 3"/>
          <p:cNvSpPr>
            <a:spLocks noGrp="1"/>
          </p:cNvSpPr>
          <p:nvPr>
            <p:ph type="title"/>
          </p:nvPr>
        </p:nvSpPr>
        <p:spPr/>
        <p:txBody>
          <a:bodyPr/>
          <a:lstStyle/>
          <a:p>
            <a:pPr eaLnBrk="1" hangingPunct="1"/>
            <a:r>
              <a:rPr lang="en-US" sz="3600" b="1" smtClean="0">
                <a:solidFill>
                  <a:schemeClr val="tx1"/>
                </a:solidFill>
              </a:rPr>
              <a:t>History</a:t>
            </a:r>
          </a:p>
        </p:txBody>
      </p:sp>
      <p:sp>
        <p:nvSpPr>
          <p:cNvPr id="13316" name="Content Placeholder 4"/>
          <p:cNvSpPr>
            <a:spLocks noGrp="1"/>
          </p:cNvSpPr>
          <p:nvPr>
            <p:ph idx="1"/>
          </p:nvPr>
        </p:nvSpPr>
        <p:spPr>
          <a:xfrm>
            <a:off x="457200" y="1412875"/>
            <a:ext cx="8229600" cy="4525963"/>
          </a:xfrm>
        </p:spPr>
        <p:txBody>
          <a:bodyPr/>
          <a:lstStyle/>
          <a:p>
            <a:pPr eaLnBrk="1" hangingPunct="1"/>
            <a:r>
              <a:rPr lang="en-US" sz="2400" b="0" smtClean="0"/>
              <a:t>Barach 1950s: Columbia University New York</a:t>
            </a:r>
          </a:p>
          <a:p>
            <a:pPr eaLnBrk="1" hangingPunct="1"/>
            <a:endParaRPr lang="en-US" sz="2400" b="0" smtClean="0"/>
          </a:p>
          <a:p>
            <a:pPr eaLnBrk="1" hangingPunct="1"/>
            <a:r>
              <a:rPr lang="en-US" sz="2400" b="0" smtClean="0"/>
              <a:t>Petty 1960s: University Hospital of Colorado-A Comprehensive Care Program for Chronic Airway Obstruction. </a:t>
            </a:r>
          </a:p>
          <a:p>
            <a:pPr eaLnBrk="1" hangingPunct="1">
              <a:buFontTx/>
              <a:buNone/>
            </a:pPr>
            <a:endParaRPr lang="en-US" sz="2400" b="0" smtClean="0"/>
          </a:p>
          <a:p>
            <a:pPr eaLnBrk="1" hangingPunct="1"/>
            <a:r>
              <a:rPr lang="en-US" sz="2400" b="0" smtClean="0"/>
              <a:t>1974: 1</a:t>
            </a:r>
            <a:r>
              <a:rPr lang="en-US" sz="2400" b="0" baseline="30000" smtClean="0"/>
              <a:t>st</a:t>
            </a:r>
            <a:r>
              <a:rPr lang="en-US" sz="2400" b="0" smtClean="0"/>
              <a:t> definiton from the ACCP</a:t>
            </a:r>
          </a:p>
          <a:p>
            <a:pPr eaLnBrk="1" hangingPunct="1"/>
            <a:endParaRPr lang="en-US" sz="2400" b="0" smtClean="0"/>
          </a:p>
          <a:p>
            <a:pPr eaLnBrk="1" hangingPunct="1"/>
            <a:r>
              <a:rPr lang="en-US" sz="2400" b="0" smtClean="0"/>
              <a:t>1980s: Some doubts</a:t>
            </a:r>
          </a:p>
          <a:p>
            <a:pPr eaLnBrk="1" hangingPunct="1"/>
            <a:endParaRPr lang="en-US" sz="2400" b="0" smtClean="0"/>
          </a:p>
          <a:p>
            <a:pPr eaLnBrk="1" hangingPunct="1"/>
            <a:r>
              <a:rPr lang="en-US" sz="2400" b="0" smtClean="0"/>
              <a:t>1990s: Definite beneficial adaptations</a:t>
            </a:r>
          </a:p>
          <a:p>
            <a:pPr eaLnBrk="1" hangingPunct="1"/>
            <a:endParaRPr lang="en-US" smtClean="0"/>
          </a:p>
          <a:p>
            <a:pPr eaLnBrk="1" hangingPunct="1"/>
            <a:endParaRPr lang="en-US" smtClean="0"/>
          </a:p>
          <a:p>
            <a:pPr eaLnBrk="1" hangingPunct="1"/>
            <a:endParaRPr lang="en-US" smtClean="0"/>
          </a:p>
        </p:txBody>
      </p:sp>
      <p:sp>
        <p:nvSpPr>
          <p:cNvPr id="13317" name="Slide Number Placeholder 3"/>
          <p:cNvSpPr>
            <a:spLocks noGrp="1"/>
          </p:cNvSpPr>
          <p:nvPr>
            <p:ph type="sldNum" sz="quarter" idx="12"/>
          </p:nvPr>
        </p:nvSpPr>
        <p:spPr>
          <a:noFill/>
        </p:spPr>
        <p:txBody>
          <a:bodyPr/>
          <a:lstStyle/>
          <a:p>
            <a:fld id="{D5B414AA-13C3-467B-88BC-D38F59EF2B67}" type="slidenum">
              <a:rPr lang="en-US" smtClean="0">
                <a:solidFill>
                  <a:srgbClr val="000000"/>
                </a:solidFill>
              </a:rPr>
              <a:pPr/>
              <a:t>5</a:t>
            </a:fld>
            <a:endParaRPr lang="en-US" smtClean="0">
              <a:solidFill>
                <a:srgbClr val="000000"/>
              </a:solidFill>
            </a:endParaRPr>
          </a:p>
        </p:txBody>
      </p:sp>
      <p:sp>
        <p:nvSpPr>
          <p:cNvPr id="11269" name="Rectangle 5"/>
          <p:cNvSpPr>
            <a:spLocks noChangeArrowheads="1"/>
          </p:cNvSpPr>
          <p:nvPr/>
        </p:nvSpPr>
        <p:spPr bwMode="auto">
          <a:xfrm>
            <a:off x="2735263" y="6475413"/>
            <a:ext cx="3673475" cy="307975"/>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lgn="just" eaLnBrk="0" fontAlgn="base" hangingPunct="0">
              <a:spcBef>
                <a:spcPct val="0"/>
              </a:spcBef>
              <a:spcAft>
                <a:spcPct val="0"/>
              </a:spcAft>
              <a:defRPr/>
            </a:pPr>
            <a:r>
              <a:rPr lang="en-US" sz="1400" dirty="0" err="1">
                <a:solidFill>
                  <a:srgbClr val="000000"/>
                </a:solidFill>
                <a:latin typeface="Times New Roman" pitchFamily="18" charset="0"/>
                <a:ea typeface="Calibri" pitchFamily="34" charset="0"/>
                <a:cs typeface="Times New Roman" pitchFamily="18" charset="0"/>
              </a:rPr>
              <a:t>Casaburi</a:t>
            </a:r>
            <a:r>
              <a:rPr lang="en-US" sz="1400" dirty="0">
                <a:solidFill>
                  <a:srgbClr val="000000"/>
                </a:solidFill>
                <a:latin typeface="Times New Roman" pitchFamily="18" charset="0"/>
                <a:ea typeface="Calibri" pitchFamily="34" charset="0"/>
                <a:cs typeface="Times New Roman" pitchFamily="18" charset="0"/>
              </a:rPr>
              <a:t> R. </a:t>
            </a:r>
            <a:r>
              <a:rPr lang="en-US" sz="1400" dirty="0" err="1">
                <a:solidFill>
                  <a:srgbClr val="000000"/>
                </a:solidFill>
                <a:latin typeface="Times New Roman" pitchFamily="18" charset="0"/>
                <a:ea typeface="Calibri" pitchFamily="34" charset="0"/>
                <a:cs typeface="Times New Roman" pitchFamily="18" charset="0"/>
              </a:rPr>
              <a:t>Respir</a:t>
            </a:r>
            <a:r>
              <a:rPr lang="en-US" sz="1400" dirty="0">
                <a:solidFill>
                  <a:srgbClr val="000000"/>
                </a:solidFill>
                <a:latin typeface="Times New Roman" pitchFamily="18" charset="0"/>
                <a:ea typeface="Calibri" pitchFamily="34" charset="0"/>
                <a:cs typeface="Times New Roman" pitchFamily="18" charset="0"/>
              </a:rPr>
              <a:t> Care 2008;53(9):1185</a:t>
            </a:r>
            <a:r>
              <a:rPr lang="en-US" sz="1400" dirty="0">
                <a:solidFill>
                  <a:srgbClr val="000000"/>
                </a:solidFill>
                <a:latin typeface="Arial"/>
                <a:ea typeface="Calibri" pitchFamily="34" charset="0"/>
                <a:cs typeface="Times New Roman" pitchFamily="18" charset="0"/>
              </a:rPr>
              <a:t>–</a:t>
            </a:r>
            <a:r>
              <a:rPr lang="en-US" sz="1400" dirty="0">
                <a:solidFill>
                  <a:srgbClr val="000000"/>
                </a:solidFill>
                <a:latin typeface="Times New Roman" pitchFamily="18" charset="0"/>
                <a:ea typeface="Calibri" pitchFamily="34" charset="0"/>
                <a:cs typeface="Times New Roman" pitchFamily="18" charset="0"/>
              </a:rPr>
              <a:t>1189.</a:t>
            </a:r>
            <a:endParaRPr lang="en-US" sz="2000" dirty="0">
              <a:solidFill>
                <a:srgbClr val="000000"/>
              </a:solidFill>
              <a:latin typeface="Arial"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4339" name="Title 1"/>
          <p:cNvSpPr>
            <a:spLocks noGrp="1"/>
          </p:cNvSpPr>
          <p:nvPr>
            <p:ph type="title"/>
          </p:nvPr>
        </p:nvSpPr>
        <p:spPr>
          <a:xfrm>
            <a:off x="357188" y="0"/>
            <a:ext cx="8229600" cy="1143000"/>
          </a:xfrm>
        </p:spPr>
        <p:txBody>
          <a:bodyPr/>
          <a:lstStyle/>
          <a:p>
            <a:pPr eaLnBrk="1" hangingPunct="1"/>
            <a:r>
              <a:rPr lang="en-US" sz="3600" b="1" smtClean="0"/>
              <a:t>Current evidence</a:t>
            </a:r>
          </a:p>
        </p:txBody>
      </p:sp>
      <p:sp>
        <p:nvSpPr>
          <p:cNvPr id="12291" name="Content Placeholder 2"/>
          <p:cNvSpPr>
            <a:spLocks noGrp="1"/>
          </p:cNvSpPr>
          <p:nvPr>
            <p:ph idx="1"/>
          </p:nvPr>
        </p:nvSpPr>
        <p:spPr>
          <a:xfrm>
            <a:off x="428625" y="1214438"/>
            <a:ext cx="8229600" cy="3727450"/>
          </a:xfrm>
        </p:spPr>
        <p:txBody>
          <a:bodyPr/>
          <a:lstStyle/>
          <a:p>
            <a:pPr eaLnBrk="1" hangingPunct="1">
              <a:lnSpc>
                <a:spcPct val="150000"/>
              </a:lnSpc>
              <a:defRPr/>
            </a:pPr>
            <a:r>
              <a:rPr lang="en-US" sz="2400" b="0" dirty="0" smtClean="0"/>
              <a:t>Cochrane review of 31 RCTs</a:t>
            </a:r>
          </a:p>
          <a:p>
            <a:pPr lvl="1" eaLnBrk="1" hangingPunct="1">
              <a:lnSpc>
                <a:spcPct val="150000"/>
              </a:lnSpc>
              <a:buFontTx/>
              <a:buNone/>
              <a:defRPr/>
            </a:pPr>
            <a:r>
              <a:rPr lang="en-US" b="0" dirty="0" smtClean="0"/>
              <a:t>Rehabilitation </a:t>
            </a:r>
          </a:p>
          <a:p>
            <a:pPr marL="979488" lvl="1" eaLnBrk="1" hangingPunct="1">
              <a:lnSpc>
                <a:spcPct val="150000"/>
              </a:lnSpc>
              <a:defRPr/>
            </a:pPr>
            <a:r>
              <a:rPr lang="en-US" sz="2000" b="0" dirty="0" smtClean="0"/>
              <a:t>relieves dyspnea and fatigue, </a:t>
            </a:r>
          </a:p>
          <a:p>
            <a:pPr marL="979488" lvl="1" eaLnBrk="1" hangingPunct="1">
              <a:lnSpc>
                <a:spcPct val="150000"/>
              </a:lnSpc>
              <a:defRPr/>
            </a:pPr>
            <a:r>
              <a:rPr lang="en-US" sz="2000" b="0" dirty="0" smtClean="0"/>
              <a:t>improves emotional function and </a:t>
            </a:r>
          </a:p>
          <a:p>
            <a:pPr marL="979488" lvl="1" eaLnBrk="1" hangingPunct="1">
              <a:lnSpc>
                <a:spcPct val="150000"/>
              </a:lnSpc>
              <a:defRPr/>
            </a:pPr>
            <a:r>
              <a:rPr lang="en-US" sz="2000" b="0" dirty="0" smtClean="0"/>
              <a:t>enhances patients’ sense of control over their condition.</a:t>
            </a:r>
          </a:p>
          <a:p>
            <a:pPr eaLnBrk="1" hangingPunct="1">
              <a:lnSpc>
                <a:spcPct val="150000"/>
              </a:lnSpc>
              <a:defRPr/>
            </a:pPr>
            <a:r>
              <a:rPr lang="en-US" sz="2400" b="0" dirty="0" smtClean="0"/>
              <a:t>Improvements are moderately large and clinically significant</a:t>
            </a:r>
          </a:p>
        </p:txBody>
      </p:sp>
      <p:sp>
        <p:nvSpPr>
          <p:cNvPr id="14341" name="Slide Number Placeholder 3"/>
          <p:cNvSpPr>
            <a:spLocks noGrp="1"/>
          </p:cNvSpPr>
          <p:nvPr>
            <p:ph type="sldNum" sz="quarter" idx="12"/>
          </p:nvPr>
        </p:nvSpPr>
        <p:spPr>
          <a:noFill/>
        </p:spPr>
        <p:txBody>
          <a:bodyPr/>
          <a:lstStyle/>
          <a:p>
            <a:fld id="{8C972BB3-8FF0-4FD8-80E3-D26BA148400D}" type="slidenum">
              <a:rPr lang="en-US" smtClean="0">
                <a:solidFill>
                  <a:srgbClr val="000000"/>
                </a:solidFill>
              </a:rPr>
              <a:pPr/>
              <a:t>6</a:t>
            </a:fld>
            <a:endParaRPr lang="en-US" smtClean="0">
              <a:solidFill>
                <a:srgbClr val="000000"/>
              </a:solidFill>
            </a:endParaRPr>
          </a:p>
        </p:txBody>
      </p:sp>
      <p:sp>
        <p:nvSpPr>
          <p:cNvPr id="14342" name="Rectangle 4"/>
          <p:cNvSpPr>
            <a:spLocks noChangeArrowheads="1"/>
          </p:cNvSpPr>
          <p:nvPr/>
        </p:nvSpPr>
        <p:spPr bwMode="auto">
          <a:xfrm>
            <a:off x="0" y="6381750"/>
            <a:ext cx="9144000" cy="522288"/>
          </a:xfrm>
          <a:prstGeom prst="rect">
            <a:avLst/>
          </a:prstGeom>
          <a:noFill/>
          <a:ln w="9525">
            <a:noFill/>
            <a:miter lim="800000"/>
            <a:headEnd/>
            <a:tailEnd/>
          </a:ln>
        </p:spPr>
        <p:txBody>
          <a:bodyPr>
            <a:spAutoFit/>
          </a:bodyPr>
          <a:lstStyle/>
          <a:p>
            <a:pPr fontAlgn="base">
              <a:spcBef>
                <a:spcPct val="0"/>
              </a:spcBef>
              <a:spcAft>
                <a:spcPct val="0"/>
              </a:spcAft>
            </a:pPr>
            <a:r>
              <a:rPr lang="en-US" sz="1400" smtClean="0">
                <a:solidFill>
                  <a:srgbClr val="000000"/>
                </a:solidFill>
                <a:latin typeface="Arial" charset="0"/>
              </a:rPr>
              <a:t>Lacasse Y, GoldsteinR, LassersonTJ, Martin S. Cochrane Database of Systematic Reviews 2006, Issue 4. Art. No.: CD003793. DOI: 10.1002/14651858.CD003793.pub2.</a:t>
            </a:r>
          </a:p>
        </p:txBody>
      </p:sp>
      <p:sp>
        <p:nvSpPr>
          <p:cNvPr id="7" name="Flowchart: Alternate Process 6"/>
          <p:cNvSpPr/>
          <p:nvPr/>
        </p:nvSpPr>
        <p:spPr>
          <a:xfrm>
            <a:off x="827088" y="5157788"/>
            <a:ext cx="7345362" cy="1079500"/>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anchor="ctr"/>
          <a:lstStyle/>
          <a:p>
            <a:pPr algn="ctr" fontAlgn="base">
              <a:spcBef>
                <a:spcPct val="0"/>
              </a:spcBef>
              <a:spcAft>
                <a:spcPct val="0"/>
              </a:spcAft>
              <a:defRPr/>
            </a:pPr>
            <a:r>
              <a:rPr lang="en-US" sz="2400" dirty="0">
                <a:solidFill>
                  <a:srgbClr val="000000"/>
                </a:solidFill>
              </a:rPr>
              <a:t>Rehabilitation forms an important component of the management of COPD</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42918"/>
            <a:ext cx="7901014" cy="774720"/>
          </a:xfrm>
        </p:spPr>
        <p:txBody>
          <a:bodyPr/>
          <a:lstStyle/>
          <a:p>
            <a:r>
              <a:rPr lang="en-IN" dirty="0" smtClean="0"/>
              <a:t>Philosophy </a:t>
            </a:r>
            <a:endParaRPr lang="en-IN" dirty="0"/>
          </a:p>
        </p:txBody>
      </p:sp>
      <p:sp>
        <p:nvSpPr>
          <p:cNvPr id="3" name="Content Placeholder 2"/>
          <p:cNvSpPr>
            <a:spLocks noGrp="1"/>
          </p:cNvSpPr>
          <p:nvPr>
            <p:ph idx="1"/>
          </p:nvPr>
        </p:nvSpPr>
        <p:spPr>
          <a:xfrm>
            <a:off x="571472" y="1857364"/>
            <a:ext cx="8115328" cy="4268799"/>
          </a:xfrm>
        </p:spPr>
        <p:txBody>
          <a:bodyPr>
            <a:normAutofit/>
          </a:bodyPr>
          <a:lstStyle/>
          <a:p>
            <a:pPr>
              <a:spcBef>
                <a:spcPct val="0"/>
              </a:spcBef>
              <a:buNone/>
            </a:pPr>
            <a:r>
              <a:rPr lang="en-US" dirty="0" smtClean="0"/>
              <a:t>    </a:t>
            </a:r>
            <a:r>
              <a:rPr lang="en-US" sz="2800" dirty="0" smtClean="0">
                <a:latin typeface="Arial Narrow" pitchFamily="34" charset="0"/>
              </a:rPr>
              <a:t> Rehabilitation tries to address  morbidities and their consequences through education and exercise.  Patients are encouraged to become more actively involved in their own health care, more independent in ADLs and less dependent on health professionals and expensive medical resources.  Rather than focusing solely on reversing disease processes, rehab attempts to reduce symptoms and make individual more functional</a:t>
            </a:r>
            <a:endParaRPr lang="en-IN"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480"/>
            <a:ext cx="7615262" cy="846158"/>
          </a:xfrm>
        </p:spPr>
        <p:txBody>
          <a:bodyPr/>
          <a:lstStyle/>
          <a:p>
            <a:r>
              <a:rPr lang="en-US" dirty="0" smtClean="0">
                <a:latin typeface="Arial Narrow" pitchFamily="34" charset="0"/>
              </a:rPr>
              <a:t>Purpose</a:t>
            </a:r>
          </a:p>
        </p:txBody>
      </p:sp>
      <p:sp>
        <p:nvSpPr>
          <p:cNvPr id="3075" name="Rectangle 3"/>
          <p:cNvSpPr>
            <a:spLocks noGrp="1" noChangeArrowheads="1"/>
          </p:cNvSpPr>
          <p:nvPr>
            <p:ph type="body" idx="1"/>
          </p:nvPr>
        </p:nvSpPr>
        <p:spPr>
          <a:xfrm>
            <a:off x="457200" y="1600201"/>
            <a:ext cx="8115328" cy="2400303"/>
          </a:xfrm>
        </p:spPr>
        <p:txBody>
          <a:bodyPr/>
          <a:lstStyle/>
          <a:p>
            <a:pPr>
              <a:buNone/>
            </a:pPr>
            <a:endParaRPr lang="en-US" dirty="0" smtClean="0"/>
          </a:p>
          <a:p>
            <a:pPr>
              <a:buNone/>
            </a:pPr>
            <a:r>
              <a:rPr lang="en-US" dirty="0" smtClean="0"/>
              <a:t>    </a:t>
            </a:r>
            <a:r>
              <a:rPr lang="en-US" dirty="0" smtClean="0">
                <a:latin typeface="Arial Narrow" pitchFamily="34" charset="0"/>
              </a:rPr>
              <a:t>Restore function following an illness or injury, with the goal of maximizing a person’s ability to achieve fullest life possible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214282" y="428604"/>
            <a:ext cx="8572560" cy="942996"/>
          </a:xfrm>
        </p:spPr>
        <p:txBody>
          <a:bodyPr>
            <a:normAutofit fontScale="90000"/>
          </a:bodyPr>
          <a:lstStyle/>
          <a:p>
            <a:pPr eaLnBrk="1" hangingPunct="1"/>
            <a:r>
              <a:rPr lang="en-US" sz="4000" dirty="0" smtClean="0"/>
              <a:t>Components of a Comprehensive Program</a:t>
            </a:r>
          </a:p>
        </p:txBody>
      </p:sp>
      <p:sp>
        <p:nvSpPr>
          <p:cNvPr id="23555" name="Content Placeholder 2"/>
          <p:cNvSpPr>
            <a:spLocks noGrp="1"/>
          </p:cNvSpPr>
          <p:nvPr>
            <p:ph sz="quarter" idx="1"/>
          </p:nvPr>
        </p:nvSpPr>
        <p:spPr>
          <a:xfrm>
            <a:off x="928662" y="1643050"/>
            <a:ext cx="7429552" cy="4572032"/>
          </a:xfrm>
        </p:spPr>
        <p:txBody>
          <a:bodyPr>
            <a:normAutofit/>
          </a:bodyPr>
          <a:lstStyle/>
          <a:p>
            <a:r>
              <a:rPr lang="en-US" dirty="0" smtClean="0"/>
              <a:t>Education</a:t>
            </a:r>
          </a:p>
          <a:p>
            <a:pPr eaLnBrk="1" hangingPunct="1"/>
            <a:r>
              <a:rPr lang="en-US" dirty="0" smtClean="0"/>
              <a:t>Exercise Training</a:t>
            </a:r>
          </a:p>
          <a:p>
            <a:pPr eaLnBrk="1" hangingPunct="1"/>
            <a:r>
              <a:rPr lang="en-US" dirty="0" smtClean="0"/>
              <a:t>Psychosocial/behavioral intervention</a:t>
            </a:r>
          </a:p>
          <a:p>
            <a:r>
              <a:rPr lang="en-US" dirty="0" smtClean="0"/>
              <a:t>Nutrition assessment </a:t>
            </a:r>
          </a:p>
          <a:p>
            <a:pPr eaLnBrk="1" hangingPunct="1"/>
            <a:r>
              <a:rPr lang="en-US" dirty="0" smtClean="0"/>
              <a:t>Breathing techniques</a:t>
            </a:r>
          </a:p>
          <a:p>
            <a:pPr eaLnBrk="1" hangingPunct="1"/>
            <a:r>
              <a:rPr lang="en-US" dirty="0" smtClean="0"/>
              <a:t>Medications, devices &amp; specific therapy</a:t>
            </a:r>
          </a:p>
          <a:p>
            <a:pPr eaLnBrk="1" hangingPunct="1"/>
            <a:r>
              <a:rPr lang="en-US" dirty="0" smtClean="0"/>
              <a:t>Outcome Assessment</a:t>
            </a:r>
          </a:p>
          <a:p>
            <a:pPr eaLnBrk="1" hangingPunct="1"/>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7166"/>
            <a:ext cx="8186766" cy="1060472"/>
          </a:xfrm>
        </p:spPr>
        <p:txBody>
          <a:bodyPr/>
          <a:lstStyle/>
          <a:p>
            <a:r>
              <a:rPr lang="en-US" dirty="0" smtClean="0"/>
              <a:t>Our Philosophy</a:t>
            </a:r>
            <a:endParaRPr lang="en-IN" dirty="0"/>
          </a:p>
        </p:txBody>
      </p:sp>
      <p:pic>
        <p:nvPicPr>
          <p:cNvPr id="17410" name="Picture 2" descr="C:\Users\Partho\Desktop\phy.jpg"/>
          <p:cNvPicPr>
            <a:picLocks noGrp="1" noChangeAspect="1" noChangeArrowheads="1"/>
          </p:cNvPicPr>
          <p:nvPr>
            <p:ph idx="1"/>
          </p:nvPr>
        </p:nvPicPr>
        <p:blipFill>
          <a:blip r:embed="rId2"/>
          <a:srcRect/>
          <a:stretch>
            <a:fillRect/>
          </a:stretch>
        </p:blipFill>
        <p:spPr bwMode="auto">
          <a:xfrm>
            <a:off x="762000" y="1754981"/>
            <a:ext cx="7620000" cy="42164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077200" cy="884238"/>
          </a:xfrm>
        </p:spPr>
        <p:txBody>
          <a:bodyPr>
            <a:normAutofit/>
          </a:bodyPr>
          <a:lstStyle/>
          <a:p>
            <a:r>
              <a:rPr lang="en-US" sz="4000" dirty="0" smtClean="0">
                <a:latin typeface="Arial" pitchFamily="34" charset="0"/>
                <a:cs typeface="Arial" pitchFamily="34" charset="0"/>
              </a:rPr>
              <a:t>We believe </a:t>
            </a:r>
            <a:endParaRPr lang="en-US" sz="4000" dirty="0">
              <a:latin typeface="Arial" pitchFamily="34" charset="0"/>
              <a:cs typeface="Arial" pitchFamily="34" charset="0"/>
            </a:endParaRPr>
          </a:p>
        </p:txBody>
      </p:sp>
      <p:pic>
        <p:nvPicPr>
          <p:cNvPr id="13314" name="Picture 2" descr="C:\Users\user\Desktop\wellness-keywords.gif"/>
          <p:cNvPicPr>
            <a:picLocks noGrp="1" noChangeAspect="1" noChangeArrowheads="1"/>
          </p:cNvPicPr>
          <p:nvPr>
            <p:ph idx="1"/>
          </p:nvPr>
        </p:nvPicPr>
        <p:blipFill>
          <a:blip r:embed="rId2"/>
          <a:srcRect/>
          <a:stretch>
            <a:fillRect/>
          </a:stretch>
        </p:blipFill>
        <p:spPr bwMode="auto">
          <a:xfrm>
            <a:off x="2514600" y="1828800"/>
            <a:ext cx="3672681" cy="3672681"/>
          </a:xfrm>
          <a:prstGeom prst="rect">
            <a:avLst/>
          </a:prstGeom>
          <a:noFill/>
        </p:spPr>
      </p:pic>
      <p:sp>
        <p:nvSpPr>
          <p:cNvPr id="4" name="Slide Number Placeholder 3"/>
          <p:cNvSpPr>
            <a:spLocks noGrp="1"/>
          </p:cNvSpPr>
          <p:nvPr>
            <p:ph type="sldNum" sz="quarter" idx="12"/>
          </p:nvPr>
        </p:nvSpPr>
        <p:spPr/>
        <p:txBody>
          <a:bodyPr/>
          <a:lstStyle/>
          <a:p>
            <a:fld id="{3162FFC6-05A2-4577-9107-E1F0F2079BA0}" type="slidenum">
              <a:rPr lang="en-IN" smtClean="0"/>
              <a:pPr/>
              <a:t>11</a:t>
            </a:fld>
            <a:endParaRPr lang="en-IN"/>
          </a:p>
        </p:txBody>
      </p:sp>
      <p:pic>
        <p:nvPicPr>
          <p:cNvPr id="5" name="Picture 2" descr="C:\Users\user\Desktop\wellness-keywords.gif"/>
          <p:cNvPicPr>
            <a:picLocks noChangeAspect="1" noChangeArrowheads="1"/>
          </p:cNvPicPr>
          <p:nvPr/>
        </p:nvPicPr>
        <p:blipFill>
          <a:blip r:embed="rId2"/>
          <a:srcRect/>
          <a:stretch>
            <a:fillRect/>
          </a:stretch>
        </p:blipFill>
        <p:spPr bwMode="auto">
          <a:xfrm>
            <a:off x="2500298" y="1857364"/>
            <a:ext cx="3672681" cy="3672681"/>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Goal</a:t>
            </a:r>
            <a:endParaRPr lang="en-IN" dirty="0"/>
          </a:p>
        </p:txBody>
      </p:sp>
      <p:pic>
        <p:nvPicPr>
          <p:cNvPr id="4" name="Picture 2" descr="C:\Users\Vaio\Downloads\endurane5.jpg"/>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2784924" y="1600200"/>
            <a:ext cx="3574151" cy="4525963"/>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571480"/>
            <a:ext cx="7215238" cy="857256"/>
          </a:xfrm>
        </p:spPr>
        <p:txBody>
          <a:bodyPr>
            <a:normAutofit/>
          </a:bodyPr>
          <a:lstStyle/>
          <a:p>
            <a:r>
              <a:rPr lang="en-IN" sz="4000" dirty="0" smtClean="0">
                <a:latin typeface="Arial" pitchFamily="34" charset="0"/>
                <a:cs typeface="Arial" pitchFamily="34" charset="0"/>
              </a:rPr>
              <a:t>Methods: ASK</a:t>
            </a:r>
            <a:endParaRPr lang="en-IN" sz="4000" dirty="0">
              <a:latin typeface="Arial" pitchFamily="34" charset="0"/>
              <a:cs typeface="Arial" pitchFamily="34" charset="0"/>
            </a:endParaRPr>
          </a:p>
        </p:txBody>
      </p:sp>
      <p:sp>
        <p:nvSpPr>
          <p:cNvPr id="3" name="Content Placeholder 2"/>
          <p:cNvSpPr>
            <a:spLocks noGrp="1"/>
          </p:cNvSpPr>
          <p:nvPr>
            <p:ph sz="quarter" idx="1"/>
          </p:nvPr>
        </p:nvSpPr>
        <p:spPr>
          <a:ln>
            <a:solidFill>
              <a:schemeClr val="accent1"/>
            </a:solidFill>
          </a:ln>
        </p:spPr>
        <p:txBody>
          <a:bodyPr/>
          <a:lstStyle/>
          <a:p>
            <a:pPr lvl="2"/>
            <a:endParaRPr lang="en-IN" dirty="0" smtClean="0"/>
          </a:p>
          <a:p>
            <a:pPr lvl="2"/>
            <a:endParaRPr lang="en-IN" dirty="0" smtClean="0"/>
          </a:p>
          <a:p>
            <a:pPr lvl="2"/>
            <a:endParaRPr lang="en-IN" dirty="0" smtClean="0"/>
          </a:p>
          <a:p>
            <a:pPr lvl="2"/>
            <a:endParaRPr lang="en-IN" dirty="0" smtClean="0"/>
          </a:p>
          <a:p>
            <a:pPr lvl="2"/>
            <a:endParaRPr lang="en-IN" dirty="0" smtClean="0"/>
          </a:p>
        </p:txBody>
      </p:sp>
      <p:sp>
        <p:nvSpPr>
          <p:cNvPr id="4" name="Isosceles Triangle 3"/>
          <p:cNvSpPr/>
          <p:nvPr/>
        </p:nvSpPr>
        <p:spPr>
          <a:xfrm>
            <a:off x="1500166" y="1785926"/>
            <a:ext cx="6408712" cy="3096344"/>
          </a:xfrm>
          <a:prstGeom prst="triangle">
            <a:avLst>
              <a:gd name="adj" fmla="val 4304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r>
              <a:rPr lang="en-IN" sz="2800" dirty="0" smtClean="0">
                <a:solidFill>
                  <a:srgbClr val="FF0000"/>
                </a:solidFill>
              </a:rPr>
              <a:t>ATTITUDE</a:t>
            </a:r>
          </a:p>
          <a:p>
            <a:pPr lvl="2"/>
            <a:r>
              <a:rPr lang="en-IN" sz="3600" dirty="0" smtClean="0">
                <a:solidFill>
                  <a:schemeClr val="tx1"/>
                </a:solidFill>
              </a:rPr>
              <a:t>SKILL</a:t>
            </a:r>
            <a:endParaRPr lang="en-IN" sz="1600" dirty="0" smtClean="0">
              <a:solidFill>
                <a:schemeClr val="tx1"/>
              </a:solidFill>
            </a:endParaRPr>
          </a:p>
          <a:p>
            <a:pPr lvl="2"/>
            <a:r>
              <a:rPr lang="en-IN" sz="2800" dirty="0" smtClean="0">
                <a:solidFill>
                  <a:schemeClr val="tx1"/>
                </a:solidFill>
              </a:rPr>
              <a:t>KNOWLEDGE</a:t>
            </a:r>
          </a:p>
        </p:txBody>
      </p:sp>
      <p:sp>
        <p:nvSpPr>
          <p:cNvPr id="5" name="Slide Number Placeholder 4"/>
          <p:cNvSpPr>
            <a:spLocks noGrp="1"/>
          </p:cNvSpPr>
          <p:nvPr>
            <p:ph type="sldNum" sz="quarter" idx="12"/>
          </p:nvPr>
        </p:nvSpPr>
        <p:spPr/>
        <p:txBody>
          <a:bodyPr/>
          <a:lstStyle/>
          <a:p>
            <a:fld id="{3162FFC6-05A2-4577-9107-E1F0F2079BA0}" type="slidenum">
              <a:rPr lang="en-IN" smtClean="0"/>
              <a:pPr/>
              <a:t>13</a:t>
            </a:fld>
            <a:endParaRPr lang="en-IN"/>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5992"/>
            <a:ext cx="7901014" cy="1000132"/>
          </a:xfrm>
        </p:spPr>
        <p:txBody>
          <a:bodyPr/>
          <a:lstStyle/>
          <a:p>
            <a:r>
              <a:rPr lang="en-US" dirty="0" smtClean="0"/>
              <a:t>Attitude decides the Altitude</a:t>
            </a:r>
            <a:endParaRPr lang="en-IN" dirty="0"/>
          </a:p>
        </p:txBody>
      </p:sp>
      <p:sp>
        <p:nvSpPr>
          <p:cNvPr id="3" name="Content Placeholder 2"/>
          <p:cNvSpPr>
            <a:spLocks noGrp="1"/>
          </p:cNvSpPr>
          <p:nvPr>
            <p:ph idx="1"/>
          </p:nvPr>
        </p:nvSpPr>
        <p:spPr/>
        <p:txBody>
          <a:bodyPr/>
          <a:lstStyle/>
          <a:p>
            <a:endParaRPr lang="en-IN"/>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786" y="571480"/>
            <a:ext cx="6786610" cy="846158"/>
          </a:xfrm>
        </p:spPr>
        <p:txBody>
          <a:bodyPr/>
          <a:lstStyle/>
          <a:p>
            <a:r>
              <a:rPr lang="en-US" dirty="0" smtClean="0"/>
              <a:t>Our Key Word</a:t>
            </a:r>
            <a:endParaRPr lang="en-IN" dirty="0"/>
          </a:p>
        </p:txBody>
      </p:sp>
      <p:pic>
        <p:nvPicPr>
          <p:cNvPr id="4" name="Picture 2" descr="C:\Users\Vaio\Downloads\goals.jpg"/>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2608659" y="1588008"/>
            <a:ext cx="3390234" cy="4525963"/>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04"/>
            <a:ext cx="8329642" cy="989034"/>
          </a:xfrm>
        </p:spPr>
        <p:txBody>
          <a:bodyPr>
            <a:normAutofit/>
          </a:bodyPr>
          <a:lstStyle/>
          <a:p>
            <a:endParaRPr lang="en-IN" sz="3600" dirty="0"/>
          </a:p>
        </p:txBody>
      </p:sp>
      <p:pic>
        <p:nvPicPr>
          <p:cNvPr id="4" name="Picture 2" descr="C:\Users\Vaio\Downloads\tough.jpg"/>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2667000" y="1958181"/>
            <a:ext cx="3810000" cy="381000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pic>
        <p:nvPicPr>
          <p:cNvPr id="4" name="Picture 2" descr="C:\Users\Vaio\Downloads\strength.jpg"/>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1714500" y="2077244"/>
            <a:ext cx="5715000" cy="3571875"/>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dirty="0"/>
          </a:p>
        </p:txBody>
      </p:sp>
      <p:pic>
        <p:nvPicPr>
          <p:cNvPr id="4" name="Picture 2" descr="C:\Users\Vaio\Downloads\gandhi.jpg"/>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2285984" y="1285860"/>
            <a:ext cx="4220395" cy="4220395"/>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04"/>
            <a:ext cx="8186766" cy="989034"/>
          </a:xfrm>
        </p:spPr>
        <p:txBody>
          <a:bodyPr>
            <a:normAutofit fontScale="90000"/>
          </a:bodyPr>
          <a:lstStyle/>
          <a:p>
            <a:r>
              <a:rPr lang="en-US" dirty="0" smtClean="0"/>
              <a:t>We Preach</a:t>
            </a:r>
            <a:br>
              <a:rPr lang="en-US" dirty="0" smtClean="0"/>
            </a:br>
            <a:r>
              <a:rPr lang="en-US" dirty="0" smtClean="0"/>
              <a:t>360 degree Wellness</a:t>
            </a:r>
            <a:endParaRPr lang="en-IN" dirty="0"/>
          </a:p>
        </p:txBody>
      </p:sp>
      <p:pic>
        <p:nvPicPr>
          <p:cNvPr id="4" name="Picture 2" descr="C:\Users\Vaio\Downloads\wellness 4.jpg"/>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2207311" y="1600200"/>
            <a:ext cx="4729377" cy="4525963"/>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643182"/>
            <a:ext cx="7358114" cy="1500198"/>
          </a:xfrm>
        </p:spPr>
        <p:txBody>
          <a:bodyPr>
            <a:normAutofit/>
          </a:bodyPr>
          <a:lstStyle/>
          <a:p>
            <a:r>
              <a:rPr lang="en-IN" sz="5400" dirty="0" smtClean="0"/>
              <a:t>We Believe in Knowledge</a:t>
            </a:r>
            <a:endParaRPr lang="en-IN" sz="54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6"/>
          <p:cNvPicPr>
            <a:picLocks noChangeAspect="1" noChangeArrowheads="1"/>
          </p:cNvPicPr>
          <p:nvPr/>
        </p:nvPicPr>
        <p:blipFill>
          <a:blip r:embed="rId2"/>
          <a:srcRect/>
          <a:stretch>
            <a:fillRect/>
          </a:stretch>
        </p:blipFill>
        <p:spPr bwMode="auto">
          <a:xfrm>
            <a:off x="381000" y="685800"/>
            <a:ext cx="5715000" cy="5029200"/>
          </a:xfrm>
          <a:prstGeom prst="rect">
            <a:avLst/>
          </a:prstGeom>
          <a:solidFill>
            <a:schemeClr val="bg1"/>
          </a:solidFill>
          <a:ln w="9525">
            <a:solidFill>
              <a:schemeClr val="bg1"/>
            </a:solidFill>
            <a:miter lim="800000"/>
            <a:headEnd/>
            <a:tailEnd/>
          </a:ln>
        </p:spPr>
      </p:pic>
      <p:sp>
        <p:nvSpPr>
          <p:cNvPr id="9228" name="Text Box 12"/>
          <p:cNvSpPr txBox="1">
            <a:spLocks noChangeArrowheads="1"/>
          </p:cNvSpPr>
          <p:nvPr/>
        </p:nvSpPr>
        <p:spPr bwMode="auto">
          <a:xfrm>
            <a:off x="6477000" y="1295400"/>
            <a:ext cx="2057400" cy="336550"/>
          </a:xfrm>
          <a:prstGeom prst="rect">
            <a:avLst/>
          </a:prstGeom>
          <a:noFill/>
          <a:ln w="9525">
            <a:noFill/>
            <a:miter lim="800000"/>
            <a:headEnd/>
            <a:tailEnd/>
          </a:ln>
        </p:spPr>
        <p:txBody>
          <a:bodyPr>
            <a:spAutoFit/>
          </a:bodyPr>
          <a:lstStyle/>
          <a:p>
            <a:pPr>
              <a:spcBef>
                <a:spcPct val="50000"/>
              </a:spcBef>
            </a:pPr>
            <a:r>
              <a:rPr lang="en-US" sz="1600" b="1"/>
              <a:t>Longitudinal Fissure</a:t>
            </a:r>
            <a:endParaRPr lang="en-US"/>
          </a:p>
        </p:txBody>
      </p:sp>
      <p:sp>
        <p:nvSpPr>
          <p:cNvPr id="9220" name="Rectangle 15"/>
          <p:cNvSpPr>
            <a:spLocks noChangeArrowheads="1"/>
          </p:cNvSpPr>
          <p:nvPr/>
        </p:nvSpPr>
        <p:spPr bwMode="auto">
          <a:xfrm>
            <a:off x="457200" y="4724400"/>
            <a:ext cx="685800" cy="533400"/>
          </a:xfrm>
          <a:prstGeom prst="rect">
            <a:avLst/>
          </a:prstGeom>
          <a:solidFill>
            <a:schemeClr val="bg1"/>
          </a:solidFill>
          <a:ln w="9525">
            <a:noFill/>
            <a:miter lim="800000"/>
            <a:headEnd/>
            <a:tailEnd/>
          </a:ln>
        </p:spPr>
        <p:txBody>
          <a:bodyPr wrap="none" anchor="ctr"/>
          <a:lstStyle/>
          <a:p>
            <a:endParaRPr lang="en-IN"/>
          </a:p>
        </p:txBody>
      </p:sp>
      <p:sp>
        <p:nvSpPr>
          <p:cNvPr id="9221" name="Rectangle 16"/>
          <p:cNvSpPr>
            <a:spLocks noChangeArrowheads="1"/>
          </p:cNvSpPr>
          <p:nvPr/>
        </p:nvSpPr>
        <p:spPr bwMode="auto">
          <a:xfrm>
            <a:off x="1981200" y="685800"/>
            <a:ext cx="685800" cy="457200"/>
          </a:xfrm>
          <a:prstGeom prst="rect">
            <a:avLst/>
          </a:prstGeom>
          <a:solidFill>
            <a:schemeClr val="bg1"/>
          </a:solidFill>
          <a:ln w="9525">
            <a:noFill/>
            <a:miter lim="800000"/>
            <a:headEnd/>
            <a:tailEnd/>
          </a:ln>
        </p:spPr>
        <p:txBody>
          <a:bodyPr wrap="none" anchor="ctr"/>
          <a:lstStyle/>
          <a:p>
            <a:endParaRPr lang="en-IN"/>
          </a:p>
        </p:txBody>
      </p:sp>
      <p:sp>
        <p:nvSpPr>
          <p:cNvPr id="9222" name="Line 17"/>
          <p:cNvSpPr>
            <a:spLocks noChangeShapeType="1"/>
          </p:cNvSpPr>
          <p:nvPr/>
        </p:nvSpPr>
        <p:spPr bwMode="auto">
          <a:xfrm flipH="1" flipV="1">
            <a:off x="5334000" y="3733800"/>
            <a:ext cx="1066800" cy="1752600"/>
          </a:xfrm>
          <a:prstGeom prst="line">
            <a:avLst/>
          </a:prstGeom>
          <a:noFill/>
          <a:ln w="28575">
            <a:solidFill>
              <a:schemeClr val="tx1"/>
            </a:solidFill>
            <a:round/>
            <a:headEnd/>
            <a:tailEnd type="triangle" w="med" len="med"/>
          </a:ln>
        </p:spPr>
        <p:txBody>
          <a:bodyPr wrap="none" anchor="ctr"/>
          <a:lstStyle/>
          <a:p>
            <a:endParaRPr lang="en-US"/>
          </a:p>
        </p:txBody>
      </p:sp>
      <p:sp>
        <p:nvSpPr>
          <p:cNvPr id="9234" name="Text Box 18"/>
          <p:cNvSpPr txBox="1">
            <a:spLocks noChangeArrowheads="1"/>
          </p:cNvSpPr>
          <p:nvPr/>
        </p:nvSpPr>
        <p:spPr bwMode="auto">
          <a:xfrm>
            <a:off x="6324600" y="5486400"/>
            <a:ext cx="1981200" cy="336550"/>
          </a:xfrm>
          <a:prstGeom prst="rect">
            <a:avLst/>
          </a:prstGeom>
          <a:noFill/>
          <a:ln w="9525">
            <a:noFill/>
            <a:miter lim="800000"/>
            <a:headEnd/>
            <a:tailEnd/>
          </a:ln>
        </p:spPr>
        <p:txBody>
          <a:bodyPr>
            <a:spAutoFit/>
          </a:bodyPr>
          <a:lstStyle/>
          <a:p>
            <a:pPr>
              <a:spcBef>
                <a:spcPct val="50000"/>
              </a:spcBef>
            </a:pPr>
            <a:r>
              <a:rPr lang="en-US" sz="1600" b="1"/>
              <a:t>Transverse Fissure</a:t>
            </a:r>
          </a:p>
        </p:txBody>
      </p:sp>
      <p:sp>
        <p:nvSpPr>
          <p:cNvPr id="9235" name="Text Box 19"/>
          <p:cNvSpPr txBox="1">
            <a:spLocks noChangeArrowheads="1"/>
          </p:cNvSpPr>
          <p:nvPr/>
        </p:nvSpPr>
        <p:spPr bwMode="auto">
          <a:xfrm>
            <a:off x="304800" y="4800600"/>
            <a:ext cx="1600200" cy="581025"/>
          </a:xfrm>
          <a:prstGeom prst="rect">
            <a:avLst/>
          </a:prstGeom>
          <a:noFill/>
          <a:ln w="9525">
            <a:noFill/>
            <a:miter lim="800000"/>
            <a:headEnd/>
            <a:tailEnd/>
          </a:ln>
        </p:spPr>
        <p:txBody>
          <a:bodyPr>
            <a:spAutoFit/>
          </a:bodyPr>
          <a:lstStyle/>
          <a:p>
            <a:pPr>
              <a:spcBef>
                <a:spcPct val="50000"/>
              </a:spcBef>
            </a:pPr>
            <a:r>
              <a:rPr lang="en-US" sz="1600" b="1"/>
              <a:t>Sylvian/Lateral Fissure</a:t>
            </a:r>
          </a:p>
        </p:txBody>
      </p:sp>
      <p:sp>
        <p:nvSpPr>
          <p:cNvPr id="9236" name="Text Box 20"/>
          <p:cNvSpPr txBox="1">
            <a:spLocks noChangeArrowheads="1"/>
          </p:cNvSpPr>
          <p:nvPr/>
        </p:nvSpPr>
        <p:spPr bwMode="auto">
          <a:xfrm>
            <a:off x="1447800" y="762000"/>
            <a:ext cx="1752600" cy="336550"/>
          </a:xfrm>
          <a:prstGeom prst="rect">
            <a:avLst/>
          </a:prstGeom>
          <a:noFill/>
          <a:ln w="9525">
            <a:noFill/>
            <a:miter lim="800000"/>
            <a:headEnd/>
            <a:tailEnd/>
          </a:ln>
        </p:spPr>
        <p:txBody>
          <a:bodyPr>
            <a:spAutoFit/>
          </a:bodyPr>
          <a:lstStyle/>
          <a:p>
            <a:pPr>
              <a:spcBef>
                <a:spcPct val="50000"/>
              </a:spcBef>
            </a:pPr>
            <a:r>
              <a:rPr lang="en-US" sz="1600" b="1"/>
              <a:t>Central Sulcus</a:t>
            </a:r>
            <a:endParaRPr lang="en-US"/>
          </a:p>
        </p:txBody>
      </p:sp>
      <p:sp>
        <p:nvSpPr>
          <p:cNvPr id="9226" name="Line 25"/>
          <p:cNvSpPr>
            <a:spLocks noChangeShapeType="1"/>
          </p:cNvSpPr>
          <p:nvPr/>
        </p:nvSpPr>
        <p:spPr bwMode="auto">
          <a:xfrm>
            <a:off x="2514600" y="1066800"/>
            <a:ext cx="457200" cy="838200"/>
          </a:xfrm>
          <a:prstGeom prst="line">
            <a:avLst/>
          </a:prstGeom>
          <a:noFill/>
          <a:ln w="28575">
            <a:solidFill>
              <a:schemeClr val="tx1"/>
            </a:solidFill>
            <a:round/>
            <a:headEnd/>
            <a:tailEnd type="triangle" w="med" len="med"/>
          </a:ln>
        </p:spPr>
        <p:txBody>
          <a:bodyPr wrap="none" anchor="ctr"/>
          <a:lstStyle/>
          <a:p>
            <a:endParaRPr lang="en-US"/>
          </a:p>
        </p:txBody>
      </p:sp>
      <p:sp>
        <p:nvSpPr>
          <p:cNvPr id="9227" name="Line 26"/>
          <p:cNvSpPr>
            <a:spLocks noChangeShapeType="1"/>
          </p:cNvSpPr>
          <p:nvPr/>
        </p:nvSpPr>
        <p:spPr bwMode="auto">
          <a:xfrm flipV="1">
            <a:off x="1143000" y="2971800"/>
            <a:ext cx="2362200" cy="1828800"/>
          </a:xfrm>
          <a:prstGeom prst="line">
            <a:avLst/>
          </a:prstGeom>
          <a:noFill/>
          <a:ln w="28575">
            <a:solidFill>
              <a:schemeClr val="tx1"/>
            </a:solidFill>
            <a:round/>
            <a:headEnd/>
            <a:tailEnd type="triangle" w="med" len="med"/>
          </a:ln>
        </p:spPr>
        <p:txBody>
          <a:bodyPr wrap="none" anchor="ctr"/>
          <a:lstStyle/>
          <a:p>
            <a:endParaRPr lang="en-US"/>
          </a:p>
        </p:txBody>
      </p:sp>
      <p:sp>
        <p:nvSpPr>
          <p:cNvPr id="2" name="Line 27"/>
          <p:cNvSpPr>
            <a:spLocks noChangeShapeType="1"/>
          </p:cNvSpPr>
          <p:nvPr/>
        </p:nvSpPr>
        <p:spPr bwMode="auto">
          <a:xfrm flipV="1">
            <a:off x="1143000" y="3733800"/>
            <a:ext cx="914400" cy="1066800"/>
          </a:xfrm>
          <a:prstGeom prst="line">
            <a:avLst/>
          </a:prstGeom>
          <a:noFill/>
          <a:ln w="28575">
            <a:solidFill>
              <a:schemeClr val="tx1"/>
            </a:solidFill>
            <a:round/>
            <a:headEnd/>
            <a:tailEnd type="triangle" w="med" len="med"/>
          </a:ln>
        </p:spPr>
        <p:txBody>
          <a:bodyPr wrap="none" anchor="ctr"/>
          <a:lstStyle/>
          <a:p>
            <a:endParaRPr lang="en-US"/>
          </a:p>
        </p:txBody>
      </p:sp>
      <p:pic>
        <p:nvPicPr>
          <p:cNvPr id="9229" name="Picture 28" descr="human_brain[1]"/>
          <p:cNvPicPr>
            <a:picLocks noChangeAspect="1" noChangeArrowheads="1"/>
          </p:cNvPicPr>
          <p:nvPr/>
        </p:nvPicPr>
        <p:blipFill>
          <a:blip r:embed="rId3"/>
          <a:srcRect/>
          <a:stretch>
            <a:fillRect/>
          </a:stretch>
        </p:blipFill>
        <p:spPr bwMode="auto">
          <a:xfrm>
            <a:off x="6324600" y="2057400"/>
            <a:ext cx="2605088" cy="3124200"/>
          </a:xfrm>
          <a:prstGeom prst="rect">
            <a:avLst/>
          </a:prstGeom>
          <a:noFill/>
          <a:ln w="9525">
            <a:noFill/>
            <a:miter lim="800000"/>
            <a:headEnd/>
            <a:tailEnd/>
          </a:ln>
        </p:spPr>
      </p:pic>
      <p:sp>
        <p:nvSpPr>
          <p:cNvPr id="9230" name="Line 29"/>
          <p:cNvSpPr>
            <a:spLocks noChangeShapeType="1"/>
          </p:cNvSpPr>
          <p:nvPr/>
        </p:nvSpPr>
        <p:spPr bwMode="auto">
          <a:xfrm flipH="1">
            <a:off x="7620000" y="1676400"/>
            <a:ext cx="76200" cy="1143000"/>
          </a:xfrm>
          <a:prstGeom prst="line">
            <a:avLst/>
          </a:prstGeom>
          <a:noFill/>
          <a:ln w="38100">
            <a:solidFill>
              <a:srgbClr val="BA0000"/>
            </a:solidFill>
            <a:round/>
            <a:headEnd/>
            <a:tailEnd type="triangle" w="med" len="med"/>
          </a:ln>
        </p:spPr>
        <p:txBody>
          <a:bodyPr/>
          <a:lstStyle/>
          <a:p>
            <a:endParaRPr lang="en-US"/>
          </a:p>
        </p:txBody>
      </p:sp>
      <p:sp>
        <p:nvSpPr>
          <p:cNvPr id="9231" name="Text Box 30"/>
          <p:cNvSpPr txBox="1">
            <a:spLocks noChangeArrowheads="1"/>
          </p:cNvSpPr>
          <p:nvPr/>
        </p:nvSpPr>
        <p:spPr bwMode="auto">
          <a:xfrm>
            <a:off x="1143000" y="6324600"/>
            <a:ext cx="3581400" cy="244475"/>
          </a:xfrm>
          <a:prstGeom prst="rect">
            <a:avLst/>
          </a:prstGeom>
          <a:noFill/>
          <a:ln w="9525">
            <a:noFill/>
            <a:miter lim="800000"/>
            <a:headEnd/>
            <a:tailEnd/>
          </a:ln>
        </p:spPr>
        <p:txBody>
          <a:bodyPr>
            <a:spAutoFit/>
          </a:bodyPr>
          <a:lstStyle/>
          <a:p>
            <a:pPr>
              <a:spcBef>
                <a:spcPct val="50000"/>
              </a:spcBef>
            </a:pPr>
            <a:r>
              <a:rPr lang="en-US" sz="1000" u="sng">
                <a:solidFill>
                  <a:schemeClr val="accent2"/>
                </a:solidFill>
                <a:hlinkClick r:id="rId4"/>
              </a:rPr>
              <a:t>http://www.bioon.com/book/biology/whole/image/1/1-8.tif.jpg</a:t>
            </a:r>
            <a:endParaRPr lang="en-US" sz="1000" u="sng">
              <a:solidFill>
                <a:schemeClr val="accent2"/>
              </a:solidFill>
            </a:endParaRPr>
          </a:p>
        </p:txBody>
      </p:sp>
      <p:sp>
        <p:nvSpPr>
          <p:cNvPr id="9232" name="Rectangle 31"/>
          <p:cNvSpPr>
            <a:spLocks noChangeArrowheads="1"/>
          </p:cNvSpPr>
          <p:nvPr/>
        </p:nvSpPr>
        <p:spPr bwMode="auto">
          <a:xfrm>
            <a:off x="5535613" y="6324600"/>
            <a:ext cx="3613150" cy="244475"/>
          </a:xfrm>
          <a:prstGeom prst="rect">
            <a:avLst/>
          </a:prstGeom>
          <a:noFill/>
          <a:ln w="9525">
            <a:noFill/>
            <a:miter lim="800000"/>
            <a:headEnd/>
            <a:tailEnd/>
          </a:ln>
        </p:spPr>
        <p:txBody>
          <a:bodyPr wrap="none">
            <a:spAutoFit/>
          </a:bodyPr>
          <a:lstStyle/>
          <a:p>
            <a:pPr eaLnBrk="1" hangingPunct="1">
              <a:spcBef>
                <a:spcPct val="20000"/>
              </a:spcBef>
            </a:pPr>
            <a:r>
              <a:rPr lang="en-US" sz="1000" u="sng">
                <a:solidFill>
                  <a:schemeClr val="accent2"/>
                </a:solidFill>
                <a:hlinkClick r:id="rId5"/>
              </a:rPr>
              <a:t>http://www.dalbsoutss.eq.edu.au/Sheepbrains_Me/human_brain.gif</a:t>
            </a:r>
            <a:endParaRPr lang="en-US" sz="1000" u="sng">
              <a:solidFill>
                <a:schemeClr val="accent2"/>
              </a:solidFill>
            </a:endParaRPr>
          </a:p>
        </p:txBody>
      </p:sp>
      <p:sp>
        <p:nvSpPr>
          <p:cNvPr id="9233" name="Text Box 32"/>
          <p:cNvSpPr txBox="1">
            <a:spLocks noChangeArrowheads="1"/>
          </p:cNvSpPr>
          <p:nvPr/>
        </p:nvSpPr>
        <p:spPr bwMode="auto">
          <a:xfrm>
            <a:off x="152400" y="152400"/>
            <a:ext cx="2590800" cy="396875"/>
          </a:xfrm>
          <a:prstGeom prst="rect">
            <a:avLst/>
          </a:prstGeom>
          <a:noFill/>
          <a:ln w="9525">
            <a:noFill/>
            <a:miter lim="800000"/>
            <a:headEnd/>
            <a:tailEnd/>
          </a:ln>
        </p:spPr>
        <p:txBody>
          <a:bodyPr>
            <a:spAutoFit/>
          </a:bodyPr>
          <a:lstStyle/>
          <a:p>
            <a:pPr>
              <a:spcBef>
                <a:spcPct val="50000"/>
              </a:spcBef>
            </a:pPr>
            <a:r>
              <a:rPr lang="en-US" sz="2000" u="sng"/>
              <a:t>Specific Sulci/Fissures:</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2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2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2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8" grpId="0"/>
      <p:bldP spid="9234" grpId="0"/>
      <p:bldP spid="9235" grpId="0"/>
      <p:bldP spid="923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Vaio\Desktop\SARTHAK\2. (2).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549431282"/>
      </p:ext>
    </p:extLst>
  </p:cSld>
  <p:clrMapOvr>
    <a:masterClrMapping/>
  </p:clrMapOvr>
  <p:transition advTm="5428"/>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Vaio\Desktop\SARTHAK\3..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416522847"/>
      </p:ext>
    </p:extLst>
  </p:cSld>
  <p:clrMapOvr>
    <a:masterClrMapping/>
  </p:clrMapOvr>
  <p:transition advTm="951"/>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5" descr="0283circulation"/>
          <p:cNvPicPr>
            <a:picLocks noChangeAspect="1" noChangeArrowheads="1"/>
          </p:cNvPicPr>
          <p:nvPr/>
        </p:nvPicPr>
        <p:blipFill>
          <a:blip r:embed="rId2"/>
          <a:srcRect/>
          <a:stretch>
            <a:fillRect/>
          </a:stretch>
        </p:blipFill>
        <p:spPr bwMode="auto">
          <a:xfrm>
            <a:off x="0" y="0"/>
            <a:ext cx="9618974" cy="6858024"/>
          </a:xfrm>
          <a:prstGeom prst="rect">
            <a:avLst/>
          </a:prstGeom>
          <a:noFill/>
          <a:ln w="9525">
            <a:noFill/>
            <a:miter lim="800000"/>
            <a:headEnd/>
            <a:tailEnd/>
          </a:ln>
        </p:spPr>
      </p:pic>
    </p:spTree>
  </p:cSld>
  <p:clrMapOvr>
    <a:masterClrMapping/>
  </p:clrMapOvr>
  <p:transition advTm="6209"/>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sz="4000" b="1" dirty="0" smtClean="0">
                <a:solidFill>
                  <a:srgbClr val="FF5050"/>
                </a:solidFill>
                <a:effectLst>
                  <a:outerShdw blurRad="38100" dist="38100" dir="2700000" algn="tl">
                    <a:srgbClr val="000000">
                      <a:alpha val="43137"/>
                    </a:srgbClr>
                  </a:outerShdw>
                </a:effectLst>
                <a:latin typeface="Calibri" pitchFamily="34" charset="0"/>
              </a:rPr>
              <a:t>Components</a:t>
            </a:r>
          </a:p>
        </p:txBody>
      </p:sp>
      <p:sp>
        <p:nvSpPr>
          <p:cNvPr id="87043" name="Rectangle 3"/>
          <p:cNvSpPr>
            <a:spLocks noGrp="1" noChangeArrowheads="1"/>
          </p:cNvSpPr>
          <p:nvPr>
            <p:ph type="body" sz="half" idx="1"/>
          </p:nvPr>
        </p:nvSpPr>
        <p:spPr/>
        <p:txBody>
          <a:bodyPr/>
          <a:lstStyle/>
          <a:p>
            <a:r>
              <a:rPr lang="en-US" dirty="0"/>
              <a:t>Esophagus</a:t>
            </a:r>
          </a:p>
          <a:p>
            <a:r>
              <a:rPr lang="en-US" dirty="0"/>
              <a:t>Stomach</a:t>
            </a:r>
          </a:p>
          <a:p>
            <a:r>
              <a:rPr lang="en-US" dirty="0"/>
              <a:t>Small Intestine</a:t>
            </a:r>
          </a:p>
          <a:p>
            <a:r>
              <a:rPr lang="en-US" dirty="0"/>
              <a:t>Large Intestine</a:t>
            </a:r>
          </a:p>
          <a:p>
            <a:r>
              <a:rPr lang="en-US" dirty="0"/>
              <a:t>Gall bladder</a:t>
            </a:r>
          </a:p>
          <a:p>
            <a:r>
              <a:rPr lang="en-US" dirty="0"/>
              <a:t>Liver</a:t>
            </a:r>
          </a:p>
          <a:p>
            <a:r>
              <a:rPr lang="en-US" dirty="0"/>
              <a:t>Pancreas</a:t>
            </a:r>
          </a:p>
          <a:p>
            <a:endParaRPr lang="en-US" sz="2800" b="1" dirty="0"/>
          </a:p>
          <a:p>
            <a:endParaRPr lang="en-US" sz="2800" dirty="0"/>
          </a:p>
          <a:p>
            <a:pPr>
              <a:buFontTx/>
              <a:buNone/>
            </a:pPr>
            <a:endParaRPr lang="en-US" sz="2800" dirty="0"/>
          </a:p>
        </p:txBody>
      </p:sp>
      <p:pic>
        <p:nvPicPr>
          <p:cNvPr id="87045" name="Picture 5" descr="HM00260_[1]"/>
          <p:cNvPicPr>
            <a:picLocks noGrp="1" noChangeAspect="1" noChangeArrowheads="1"/>
          </p:cNvPicPr>
          <p:nvPr>
            <p:ph sz="half" idx="2"/>
          </p:nvPr>
        </p:nvPicPr>
        <p:blipFill>
          <a:blip r:embed="rId2" cstate="print"/>
          <a:srcRect/>
          <a:stretch>
            <a:fillRect/>
          </a:stretch>
        </p:blipFill>
        <p:spPr>
          <a:xfrm>
            <a:off x="4889500" y="1922463"/>
            <a:ext cx="2649538" cy="4402137"/>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76200"/>
            <a:ext cx="7772400" cy="1143000"/>
          </a:xfrm>
        </p:spPr>
        <p:txBody>
          <a:bodyPr>
            <a:normAutofit/>
          </a:bodyPr>
          <a:lstStyle/>
          <a:p>
            <a:pPr eaLnBrk="1" hangingPunct="1"/>
            <a:endParaRPr lang="en-US" sz="4000" b="1" dirty="0" smtClean="0">
              <a:solidFill>
                <a:srgbClr val="FF5050"/>
              </a:solidFill>
              <a:effectLst>
                <a:outerShdw blurRad="38100" dist="38100" dir="2700000" algn="tl">
                  <a:srgbClr val="000000">
                    <a:alpha val="43137"/>
                  </a:srgbClr>
                </a:outerShdw>
              </a:effectLst>
              <a:latin typeface="Calibri" pitchFamily="34" charset="0"/>
            </a:endParaRPr>
          </a:p>
        </p:txBody>
      </p:sp>
      <p:pic>
        <p:nvPicPr>
          <p:cNvPr id="3075" name="Picture 5"/>
          <p:cNvPicPr>
            <a:picLocks noChangeAspect="1" noChangeArrowheads="1"/>
          </p:cNvPicPr>
          <p:nvPr/>
        </p:nvPicPr>
        <p:blipFill>
          <a:blip r:embed="rId3" cstate="print"/>
          <a:srcRect/>
          <a:stretch>
            <a:fillRect/>
          </a:stretch>
        </p:blipFill>
        <p:spPr bwMode="auto">
          <a:xfrm>
            <a:off x="-142908" y="0"/>
            <a:ext cx="9941746" cy="6715148"/>
          </a:xfrm>
          <a:prstGeom prst="rect">
            <a:avLst/>
          </a:prstGeom>
          <a:noFill/>
          <a:ln w="9525">
            <a:solidFill>
              <a:srgbClr val="FF0000"/>
            </a:solidFill>
            <a:miter lim="800000"/>
            <a:headEnd/>
            <a:tailEnd/>
          </a:ln>
        </p:spPr>
      </p:pic>
      <p:sp>
        <p:nvSpPr>
          <p:cNvPr id="3077" name="Text Box 8"/>
          <p:cNvSpPr txBox="1">
            <a:spLocks noChangeArrowheads="1"/>
          </p:cNvSpPr>
          <p:nvPr/>
        </p:nvSpPr>
        <p:spPr bwMode="auto">
          <a:xfrm>
            <a:off x="838200" y="5715000"/>
            <a:ext cx="6172200" cy="457200"/>
          </a:xfrm>
          <a:prstGeom prst="rect">
            <a:avLst/>
          </a:prstGeom>
          <a:noFill/>
          <a:ln w="9525">
            <a:noFill/>
            <a:miter lim="800000"/>
            <a:headEnd/>
            <a:tailEnd/>
          </a:ln>
        </p:spPr>
        <p:txBody>
          <a:bodyPr>
            <a:spAutoFit/>
          </a:bodyPr>
          <a:lstStyle/>
          <a:p>
            <a:pPr>
              <a:spcBef>
                <a:spcPct val="50000"/>
              </a:spcBef>
            </a:pPr>
            <a:endParaRPr lang="en-US">
              <a:latin typeface="Times"/>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Vaio\Desktop\SARTHAK\6..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6641867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Vaio\Desktop\SARTHAK\5..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6183331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115328" cy="1417638"/>
          </a:xfrm>
        </p:spPr>
        <p:txBody>
          <a:bodyPr/>
          <a:lstStyle/>
          <a:p>
            <a:r>
              <a:rPr lang="en-US" dirty="0" smtClean="0"/>
              <a:t>We motivate thru</a:t>
            </a:r>
            <a:endParaRPr lang="en-IN" dirty="0"/>
          </a:p>
        </p:txBody>
      </p:sp>
      <p:sp>
        <p:nvSpPr>
          <p:cNvPr id="3" name="Content Placeholder 2"/>
          <p:cNvSpPr>
            <a:spLocks noGrp="1"/>
          </p:cNvSpPr>
          <p:nvPr>
            <p:ph idx="1"/>
          </p:nvPr>
        </p:nvSpPr>
        <p:spPr/>
        <p:txBody>
          <a:bodyPr/>
          <a:lstStyle/>
          <a:p>
            <a:pPr>
              <a:buNone/>
            </a:pPr>
            <a:r>
              <a:rPr lang="en-GB" sz="5400" dirty="0" smtClean="0"/>
              <a:t>  S</a:t>
            </a:r>
            <a:r>
              <a:rPr lang="en-GB" dirty="0" smtClean="0"/>
              <a:t>trength</a:t>
            </a:r>
            <a:br>
              <a:rPr lang="en-GB" dirty="0" smtClean="0"/>
            </a:br>
            <a:r>
              <a:rPr lang="en-GB" sz="4400" dirty="0" smtClean="0"/>
              <a:t>W</a:t>
            </a:r>
            <a:r>
              <a:rPr lang="en-GB" dirty="0" smtClean="0"/>
              <a:t>eakness</a:t>
            </a:r>
            <a:br>
              <a:rPr lang="en-GB" dirty="0" smtClean="0"/>
            </a:br>
            <a:r>
              <a:rPr lang="en-GB" sz="5400" dirty="0" smtClean="0"/>
              <a:t>O</a:t>
            </a:r>
            <a:r>
              <a:rPr lang="en-GB" dirty="0" smtClean="0"/>
              <a:t>pportunity</a:t>
            </a:r>
            <a:br>
              <a:rPr lang="en-GB" dirty="0" smtClean="0"/>
            </a:br>
            <a:r>
              <a:rPr lang="en-GB" sz="5400" dirty="0" smtClean="0"/>
              <a:t>T</a:t>
            </a:r>
            <a:r>
              <a:rPr lang="en-GB" dirty="0" smtClean="0"/>
              <a:t>hreats</a:t>
            </a:r>
            <a:endParaRPr lang="en-IN"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714356"/>
            <a:ext cx="7543824" cy="703282"/>
          </a:xfrm>
        </p:spPr>
        <p:txBody>
          <a:bodyPr>
            <a:normAutofit fontScale="90000"/>
          </a:bodyPr>
          <a:lstStyle/>
          <a:p>
            <a:r>
              <a:rPr lang="en-US" dirty="0" smtClean="0"/>
              <a:t>Aims &amp; Objectives</a:t>
            </a:r>
          </a:p>
        </p:txBody>
      </p:sp>
      <p:sp>
        <p:nvSpPr>
          <p:cNvPr id="4099" name="Rectangle 3"/>
          <p:cNvSpPr>
            <a:spLocks noGrp="1" noChangeArrowheads="1"/>
          </p:cNvSpPr>
          <p:nvPr>
            <p:ph type="body" idx="1"/>
          </p:nvPr>
        </p:nvSpPr>
        <p:spPr>
          <a:xfrm>
            <a:off x="857224" y="1357299"/>
            <a:ext cx="7715304" cy="4286279"/>
          </a:xfrm>
        </p:spPr>
        <p:txBody>
          <a:bodyPr>
            <a:normAutofit fontScale="92500" lnSpcReduction="10000"/>
          </a:bodyPr>
          <a:lstStyle/>
          <a:p>
            <a:pPr>
              <a:buNone/>
            </a:pPr>
            <a:endParaRPr lang="en-US" dirty="0" smtClean="0"/>
          </a:p>
          <a:p>
            <a:pPr lvl="1"/>
            <a:r>
              <a:rPr lang="en-US" sz="3200" dirty="0" smtClean="0"/>
              <a:t>Prevent &amp; treat medical problems</a:t>
            </a:r>
          </a:p>
          <a:p>
            <a:pPr lvl="1"/>
            <a:r>
              <a:rPr lang="en-US" sz="3200" dirty="0" smtClean="0"/>
              <a:t>Maximize functional independence</a:t>
            </a:r>
          </a:p>
          <a:p>
            <a:pPr lvl="1"/>
            <a:r>
              <a:rPr lang="en-US" sz="3200" dirty="0" smtClean="0"/>
              <a:t>Resumption of pts pre-existing lifestyle</a:t>
            </a:r>
          </a:p>
          <a:p>
            <a:pPr lvl="1"/>
            <a:r>
              <a:rPr lang="en-US" sz="3200" dirty="0" smtClean="0"/>
              <a:t>Reintegrate patient into home &amp; community</a:t>
            </a:r>
          </a:p>
          <a:p>
            <a:pPr lvl="1"/>
            <a:r>
              <a:rPr lang="en-US" sz="3200" dirty="0" smtClean="0"/>
              <a:t>Enhance quality of life</a:t>
            </a:r>
          </a:p>
          <a:p>
            <a:pPr lvl="1"/>
            <a:r>
              <a:rPr lang="en-US" sz="3200" dirty="0" smtClean="0"/>
              <a:t>Facilitate psychosocial adaptation</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Who can benefit?</a:t>
            </a:r>
            <a:endParaRPr lang="en-IN" dirty="0"/>
          </a:p>
        </p:txBody>
      </p:sp>
      <p:sp>
        <p:nvSpPr>
          <p:cNvPr id="3" name="Content Placeholder 2"/>
          <p:cNvSpPr>
            <a:spLocks noGrp="1"/>
          </p:cNvSpPr>
          <p:nvPr>
            <p:ph idx="1"/>
          </p:nvPr>
        </p:nvSpPr>
        <p:spPr/>
        <p:txBody>
          <a:bodyPr>
            <a:normAutofit fontScale="92500" lnSpcReduction="10000"/>
          </a:bodyPr>
          <a:lstStyle/>
          <a:p>
            <a:r>
              <a:rPr lang="en-IN" dirty="0" smtClean="0"/>
              <a:t>Chronic respiratory disease symptomatic with optimum drug therapy</a:t>
            </a:r>
          </a:p>
          <a:p>
            <a:r>
              <a:rPr lang="en-IN" dirty="0" smtClean="0"/>
              <a:t>Chronic cardiovascular diseases with breathlessness despite optimum intervention and drug therapy</a:t>
            </a:r>
          </a:p>
          <a:p>
            <a:r>
              <a:rPr lang="en-IN" dirty="0" smtClean="0"/>
              <a:t>Chronic neurological diseases </a:t>
            </a:r>
          </a:p>
          <a:p>
            <a:r>
              <a:rPr lang="en-IN" dirty="0" smtClean="0"/>
              <a:t>Chronic orthopaedic diseases&amp; post operative </a:t>
            </a:r>
          </a:p>
          <a:p>
            <a:r>
              <a:rPr lang="en-IN" dirty="0" smtClean="0"/>
              <a:t>Lifestyle </a:t>
            </a:r>
            <a:r>
              <a:rPr lang="en-IN" dirty="0" err="1" smtClean="0"/>
              <a:t>disoders</a:t>
            </a:r>
            <a:r>
              <a:rPr lang="en-IN" dirty="0" smtClean="0"/>
              <a:t> like </a:t>
            </a:r>
            <a:r>
              <a:rPr lang="en-IN" dirty="0" err="1" smtClean="0"/>
              <a:t>Stress,Sleep</a:t>
            </a:r>
            <a:r>
              <a:rPr lang="en-IN" dirty="0" smtClean="0"/>
              <a:t> , Obesity  </a:t>
            </a:r>
          </a:p>
          <a:p>
            <a:r>
              <a:rPr lang="en-IN" dirty="0" smtClean="0"/>
              <a:t>Special children</a:t>
            </a:r>
            <a:endParaRPr lang="en-IN"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612775" y="428604"/>
            <a:ext cx="7602563" cy="790596"/>
          </a:xfrm>
        </p:spPr>
        <p:txBody>
          <a:bodyPr>
            <a:normAutofit fontScale="90000"/>
          </a:bodyPr>
          <a:lstStyle/>
          <a:p>
            <a:pPr eaLnBrk="1" hangingPunct="1"/>
            <a:r>
              <a:rPr lang="en-US" sz="3600" dirty="0" smtClean="0">
                <a:latin typeface="Arial Narrow" pitchFamily="34" charset="0"/>
              </a:rPr>
              <a:t>Consequences of advanced chronic diseases</a:t>
            </a:r>
          </a:p>
        </p:txBody>
      </p:sp>
      <p:sp>
        <p:nvSpPr>
          <p:cNvPr id="19459" name="Content Placeholder 2"/>
          <p:cNvSpPr>
            <a:spLocks noGrp="1"/>
          </p:cNvSpPr>
          <p:nvPr>
            <p:ph sz="quarter" idx="1"/>
          </p:nvPr>
        </p:nvSpPr>
        <p:spPr>
          <a:xfrm>
            <a:off x="714348" y="1500174"/>
            <a:ext cx="7643866" cy="4357718"/>
          </a:xfrm>
        </p:spPr>
        <p:txBody>
          <a:bodyPr>
            <a:normAutofit fontScale="92500" lnSpcReduction="10000"/>
          </a:bodyPr>
          <a:lstStyle/>
          <a:p>
            <a:pPr eaLnBrk="1" hangingPunct="1">
              <a:buFont typeface="Arial" charset="0"/>
              <a:buChar char="•"/>
            </a:pPr>
            <a:r>
              <a:rPr lang="en-US" dirty="0" smtClean="0">
                <a:latin typeface="Arial Narrow" pitchFamily="34" charset="0"/>
              </a:rPr>
              <a:t>Peripheral Muscle dysfunction</a:t>
            </a:r>
          </a:p>
          <a:p>
            <a:pPr eaLnBrk="1" hangingPunct="1">
              <a:buFont typeface="Arial" charset="0"/>
              <a:buChar char="•"/>
            </a:pPr>
            <a:r>
              <a:rPr lang="en-US" dirty="0" smtClean="0">
                <a:latin typeface="Arial Narrow" pitchFamily="34" charset="0"/>
              </a:rPr>
              <a:t>Respiratory muscle dysfunction</a:t>
            </a:r>
          </a:p>
          <a:p>
            <a:pPr eaLnBrk="1" hangingPunct="1">
              <a:buFont typeface="Arial" charset="0"/>
              <a:buChar char="•"/>
            </a:pPr>
            <a:r>
              <a:rPr lang="en-US" dirty="0" smtClean="0">
                <a:latin typeface="Arial Narrow" pitchFamily="34" charset="0"/>
              </a:rPr>
              <a:t>Nutritional abnormalities</a:t>
            </a:r>
          </a:p>
          <a:p>
            <a:pPr eaLnBrk="1" hangingPunct="1">
              <a:buFont typeface="Arial" charset="0"/>
              <a:buChar char="•"/>
            </a:pPr>
            <a:r>
              <a:rPr lang="en-US" dirty="0" smtClean="0">
                <a:latin typeface="Arial Narrow" pitchFamily="34" charset="0"/>
              </a:rPr>
              <a:t>Cardiac impairment</a:t>
            </a:r>
          </a:p>
          <a:p>
            <a:pPr eaLnBrk="1" hangingPunct="1">
              <a:buFont typeface="Arial" charset="0"/>
              <a:buChar char="•"/>
            </a:pPr>
            <a:r>
              <a:rPr lang="en-US" dirty="0" smtClean="0">
                <a:latin typeface="Arial Narrow" pitchFamily="34" charset="0"/>
              </a:rPr>
              <a:t>Skeletal disease</a:t>
            </a:r>
          </a:p>
          <a:p>
            <a:pPr eaLnBrk="1" hangingPunct="1">
              <a:buFont typeface="Arial" charset="0"/>
              <a:buChar char="•"/>
            </a:pPr>
            <a:r>
              <a:rPr lang="en-US" dirty="0" smtClean="0">
                <a:latin typeface="Arial Narrow" pitchFamily="34" charset="0"/>
              </a:rPr>
              <a:t>Sensory defects</a:t>
            </a:r>
          </a:p>
          <a:p>
            <a:pPr eaLnBrk="1" hangingPunct="1">
              <a:buFont typeface="Arial" charset="0"/>
              <a:buChar char="•"/>
            </a:pPr>
            <a:r>
              <a:rPr lang="en-US" dirty="0" err="1" smtClean="0">
                <a:latin typeface="Arial Narrow" pitchFamily="34" charset="0"/>
              </a:rPr>
              <a:t>Neuro</a:t>
            </a:r>
            <a:r>
              <a:rPr lang="en-US" dirty="0" smtClean="0">
                <a:latin typeface="Arial Narrow" pitchFamily="34" charset="0"/>
              </a:rPr>
              <a:t> cognitive dysfunction</a:t>
            </a:r>
          </a:p>
          <a:p>
            <a:pPr eaLnBrk="1" hangingPunct="1">
              <a:buFont typeface="Arial" charset="0"/>
              <a:buChar char="•"/>
            </a:pPr>
            <a:r>
              <a:rPr lang="en-US" dirty="0" smtClean="0">
                <a:latin typeface="Arial Narrow" pitchFamily="34" charset="0"/>
              </a:rPr>
              <a:t>Psychosocial dysfunction</a:t>
            </a:r>
          </a:p>
          <a:p>
            <a:pPr eaLnBrk="1" hangingPunct="1">
              <a:buFont typeface="Arial" charset="0"/>
              <a:buChar char="•"/>
            </a:pPr>
            <a:endParaRPr lang="en-US"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612775" y="228600"/>
            <a:ext cx="8153400" cy="990600"/>
          </a:xfrm>
        </p:spPr>
        <p:txBody>
          <a:bodyPr>
            <a:normAutofit/>
          </a:bodyPr>
          <a:lstStyle/>
          <a:p>
            <a:pPr eaLnBrk="1" hangingPunct="1"/>
            <a:r>
              <a:rPr lang="en-US" sz="4000" dirty="0" smtClean="0">
                <a:latin typeface="Arial Narrow" pitchFamily="34" charset="0"/>
              </a:rPr>
              <a:t>Mechanisms for these morbidities</a:t>
            </a:r>
          </a:p>
        </p:txBody>
      </p:sp>
      <p:sp>
        <p:nvSpPr>
          <p:cNvPr id="20483" name="Content Placeholder 2"/>
          <p:cNvSpPr>
            <a:spLocks noGrp="1"/>
          </p:cNvSpPr>
          <p:nvPr>
            <p:ph sz="quarter" idx="1"/>
          </p:nvPr>
        </p:nvSpPr>
        <p:spPr>
          <a:xfrm>
            <a:off x="642910" y="1571612"/>
            <a:ext cx="6929486" cy="5053026"/>
          </a:xfrm>
        </p:spPr>
        <p:txBody>
          <a:bodyPr>
            <a:normAutofit/>
          </a:bodyPr>
          <a:lstStyle/>
          <a:p>
            <a:pPr eaLnBrk="1" hangingPunct="1">
              <a:buFont typeface="Arial" charset="0"/>
              <a:buChar char="•"/>
            </a:pPr>
            <a:r>
              <a:rPr lang="en-US" sz="2800" dirty="0" smtClean="0">
                <a:latin typeface="Arial Narrow" pitchFamily="34" charset="0"/>
                <a:cs typeface="Arial" pitchFamily="34" charset="0"/>
              </a:rPr>
              <a:t>Deconditioning</a:t>
            </a:r>
          </a:p>
          <a:p>
            <a:pPr eaLnBrk="1" hangingPunct="1">
              <a:buFont typeface="Arial" charset="0"/>
              <a:buChar char="•"/>
            </a:pPr>
            <a:r>
              <a:rPr lang="en-US" sz="2800" dirty="0" smtClean="0">
                <a:latin typeface="Arial Narrow" pitchFamily="34" charset="0"/>
                <a:cs typeface="Arial" pitchFamily="34" charset="0"/>
              </a:rPr>
              <a:t>Malnutrition</a:t>
            </a:r>
          </a:p>
          <a:p>
            <a:pPr eaLnBrk="1" hangingPunct="1">
              <a:buFont typeface="Arial" charset="0"/>
              <a:buChar char="•"/>
            </a:pPr>
            <a:r>
              <a:rPr lang="en-US" sz="2800" dirty="0" smtClean="0">
                <a:latin typeface="Arial Narrow" pitchFamily="34" charset="0"/>
                <a:cs typeface="Arial" pitchFamily="34" charset="0"/>
              </a:rPr>
              <a:t>Effects of hypoxemia</a:t>
            </a:r>
          </a:p>
          <a:p>
            <a:pPr eaLnBrk="1" hangingPunct="1">
              <a:buFont typeface="Arial" charset="0"/>
              <a:buChar char="•"/>
            </a:pPr>
            <a:r>
              <a:rPr lang="en-US" sz="2800" dirty="0" smtClean="0">
                <a:latin typeface="Arial Narrow" pitchFamily="34" charset="0"/>
                <a:cs typeface="Arial" pitchFamily="34" charset="0"/>
              </a:rPr>
              <a:t>Steroid </a:t>
            </a:r>
            <a:r>
              <a:rPr lang="en-US" sz="2800" dirty="0" err="1" smtClean="0">
                <a:latin typeface="Arial Narrow" pitchFamily="34" charset="0"/>
                <a:cs typeface="Arial" pitchFamily="34" charset="0"/>
              </a:rPr>
              <a:t>myopathy</a:t>
            </a:r>
            <a:r>
              <a:rPr lang="en-US" sz="2800" dirty="0" smtClean="0">
                <a:latin typeface="Arial Narrow" pitchFamily="34" charset="0"/>
                <a:cs typeface="Arial" pitchFamily="34" charset="0"/>
              </a:rPr>
              <a:t> </a:t>
            </a:r>
          </a:p>
          <a:p>
            <a:pPr eaLnBrk="1" hangingPunct="1">
              <a:buFont typeface="Arial" charset="0"/>
              <a:buChar char="•"/>
            </a:pPr>
            <a:r>
              <a:rPr lang="en-US" sz="2800" dirty="0" smtClean="0">
                <a:latin typeface="Arial Narrow" pitchFamily="34" charset="0"/>
                <a:cs typeface="Arial" pitchFamily="34" charset="0"/>
              </a:rPr>
              <a:t>Hyperinflation</a:t>
            </a:r>
          </a:p>
          <a:p>
            <a:pPr eaLnBrk="1" hangingPunct="1">
              <a:buFont typeface="Arial" charset="0"/>
              <a:buChar char="•"/>
            </a:pPr>
            <a:r>
              <a:rPr lang="en-US" sz="2800" dirty="0" smtClean="0">
                <a:latin typeface="Arial Narrow" pitchFamily="34" charset="0"/>
                <a:cs typeface="Arial" pitchFamily="34" charset="0"/>
              </a:rPr>
              <a:t>Diaphragmatic fatigue</a:t>
            </a:r>
          </a:p>
          <a:p>
            <a:pPr eaLnBrk="1" hangingPunct="1">
              <a:buFont typeface="Arial" charset="0"/>
              <a:buChar char="•"/>
            </a:pPr>
            <a:r>
              <a:rPr lang="en-US" sz="2800" dirty="0" smtClean="0">
                <a:latin typeface="Arial Narrow" pitchFamily="34" charset="0"/>
                <a:cs typeface="Arial" pitchFamily="34" charset="0"/>
              </a:rPr>
              <a:t>Psychosocial dysfunction from anxiety, guilt, dependency and sleep disturbance</a:t>
            </a:r>
            <a:r>
              <a:rPr lang="en-US" dirty="0" smtClean="0">
                <a:latin typeface="Arial Narrow" pitchFamily="34" charset="0"/>
                <a:cs typeface="Arial" pitchFamily="34" charset="0"/>
              </a:rPr>
              <a:t>s</a:t>
            </a:r>
            <a:r>
              <a:rPr lang="en-US" dirty="0" smtClean="0"/>
              <a:t>.</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4"/>
          <p:cNvSpPr>
            <a:spLocks noGrp="1"/>
          </p:cNvSpPr>
          <p:nvPr>
            <p:ph type="title"/>
          </p:nvPr>
        </p:nvSpPr>
        <p:spPr>
          <a:xfrm>
            <a:off x="612775" y="357166"/>
            <a:ext cx="7102497" cy="862034"/>
          </a:xfrm>
        </p:spPr>
        <p:txBody>
          <a:bodyPr/>
          <a:lstStyle/>
          <a:p>
            <a:pPr eaLnBrk="1" hangingPunct="1"/>
            <a:r>
              <a:rPr lang="en-US" dirty="0" smtClean="0">
                <a:latin typeface="Arial Narrow" pitchFamily="34" charset="0"/>
              </a:rPr>
              <a:t>Benefits</a:t>
            </a:r>
          </a:p>
        </p:txBody>
      </p:sp>
      <p:sp>
        <p:nvSpPr>
          <p:cNvPr id="22531" name="Content Placeholder 5"/>
          <p:cNvSpPr>
            <a:spLocks noGrp="1"/>
          </p:cNvSpPr>
          <p:nvPr>
            <p:ph sz="quarter" idx="1"/>
          </p:nvPr>
        </p:nvSpPr>
        <p:spPr>
          <a:xfrm>
            <a:off x="785786" y="1428736"/>
            <a:ext cx="7824814" cy="5048264"/>
          </a:xfrm>
        </p:spPr>
        <p:txBody>
          <a:bodyPr>
            <a:normAutofit/>
          </a:bodyPr>
          <a:lstStyle/>
          <a:p>
            <a:pPr eaLnBrk="1" hangingPunct="1"/>
            <a:r>
              <a:rPr lang="en-US" sz="2800" dirty="0" smtClean="0">
                <a:latin typeface="Arial Narrow" pitchFamily="34" charset="0"/>
              </a:rPr>
              <a:t>Improved Exercise Capacity</a:t>
            </a:r>
          </a:p>
          <a:p>
            <a:pPr eaLnBrk="1" hangingPunct="1"/>
            <a:r>
              <a:rPr lang="en-US" sz="2800" dirty="0" smtClean="0">
                <a:latin typeface="Arial Narrow" pitchFamily="34" charset="0"/>
              </a:rPr>
              <a:t>Reduced perceived intensity of dyspnea</a:t>
            </a:r>
          </a:p>
          <a:p>
            <a:pPr eaLnBrk="1" hangingPunct="1"/>
            <a:r>
              <a:rPr lang="en-US" sz="2800" dirty="0" smtClean="0">
                <a:latin typeface="Arial Narrow" pitchFamily="34" charset="0"/>
              </a:rPr>
              <a:t>Improve health-related QOL</a:t>
            </a:r>
          </a:p>
          <a:p>
            <a:pPr eaLnBrk="1" hangingPunct="1"/>
            <a:r>
              <a:rPr lang="en-US" sz="2800" dirty="0" smtClean="0">
                <a:latin typeface="Arial Narrow" pitchFamily="34" charset="0"/>
              </a:rPr>
              <a:t>Reduced hospitalization </a:t>
            </a:r>
          </a:p>
          <a:p>
            <a:pPr eaLnBrk="1" hangingPunct="1"/>
            <a:r>
              <a:rPr lang="en-US" sz="2800" dirty="0" smtClean="0">
                <a:latin typeface="Arial Narrow" pitchFamily="34" charset="0"/>
              </a:rPr>
              <a:t>Reduced anxiety and depression </a:t>
            </a:r>
          </a:p>
          <a:p>
            <a:pPr eaLnBrk="1" hangingPunct="1"/>
            <a:r>
              <a:rPr lang="en-US" sz="2800" dirty="0" smtClean="0">
                <a:latin typeface="Arial Narrow" pitchFamily="34" charset="0"/>
              </a:rPr>
              <a:t>Improved  limb function</a:t>
            </a:r>
          </a:p>
          <a:p>
            <a:pPr eaLnBrk="1" hangingPunct="1"/>
            <a:r>
              <a:rPr lang="en-US" sz="2800" dirty="0" smtClean="0">
                <a:latin typeface="Arial Narrow" pitchFamily="34" charset="0"/>
              </a:rPr>
              <a:t>Benefits extend well beyond immediate period of training.</a:t>
            </a:r>
          </a:p>
          <a:p>
            <a:pPr eaLnBrk="1" hangingPunct="1"/>
            <a:endParaRPr lang="en-US" sz="2800" dirty="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0"/>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8435" name="Title 1"/>
          <p:cNvSpPr>
            <a:spLocks noGrp="1"/>
          </p:cNvSpPr>
          <p:nvPr>
            <p:ph type="title"/>
          </p:nvPr>
        </p:nvSpPr>
        <p:spPr>
          <a:xfrm>
            <a:off x="457200" y="-76200"/>
            <a:ext cx="8229600" cy="1143000"/>
          </a:xfrm>
        </p:spPr>
        <p:txBody>
          <a:bodyPr/>
          <a:lstStyle/>
          <a:p>
            <a:pPr eaLnBrk="1" hangingPunct="1"/>
            <a:r>
              <a:rPr lang="en-US" dirty="0" smtClean="0"/>
              <a:t>Spiral of disability</a:t>
            </a:r>
            <a:endParaRPr lang="en-IN" dirty="0" smtClean="0"/>
          </a:p>
        </p:txBody>
      </p:sp>
      <p:sp>
        <p:nvSpPr>
          <p:cNvPr id="18436" name="Slide Number Placeholder 3"/>
          <p:cNvSpPr>
            <a:spLocks noGrp="1"/>
          </p:cNvSpPr>
          <p:nvPr>
            <p:ph type="sldNum" sz="quarter" idx="12"/>
          </p:nvPr>
        </p:nvSpPr>
        <p:spPr>
          <a:noFill/>
        </p:spPr>
        <p:txBody>
          <a:bodyPr/>
          <a:lstStyle/>
          <a:p>
            <a:fld id="{F77AA440-276A-4353-BD48-41061FBB7E58}" type="slidenum">
              <a:rPr lang="en-US" smtClean="0">
                <a:solidFill>
                  <a:srgbClr val="000000"/>
                </a:solidFill>
              </a:rPr>
              <a:pPr/>
              <a:t>35</a:t>
            </a:fld>
            <a:endParaRPr lang="en-US" smtClean="0">
              <a:solidFill>
                <a:srgbClr val="000000"/>
              </a:solidFill>
            </a:endParaRPr>
          </a:p>
        </p:txBody>
      </p:sp>
      <p:sp>
        <p:nvSpPr>
          <p:cNvPr id="18438" name="Rectangle 6"/>
          <p:cNvSpPr>
            <a:spLocks noChangeArrowheads="1"/>
          </p:cNvSpPr>
          <p:nvPr/>
        </p:nvSpPr>
        <p:spPr bwMode="auto">
          <a:xfrm>
            <a:off x="604837" y="6321623"/>
            <a:ext cx="7777163" cy="307777"/>
          </a:xfrm>
          <a:prstGeom prst="rect">
            <a:avLst/>
          </a:prstGeom>
          <a:noFill/>
          <a:ln w="9525">
            <a:noFill/>
            <a:miter lim="800000"/>
            <a:headEnd/>
            <a:tailEnd/>
          </a:ln>
        </p:spPr>
        <p:txBody>
          <a:bodyPr>
            <a:spAutoFit/>
          </a:bodyPr>
          <a:lstStyle/>
          <a:p>
            <a:pPr fontAlgn="base">
              <a:spcBef>
                <a:spcPct val="0"/>
              </a:spcBef>
              <a:spcAft>
                <a:spcPct val="0"/>
              </a:spcAft>
            </a:pPr>
            <a:r>
              <a:rPr lang="en-US" sz="1400" dirty="0" smtClean="0">
                <a:solidFill>
                  <a:srgbClr val="000000"/>
                </a:solidFill>
                <a:latin typeface="Arial" charset="0"/>
              </a:rPr>
              <a:t>The relationship between chronic lung disease, muscle  </a:t>
            </a:r>
            <a:r>
              <a:rPr lang="en-US" sz="1400" dirty="0" err="1" smtClean="0">
                <a:solidFill>
                  <a:srgbClr val="000000"/>
                </a:solidFill>
                <a:latin typeface="Arial" charset="0"/>
              </a:rPr>
              <a:t>deconditioning</a:t>
            </a:r>
            <a:r>
              <a:rPr lang="en-US" sz="1400" dirty="0" smtClean="0">
                <a:solidFill>
                  <a:srgbClr val="000000"/>
                </a:solidFill>
                <a:latin typeface="Arial" charset="0"/>
              </a:rPr>
              <a:t> and disability</a:t>
            </a:r>
          </a:p>
        </p:txBody>
      </p:sp>
      <p:sp>
        <p:nvSpPr>
          <p:cNvPr id="18439" name="Rectangle 7"/>
          <p:cNvSpPr>
            <a:spLocks noChangeArrowheads="1"/>
          </p:cNvSpPr>
          <p:nvPr/>
        </p:nvSpPr>
        <p:spPr bwMode="auto">
          <a:xfrm>
            <a:off x="611188" y="6550025"/>
            <a:ext cx="6840537" cy="307975"/>
          </a:xfrm>
          <a:prstGeom prst="rect">
            <a:avLst/>
          </a:prstGeom>
          <a:noFill/>
          <a:ln w="9525">
            <a:noFill/>
            <a:miter lim="800000"/>
            <a:headEnd/>
            <a:tailEnd/>
          </a:ln>
        </p:spPr>
        <p:txBody>
          <a:bodyPr>
            <a:spAutoFit/>
          </a:bodyPr>
          <a:lstStyle/>
          <a:p>
            <a:pPr fontAlgn="base">
              <a:spcBef>
                <a:spcPct val="0"/>
              </a:spcBef>
              <a:spcAft>
                <a:spcPct val="0"/>
              </a:spcAft>
            </a:pPr>
            <a:r>
              <a:rPr lang="en-US" sz="1400" smtClean="0">
                <a:solidFill>
                  <a:srgbClr val="000000"/>
                </a:solidFill>
                <a:latin typeface="Arial" charset="0"/>
              </a:rPr>
              <a:t>Reardona J, Casaburi R, Morganc M. Respiratory Medicine 2005; 99:S19–S27.</a:t>
            </a:r>
          </a:p>
        </p:txBody>
      </p:sp>
      <p:sp>
        <p:nvSpPr>
          <p:cNvPr id="8" name="TextBox 7"/>
          <p:cNvSpPr txBox="1"/>
          <p:nvPr/>
        </p:nvSpPr>
        <p:spPr>
          <a:xfrm>
            <a:off x="762000" y="1371600"/>
            <a:ext cx="1676400" cy="646331"/>
          </a:xfrm>
          <a:prstGeom prst="rect">
            <a:avLst/>
          </a:prstGeom>
          <a:noFill/>
        </p:spPr>
        <p:txBody>
          <a:bodyPr wrap="square" rtlCol="0">
            <a:spAutoFit/>
          </a:bodyPr>
          <a:lstStyle/>
          <a:p>
            <a:r>
              <a:rPr lang="en-US" dirty="0" smtClean="0"/>
              <a:t>Chronic Lung Disease </a:t>
            </a:r>
            <a:endParaRPr lang="en-US" dirty="0"/>
          </a:p>
        </p:txBody>
      </p:sp>
      <p:sp>
        <p:nvSpPr>
          <p:cNvPr id="9" name="Right Arrow 8"/>
          <p:cNvSpPr/>
          <p:nvPr/>
        </p:nvSpPr>
        <p:spPr>
          <a:xfrm>
            <a:off x="2590800" y="1371600"/>
            <a:ext cx="1752600" cy="457200"/>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cxnSp>
        <p:nvCxnSpPr>
          <p:cNvPr id="11" name="Straight Arrow Connector 10"/>
          <p:cNvCxnSpPr/>
          <p:nvPr/>
        </p:nvCxnSpPr>
        <p:spPr>
          <a:xfrm>
            <a:off x="1371600" y="2057400"/>
            <a:ext cx="0" cy="1600200"/>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914400" y="3962400"/>
            <a:ext cx="1143000" cy="381000"/>
          </a:xfrm>
          <a:prstGeom prst="rect">
            <a:avLst/>
          </a:prstGeom>
          <a:noFill/>
        </p:spPr>
        <p:txBody>
          <a:bodyPr wrap="square" rtlCol="0">
            <a:spAutoFit/>
          </a:bodyPr>
          <a:lstStyle/>
          <a:p>
            <a:r>
              <a:rPr lang="en-US" dirty="0" smtClean="0"/>
              <a:t>Drugs </a:t>
            </a:r>
            <a:endParaRPr lang="en-US" dirty="0"/>
          </a:p>
        </p:txBody>
      </p:sp>
      <p:sp>
        <p:nvSpPr>
          <p:cNvPr id="13" name="TextBox 12"/>
          <p:cNvSpPr txBox="1"/>
          <p:nvPr/>
        </p:nvSpPr>
        <p:spPr>
          <a:xfrm>
            <a:off x="914400" y="4419600"/>
            <a:ext cx="1143000" cy="381000"/>
          </a:xfrm>
          <a:prstGeom prst="rect">
            <a:avLst/>
          </a:prstGeom>
          <a:noFill/>
        </p:spPr>
        <p:txBody>
          <a:bodyPr wrap="square" rtlCol="0">
            <a:spAutoFit/>
          </a:bodyPr>
          <a:lstStyle/>
          <a:p>
            <a:r>
              <a:rPr lang="en-US" dirty="0" smtClean="0"/>
              <a:t>Hypoxia</a:t>
            </a:r>
            <a:endParaRPr lang="en-US" dirty="0"/>
          </a:p>
        </p:txBody>
      </p:sp>
      <p:sp>
        <p:nvSpPr>
          <p:cNvPr id="14" name="TextBox 13"/>
          <p:cNvSpPr txBox="1"/>
          <p:nvPr/>
        </p:nvSpPr>
        <p:spPr>
          <a:xfrm>
            <a:off x="914400" y="4876800"/>
            <a:ext cx="1752600" cy="646331"/>
          </a:xfrm>
          <a:prstGeom prst="rect">
            <a:avLst/>
          </a:prstGeom>
          <a:noFill/>
        </p:spPr>
        <p:txBody>
          <a:bodyPr wrap="square" rtlCol="0">
            <a:spAutoFit/>
          </a:bodyPr>
          <a:lstStyle/>
          <a:p>
            <a:r>
              <a:rPr lang="en-US" dirty="0" smtClean="0"/>
              <a:t>Chronic Inflammation </a:t>
            </a:r>
            <a:endParaRPr lang="en-US" dirty="0"/>
          </a:p>
        </p:txBody>
      </p:sp>
      <p:sp>
        <p:nvSpPr>
          <p:cNvPr id="15" name="TextBox 14"/>
          <p:cNvSpPr txBox="1"/>
          <p:nvPr/>
        </p:nvSpPr>
        <p:spPr>
          <a:xfrm>
            <a:off x="914400" y="5562600"/>
            <a:ext cx="1676400" cy="646331"/>
          </a:xfrm>
          <a:prstGeom prst="rect">
            <a:avLst/>
          </a:prstGeom>
          <a:noFill/>
        </p:spPr>
        <p:txBody>
          <a:bodyPr wrap="square" rtlCol="0">
            <a:spAutoFit/>
          </a:bodyPr>
          <a:lstStyle/>
          <a:p>
            <a:r>
              <a:rPr lang="en-US" dirty="0" smtClean="0"/>
              <a:t>Poor Nutrition</a:t>
            </a:r>
            <a:endParaRPr lang="en-US" dirty="0"/>
          </a:p>
        </p:txBody>
      </p:sp>
      <p:cxnSp>
        <p:nvCxnSpPr>
          <p:cNvPr id="17" name="Straight Connector 16"/>
          <p:cNvCxnSpPr/>
          <p:nvPr/>
        </p:nvCxnSpPr>
        <p:spPr>
          <a:xfrm>
            <a:off x="2606566" y="4114800"/>
            <a:ext cx="5334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8" name="Straight Connector 17"/>
          <p:cNvCxnSpPr/>
          <p:nvPr/>
        </p:nvCxnSpPr>
        <p:spPr>
          <a:xfrm>
            <a:off x="2596060" y="4648200"/>
            <a:ext cx="5334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9" name="Straight Connector 18"/>
          <p:cNvCxnSpPr/>
          <p:nvPr/>
        </p:nvCxnSpPr>
        <p:spPr>
          <a:xfrm>
            <a:off x="2590800" y="5334000"/>
            <a:ext cx="5334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0" name="Straight Connector 19"/>
          <p:cNvCxnSpPr/>
          <p:nvPr/>
        </p:nvCxnSpPr>
        <p:spPr>
          <a:xfrm>
            <a:off x="2590800" y="5943600"/>
            <a:ext cx="5334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1" name="Straight Connector 20"/>
          <p:cNvCxnSpPr/>
          <p:nvPr/>
        </p:nvCxnSpPr>
        <p:spPr>
          <a:xfrm>
            <a:off x="3124200" y="4114800"/>
            <a:ext cx="0" cy="1828800"/>
          </a:xfrm>
          <a:prstGeom prst="line">
            <a:avLst/>
          </a:prstGeom>
        </p:spPr>
        <p:style>
          <a:lnRef idx="3">
            <a:schemeClr val="accent2"/>
          </a:lnRef>
          <a:fillRef idx="0">
            <a:schemeClr val="accent2"/>
          </a:fillRef>
          <a:effectRef idx="2">
            <a:schemeClr val="accent2"/>
          </a:effectRef>
          <a:fontRef idx="minor">
            <a:schemeClr val="tx1"/>
          </a:fontRef>
        </p:style>
      </p:cxnSp>
      <p:cxnSp>
        <p:nvCxnSpPr>
          <p:cNvPr id="27" name="Straight Arrow Connector 26"/>
          <p:cNvCxnSpPr/>
          <p:nvPr/>
        </p:nvCxnSpPr>
        <p:spPr>
          <a:xfrm>
            <a:off x="3124200" y="4953000"/>
            <a:ext cx="457200" cy="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28" name="TextBox 27"/>
          <p:cNvSpPr txBox="1"/>
          <p:nvPr/>
        </p:nvSpPr>
        <p:spPr>
          <a:xfrm>
            <a:off x="3657600" y="4495800"/>
            <a:ext cx="1676400" cy="923330"/>
          </a:xfrm>
          <a:prstGeom prst="rect">
            <a:avLst/>
          </a:prstGeom>
          <a:noFill/>
        </p:spPr>
        <p:txBody>
          <a:bodyPr wrap="square" rtlCol="0">
            <a:spAutoFit/>
          </a:bodyPr>
          <a:lstStyle/>
          <a:p>
            <a:r>
              <a:rPr lang="en-US" dirty="0" smtClean="0"/>
              <a:t>Peripheral Muscle dysfunction </a:t>
            </a:r>
            <a:endParaRPr lang="en-US" dirty="0"/>
          </a:p>
        </p:txBody>
      </p:sp>
      <p:sp>
        <p:nvSpPr>
          <p:cNvPr id="29" name="Right Arrow 28"/>
          <p:cNvSpPr/>
          <p:nvPr/>
        </p:nvSpPr>
        <p:spPr>
          <a:xfrm>
            <a:off x="5257800" y="4724400"/>
            <a:ext cx="1295400" cy="381000"/>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30" name="TextBox 29"/>
          <p:cNvSpPr txBox="1"/>
          <p:nvPr/>
        </p:nvSpPr>
        <p:spPr>
          <a:xfrm>
            <a:off x="6781800" y="4724400"/>
            <a:ext cx="1371600" cy="369332"/>
          </a:xfrm>
          <a:prstGeom prst="rect">
            <a:avLst/>
          </a:prstGeom>
          <a:noFill/>
          <a:ln w="12700">
            <a:solidFill>
              <a:schemeClr val="tx1"/>
            </a:solidFill>
          </a:ln>
        </p:spPr>
        <p:txBody>
          <a:bodyPr wrap="square" rtlCol="0">
            <a:spAutoFit/>
          </a:bodyPr>
          <a:lstStyle/>
          <a:p>
            <a:pPr algn="ctr"/>
            <a:r>
              <a:rPr lang="en-US" b="1" dirty="0" smtClean="0"/>
              <a:t>Disability</a:t>
            </a:r>
            <a:endParaRPr lang="en-US" b="1" dirty="0"/>
          </a:p>
        </p:txBody>
      </p:sp>
      <p:sp>
        <p:nvSpPr>
          <p:cNvPr id="31" name="Right Arrow 30"/>
          <p:cNvSpPr/>
          <p:nvPr/>
        </p:nvSpPr>
        <p:spPr>
          <a:xfrm rot="8206007">
            <a:off x="5811350" y="4292544"/>
            <a:ext cx="874097" cy="405214"/>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32" name="TextBox 31"/>
          <p:cNvSpPr txBox="1"/>
          <p:nvPr/>
        </p:nvSpPr>
        <p:spPr>
          <a:xfrm>
            <a:off x="5867400" y="3745468"/>
            <a:ext cx="2438400" cy="369332"/>
          </a:xfrm>
          <a:prstGeom prst="rect">
            <a:avLst/>
          </a:prstGeom>
          <a:noFill/>
        </p:spPr>
        <p:txBody>
          <a:bodyPr wrap="square" rtlCol="0">
            <a:spAutoFit/>
          </a:bodyPr>
          <a:lstStyle/>
          <a:p>
            <a:pPr algn="ctr"/>
            <a:r>
              <a:rPr lang="en-US" b="1" dirty="0" err="1" smtClean="0"/>
              <a:t>Deconditioning</a:t>
            </a:r>
            <a:r>
              <a:rPr lang="en-US" b="1" dirty="0" smtClean="0"/>
              <a:t> </a:t>
            </a:r>
            <a:endParaRPr lang="en-US" b="1" dirty="0"/>
          </a:p>
        </p:txBody>
      </p:sp>
      <p:sp>
        <p:nvSpPr>
          <p:cNvPr id="33" name="TextBox 32"/>
          <p:cNvSpPr txBox="1"/>
          <p:nvPr/>
        </p:nvSpPr>
        <p:spPr>
          <a:xfrm>
            <a:off x="4953000" y="990600"/>
            <a:ext cx="1524000" cy="523220"/>
          </a:xfrm>
          <a:prstGeom prst="rect">
            <a:avLst/>
          </a:prstGeom>
          <a:noFill/>
        </p:spPr>
        <p:txBody>
          <a:bodyPr wrap="square" rtlCol="0">
            <a:spAutoFit/>
          </a:bodyPr>
          <a:lstStyle/>
          <a:p>
            <a:r>
              <a:rPr lang="en-US" sz="1400" dirty="0" smtClean="0"/>
              <a:t>Increasing Breathlessness</a:t>
            </a:r>
            <a:endParaRPr lang="en-US" sz="1400" dirty="0"/>
          </a:p>
        </p:txBody>
      </p:sp>
      <p:sp>
        <p:nvSpPr>
          <p:cNvPr id="35" name="TextBox 34"/>
          <p:cNvSpPr txBox="1"/>
          <p:nvPr/>
        </p:nvSpPr>
        <p:spPr>
          <a:xfrm>
            <a:off x="7162800" y="1066800"/>
            <a:ext cx="1600200" cy="307777"/>
          </a:xfrm>
          <a:prstGeom prst="rect">
            <a:avLst/>
          </a:prstGeom>
          <a:noFill/>
        </p:spPr>
        <p:txBody>
          <a:bodyPr wrap="square" rtlCol="0">
            <a:spAutoFit/>
          </a:bodyPr>
          <a:lstStyle/>
          <a:p>
            <a:r>
              <a:rPr lang="en-US" sz="1400" dirty="0" smtClean="0"/>
              <a:t>Reduced activity </a:t>
            </a:r>
            <a:endParaRPr lang="en-US" sz="1400" dirty="0"/>
          </a:p>
        </p:txBody>
      </p:sp>
      <p:sp>
        <p:nvSpPr>
          <p:cNvPr id="36" name="TextBox 35"/>
          <p:cNvSpPr txBox="1"/>
          <p:nvPr/>
        </p:nvSpPr>
        <p:spPr>
          <a:xfrm>
            <a:off x="5105400" y="2892623"/>
            <a:ext cx="1600200" cy="307777"/>
          </a:xfrm>
          <a:prstGeom prst="rect">
            <a:avLst/>
          </a:prstGeom>
          <a:noFill/>
        </p:spPr>
        <p:txBody>
          <a:bodyPr wrap="square" rtlCol="0">
            <a:spAutoFit/>
          </a:bodyPr>
          <a:lstStyle/>
          <a:p>
            <a:r>
              <a:rPr lang="en-US" sz="1400" dirty="0" smtClean="0"/>
              <a:t>Depression </a:t>
            </a:r>
            <a:endParaRPr lang="en-US" sz="1400" dirty="0"/>
          </a:p>
        </p:txBody>
      </p:sp>
      <p:sp>
        <p:nvSpPr>
          <p:cNvPr id="37" name="TextBox 36"/>
          <p:cNvSpPr txBox="1"/>
          <p:nvPr/>
        </p:nvSpPr>
        <p:spPr>
          <a:xfrm>
            <a:off x="7391400" y="2819400"/>
            <a:ext cx="1600200" cy="307777"/>
          </a:xfrm>
          <a:prstGeom prst="rect">
            <a:avLst/>
          </a:prstGeom>
          <a:noFill/>
        </p:spPr>
        <p:txBody>
          <a:bodyPr wrap="square" rtlCol="0">
            <a:spAutoFit/>
          </a:bodyPr>
          <a:lstStyle/>
          <a:p>
            <a:r>
              <a:rPr lang="en-US" sz="1400" dirty="0" smtClean="0"/>
              <a:t>Social Isolation</a:t>
            </a:r>
            <a:endParaRPr lang="en-US" sz="1400" dirty="0"/>
          </a:p>
        </p:txBody>
      </p:sp>
      <p:sp>
        <p:nvSpPr>
          <p:cNvPr id="41" name="Circular Arrow 40"/>
          <p:cNvSpPr/>
          <p:nvPr/>
        </p:nvSpPr>
        <p:spPr>
          <a:xfrm rot="18657769">
            <a:off x="5850902" y="1466434"/>
            <a:ext cx="859965" cy="781931"/>
          </a:xfrm>
          <a:prstGeom prst="circular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solidFill>
                <a:schemeClr val="tx1"/>
              </a:solidFill>
            </a:endParaRPr>
          </a:p>
        </p:txBody>
      </p:sp>
      <p:sp>
        <p:nvSpPr>
          <p:cNvPr id="44" name="Circular Arrow 43"/>
          <p:cNvSpPr/>
          <p:nvPr/>
        </p:nvSpPr>
        <p:spPr>
          <a:xfrm rot="3341526">
            <a:off x="6596526" y="1382364"/>
            <a:ext cx="895238" cy="946826"/>
          </a:xfrm>
          <a:prstGeom prst="circular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solidFill>
                <a:schemeClr val="tx1"/>
              </a:solidFill>
            </a:endParaRPr>
          </a:p>
        </p:txBody>
      </p:sp>
      <p:sp>
        <p:nvSpPr>
          <p:cNvPr id="45" name="Circular Arrow 44"/>
          <p:cNvSpPr/>
          <p:nvPr/>
        </p:nvSpPr>
        <p:spPr>
          <a:xfrm rot="7962456">
            <a:off x="6687287" y="2171372"/>
            <a:ext cx="859965" cy="781931"/>
          </a:xfrm>
          <a:prstGeom prst="circular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solidFill>
                <a:schemeClr val="tx1"/>
              </a:solidFill>
            </a:endParaRPr>
          </a:p>
        </p:txBody>
      </p:sp>
      <p:sp>
        <p:nvSpPr>
          <p:cNvPr id="46" name="Circular Arrow 45"/>
          <p:cNvSpPr/>
          <p:nvPr/>
        </p:nvSpPr>
        <p:spPr>
          <a:xfrm rot="13245786">
            <a:off x="5907501" y="2198640"/>
            <a:ext cx="859965" cy="781931"/>
          </a:xfrm>
          <a:prstGeom prst="circular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solidFill>
                <a:schemeClr val="tx1"/>
              </a:solidFill>
            </a:endParaRPr>
          </a:p>
        </p:txBody>
      </p:sp>
      <p:sp>
        <p:nvSpPr>
          <p:cNvPr id="47" name="Right Arrow 46"/>
          <p:cNvSpPr/>
          <p:nvPr/>
        </p:nvSpPr>
        <p:spPr>
          <a:xfrm rot="5400000">
            <a:off x="6489107" y="3264495"/>
            <a:ext cx="533401" cy="252814"/>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Line 2"/>
          <p:cNvSpPr>
            <a:spLocks noChangeShapeType="1"/>
          </p:cNvSpPr>
          <p:nvPr/>
        </p:nvSpPr>
        <p:spPr bwMode="auto">
          <a:xfrm>
            <a:off x="0" y="1052513"/>
            <a:ext cx="9144000" cy="0"/>
          </a:xfrm>
          <a:prstGeom prst="line">
            <a:avLst/>
          </a:prstGeom>
          <a:noFill/>
          <a:ln w="38100">
            <a:solidFill>
              <a:srgbClr val="CC0000"/>
            </a:solidFill>
            <a:round/>
            <a:headEnd/>
            <a:tailEnd/>
          </a:ln>
        </p:spPr>
        <p:txBody>
          <a:bodyPr/>
          <a:lstStyle/>
          <a:p>
            <a:pPr fontAlgn="base">
              <a:spcBef>
                <a:spcPct val="0"/>
              </a:spcBef>
              <a:spcAft>
                <a:spcPct val="0"/>
              </a:spcAft>
            </a:pPr>
            <a:endParaRPr lang="en-US" smtClean="0">
              <a:solidFill>
                <a:srgbClr val="000000"/>
              </a:solidFill>
              <a:latin typeface="Arial" charset="0"/>
            </a:endParaRPr>
          </a:p>
        </p:txBody>
      </p:sp>
      <p:sp>
        <p:nvSpPr>
          <p:cNvPr id="33795" name="Rectangle 3"/>
          <p:cNvSpPr>
            <a:spLocks noChangeArrowheads="1"/>
          </p:cNvSpPr>
          <p:nvPr/>
        </p:nvSpPr>
        <p:spPr bwMode="auto">
          <a:xfrm rot="-5400000">
            <a:off x="-3314700" y="2997200"/>
            <a:ext cx="6858000" cy="863600"/>
          </a:xfrm>
          <a:prstGeom prst="rect">
            <a:avLst/>
          </a:prstGeom>
          <a:gradFill rotWithShape="1">
            <a:gsLst>
              <a:gs pos="0">
                <a:srgbClr val="E78787"/>
              </a:gs>
              <a:gs pos="100000">
                <a:srgbClr val="CC0000"/>
              </a:gs>
            </a:gsLst>
            <a:path path="shape">
              <a:fillToRect l="50000" t="50000" r="50000" b="50000"/>
            </a:path>
          </a:gradFill>
          <a:ln w="9525">
            <a:solidFill>
              <a:schemeClr val="tx1"/>
            </a:solidFill>
            <a:miter lim="800000"/>
            <a:headEnd/>
            <a:tailEnd/>
          </a:ln>
        </p:spPr>
        <p:txBody>
          <a:bodyPr wrap="none" anchor="ctr"/>
          <a:lstStyle/>
          <a:p>
            <a:pPr algn="ctr" fontAlgn="base">
              <a:spcBef>
                <a:spcPct val="0"/>
              </a:spcBef>
              <a:spcAft>
                <a:spcPct val="0"/>
              </a:spcAft>
            </a:pPr>
            <a:r>
              <a:rPr lang="en-US" b="1" smtClean="0">
                <a:solidFill>
                  <a:srgbClr val="000000"/>
                </a:solidFill>
                <a:latin typeface="Arial" charset="0"/>
              </a:rPr>
              <a:t>Screening/selection/entry</a:t>
            </a:r>
          </a:p>
        </p:txBody>
      </p:sp>
      <p:sp>
        <p:nvSpPr>
          <p:cNvPr id="33796" name="Rectangle 4"/>
          <p:cNvSpPr>
            <a:spLocks noGrp="1" noChangeArrowheads="1"/>
          </p:cNvSpPr>
          <p:nvPr>
            <p:ph type="title"/>
          </p:nvPr>
        </p:nvSpPr>
        <p:spPr>
          <a:xfrm>
            <a:off x="457200" y="53975"/>
            <a:ext cx="8229600" cy="1143000"/>
          </a:xfrm>
        </p:spPr>
        <p:txBody>
          <a:bodyPr/>
          <a:lstStyle/>
          <a:p>
            <a:pPr eaLnBrk="1" hangingPunct="1"/>
            <a:r>
              <a:rPr lang="fr-BE" smtClean="0"/>
              <a:t>Co-morbidity</a:t>
            </a:r>
            <a:endParaRPr lang="en-US" smtClean="0"/>
          </a:p>
        </p:txBody>
      </p:sp>
      <p:pic>
        <p:nvPicPr>
          <p:cNvPr id="33797" name="Object 8"/>
          <p:cNvPicPr>
            <a:picLocks noChangeAspect="1" noChangeArrowheads="1"/>
          </p:cNvPicPr>
          <p:nvPr/>
        </p:nvPicPr>
        <p:blipFill>
          <a:blip r:embed="rId4" cstate="print"/>
          <a:srcRect/>
          <a:stretch>
            <a:fillRect/>
          </a:stretch>
        </p:blipFill>
        <p:spPr bwMode="auto">
          <a:xfrm>
            <a:off x="5375275" y="1557338"/>
            <a:ext cx="3805238" cy="4075112"/>
          </a:xfrm>
          <a:prstGeom prst="rect">
            <a:avLst/>
          </a:prstGeom>
          <a:noFill/>
          <a:ln w="9525">
            <a:noFill/>
            <a:miter lim="800000"/>
            <a:headEnd/>
            <a:tailEnd/>
          </a:ln>
        </p:spPr>
      </p:pic>
      <p:pic>
        <p:nvPicPr>
          <p:cNvPr id="33798" name="Object 9"/>
          <p:cNvPicPr>
            <a:picLocks noChangeAspect="1" noChangeArrowheads="1"/>
          </p:cNvPicPr>
          <p:nvPr/>
        </p:nvPicPr>
        <p:blipFill>
          <a:blip r:embed="rId5" cstate="print"/>
          <a:srcRect/>
          <a:stretch>
            <a:fillRect/>
          </a:stretch>
        </p:blipFill>
        <p:spPr bwMode="auto">
          <a:xfrm>
            <a:off x="395288" y="1484313"/>
            <a:ext cx="4935537" cy="4384675"/>
          </a:xfrm>
          <a:prstGeom prst="rect">
            <a:avLst/>
          </a:prstGeom>
          <a:noFill/>
          <a:ln w="9525">
            <a:noFill/>
            <a:miter lim="800000"/>
            <a:headEnd/>
            <a:tailEnd/>
          </a:ln>
        </p:spPr>
      </p:pic>
      <p:sp>
        <p:nvSpPr>
          <p:cNvPr id="33799" name="Text Box 10"/>
          <p:cNvSpPr txBox="1">
            <a:spLocks noChangeArrowheads="1"/>
          </p:cNvSpPr>
          <p:nvPr/>
        </p:nvSpPr>
        <p:spPr bwMode="auto">
          <a:xfrm>
            <a:off x="3471863" y="2513013"/>
            <a:ext cx="488950" cy="366712"/>
          </a:xfrm>
          <a:prstGeom prst="rect">
            <a:avLst/>
          </a:prstGeom>
          <a:noFill/>
          <a:ln w="9525">
            <a:noFill/>
            <a:miter lim="800000"/>
            <a:headEnd/>
            <a:tailEnd/>
          </a:ln>
        </p:spPr>
        <p:txBody>
          <a:bodyPr wrap="none">
            <a:spAutoFit/>
          </a:bodyPr>
          <a:lstStyle/>
          <a:p>
            <a:pPr fontAlgn="base">
              <a:spcBef>
                <a:spcPct val="0"/>
              </a:spcBef>
              <a:spcAft>
                <a:spcPct val="0"/>
              </a:spcAft>
            </a:pPr>
            <a:r>
              <a:rPr lang="fr-BE" b="1" smtClean="0">
                <a:solidFill>
                  <a:srgbClr val="006600"/>
                </a:solidFill>
                <a:latin typeface="Arial" charset="0"/>
              </a:rPr>
              <a:t>No</a:t>
            </a:r>
            <a:endParaRPr lang="en-US" b="1" smtClean="0">
              <a:solidFill>
                <a:srgbClr val="006600"/>
              </a:solidFill>
              <a:latin typeface="Arial" charset="0"/>
            </a:endParaRPr>
          </a:p>
        </p:txBody>
      </p:sp>
      <p:sp>
        <p:nvSpPr>
          <p:cNvPr id="33800" name="Text Box 11"/>
          <p:cNvSpPr txBox="1">
            <a:spLocks noChangeArrowheads="1"/>
          </p:cNvSpPr>
          <p:nvPr/>
        </p:nvSpPr>
        <p:spPr bwMode="auto">
          <a:xfrm>
            <a:off x="1476375" y="4365625"/>
            <a:ext cx="311150" cy="366713"/>
          </a:xfrm>
          <a:prstGeom prst="rect">
            <a:avLst/>
          </a:prstGeom>
          <a:noFill/>
          <a:ln w="9525">
            <a:noFill/>
            <a:miter lim="800000"/>
            <a:headEnd/>
            <a:tailEnd/>
          </a:ln>
        </p:spPr>
        <p:txBody>
          <a:bodyPr wrap="none">
            <a:spAutoFit/>
          </a:bodyPr>
          <a:lstStyle/>
          <a:p>
            <a:pPr fontAlgn="base">
              <a:spcBef>
                <a:spcPct val="0"/>
              </a:spcBef>
              <a:spcAft>
                <a:spcPct val="0"/>
              </a:spcAft>
            </a:pPr>
            <a:r>
              <a:rPr lang="fr-BE" b="1" smtClean="0">
                <a:solidFill>
                  <a:srgbClr val="CC0000"/>
                </a:solidFill>
                <a:latin typeface="Arial" charset="0"/>
              </a:rPr>
              <a:t>1</a:t>
            </a:r>
            <a:endParaRPr lang="en-US" b="1" smtClean="0">
              <a:solidFill>
                <a:srgbClr val="CC0000"/>
              </a:solidFill>
              <a:latin typeface="Arial" charset="0"/>
            </a:endParaRPr>
          </a:p>
        </p:txBody>
      </p:sp>
      <p:sp>
        <p:nvSpPr>
          <p:cNvPr id="33801" name="Text Box 12"/>
          <p:cNvSpPr txBox="1">
            <a:spLocks noChangeArrowheads="1"/>
          </p:cNvSpPr>
          <p:nvPr/>
        </p:nvSpPr>
        <p:spPr bwMode="auto">
          <a:xfrm>
            <a:off x="1763713" y="2492375"/>
            <a:ext cx="311150" cy="366713"/>
          </a:xfrm>
          <a:prstGeom prst="rect">
            <a:avLst/>
          </a:prstGeom>
          <a:noFill/>
          <a:ln w="9525">
            <a:noFill/>
            <a:miter lim="800000"/>
            <a:headEnd/>
            <a:tailEnd/>
          </a:ln>
        </p:spPr>
        <p:txBody>
          <a:bodyPr wrap="none">
            <a:spAutoFit/>
          </a:bodyPr>
          <a:lstStyle/>
          <a:p>
            <a:pPr fontAlgn="base">
              <a:spcBef>
                <a:spcPct val="0"/>
              </a:spcBef>
              <a:spcAft>
                <a:spcPct val="0"/>
              </a:spcAft>
            </a:pPr>
            <a:r>
              <a:rPr lang="fr-BE" b="1" smtClean="0">
                <a:solidFill>
                  <a:srgbClr val="CC00FF"/>
                </a:solidFill>
                <a:latin typeface="Arial" charset="0"/>
              </a:rPr>
              <a:t>2</a:t>
            </a:r>
            <a:endParaRPr lang="en-US" b="1" smtClean="0">
              <a:solidFill>
                <a:srgbClr val="CC00FF"/>
              </a:solidFill>
              <a:latin typeface="Arial" charset="0"/>
            </a:endParaRPr>
          </a:p>
        </p:txBody>
      </p:sp>
      <p:sp>
        <p:nvSpPr>
          <p:cNvPr id="33802" name="Text Box 13"/>
          <p:cNvSpPr txBox="1">
            <a:spLocks noChangeArrowheads="1"/>
          </p:cNvSpPr>
          <p:nvPr/>
        </p:nvSpPr>
        <p:spPr bwMode="auto">
          <a:xfrm>
            <a:off x="2484438" y="2349500"/>
            <a:ext cx="444500" cy="366713"/>
          </a:xfrm>
          <a:prstGeom prst="rect">
            <a:avLst/>
          </a:prstGeom>
          <a:noFill/>
          <a:ln w="9525">
            <a:noFill/>
            <a:miter lim="800000"/>
            <a:headEnd/>
            <a:tailEnd/>
          </a:ln>
        </p:spPr>
        <p:txBody>
          <a:bodyPr wrap="none">
            <a:spAutoFit/>
          </a:bodyPr>
          <a:lstStyle/>
          <a:p>
            <a:pPr fontAlgn="base">
              <a:spcBef>
                <a:spcPct val="0"/>
              </a:spcBef>
              <a:spcAft>
                <a:spcPct val="0"/>
              </a:spcAft>
            </a:pPr>
            <a:r>
              <a:rPr lang="fr-BE" b="1" smtClean="0">
                <a:solidFill>
                  <a:srgbClr val="6600CC"/>
                </a:solidFill>
                <a:latin typeface="Arial" charset="0"/>
              </a:rPr>
              <a:t>&gt;2</a:t>
            </a:r>
            <a:endParaRPr lang="en-US" b="1" smtClean="0">
              <a:solidFill>
                <a:srgbClr val="6600CC"/>
              </a:solidFill>
              <a:latin typeface="Arial" charset="0"/>
            </a:endParaRPr>
          </a:p>
        </p:txBody>
      </p:sp>
      <p:sp>
        <p:nvSpPr>
          <p:cNvPr id="33803" name="Text Box 14"/>
          <p:cNvSpPr txBox="1">
            <a:spLocks noChangeArrowheads="1"/>
          </p:cNvSpPr>
          <p:nvPr/>
        </p:nvSpPr>
        <p:spPr bwMode="auto">
          <a:xfrm rot="-5400000">
            <a:off x="4491832" y="3348831"/>
            <a:ext cx="1809750" cy="366713"/>
          </a:xfrm>
          <a:prstGeom prst="rect">
            <a:avLst/>
          </a:prstGeom>
          <a:noFill/>
          <a:ln w="9525">
            <a:noFill/>
            <a:miter lim="800000"/>
            <a:headEnd/>
            <a:tailEnd/>
          </a:ln>
        </p:spPr>
        <p:txBody>
          <a:bodyPr wrap="none">
            <a:spAutoFit/>
          </a:bodyPr>
          <a:lstStyle/>
          <a:p>
            <a:pPr fontAlgn="base">
              <a:spcBef>
                <a:spcPct val="0"/>
              </a:spcBef>
              <a:spcAft>
                <a:spcPct val="0"/>
              </a:spcAft>
            </a:pPr>
            <a:r>
              <a:rPr lang="fr-BE" b="1" smtClean="0">
                <a:solidFill>
                  <a:srgbClr val="000000"/>
                </a:solidFill>
                <a:latin typeface="Arial" charset="0"/>
              </a:rPr>
              <a:t>Prevalence (%)</a:t>
            </a:r>
            <a:endParaRPr lang="en-US" b="1" smtClean="0">
              <a:solidFill>
                <a:srgbClr val="000000"/>
              </a:solidFill>
              <a:latin typeface="Arial" charset="0"/>
            </a:endParaRPr>
          </a:p>
        </p:txBody>
      </p:sp>
      <p:sp>
        <p:nvSpPr>
          <p:cNvPr id="33804" name="Text Box 15"/>
          <p:cNvSpPr txBox="1">
            <a:spLocks noChangeArrowheads="1"/>
          </p:cNvSpPr>
          <p:nvPr/>
        </p:nvSpPr>
        <p:spPr bwMode="auto">
          <a:xfrm>
            <a:off x="6846888" y="6521450"/>
            <a:ext cx="2173287" cy="338138"/>
          </a:xfrm>
          <a:prstGeom prst="rect">
            <a:avLst/>
          </a:prstGeom>
          <a:noFill/>
          <a:ln w="9525">
            <a:noFill/>
            <a:miter lim="800000"/>
            <a:headEnd/>
            <a:tailEnd/>
          </a:ln>
        </p:spPr>
        <p:txBody>
          <a:bodyPr wrap="none">
            <a:spAutoFit/>
          </a:bodyPr>
          <a:lstStyle/>
          <a:p>
            <a:pPr fontAlgn="base">
              <a:spcBef>
                <a:spcPct val="0"/>
              </a:spcBef>
              <a:spcAft>
                <a:spcPct val="0"/>
              </a:spcAft>
            </a:pPr>
            <a:r>
              <a:rPr lang="fr-BE" sz="1600" smtClean="0">
                <a:solidFill>
                  <a:srgbClr val="000000"/>
                </a:solidFill>
                <a:latin typeface="Arial" charset="0"/>
              </a:rPr>
              <a:t>Crisafulli Thorax 2008</a:t>
            </a:r>
            <a:endParaRPr lang="en-US" sz="1600" smtClean="0">
              <a:solidFill>
                <a:srgbClr val="000000"/>
              </a:solidFill>
              <a:latin typeface="Arial" charset="0"/>
            </a:endParaRPr>
          </a:p>
        </p:txBody>
      </p:sp>
      <p:sp>
        <p:nvSpPr>
          <p:cNvPr id="33805" name="Slide Number Placeholder 12"/>
          <p:cNvSpPr>
            <a:spLocks noGrp="1"/>
          </p:cNvSpPr>
          <p:nvPr>
            <p:ph type="sldNum" sz="quarter" idx="12"/>
          </p:nvPr>
        </p:nvSpPr>
        <p:spPr>
          <a:noFill/>
        </p:spPr>
        <p:txBody>
          <a:bodyPr/>
          <a:lstStyle/>
          <a:p>
            <a:fld id="{62881FFB-A548-474F-AE7C-B5B4C3D702BB}" type="slidenum">
              <a:rPr lang="en-US" smtClean="0">
                <a:solidFill>
                  <a:srgbClr val="000000"/>
                </a:solidFill>
              </a:rPr>
              <a:pPr/>
              <a:t>36</a:t>
            </a:fld>
            <a:endParaRPr lang="en-US" smtClean="0">
              <a:solidFill>
                <a:srgbClr val="000000"/>
              </a:solidFill>
            </a:endParaRPr>
          </a:p>
        </p:txBody>
      </p:sp>
      <p:sp>
        <p:nvSpPr>
          <p:cNvPr id="33806" name="TextBox 13"/>
          <p:cNvSpPr txBox="1">
            <a:spLocks noChangeArrowheads="1"/>
          </p:cNvSpPr>
          <p:nvPr/>
        </p:nvSpPr>
        <p:spPr bwMode="auto">
          <a:xfrm>
            <a:off x="6372225" y="5661025"/>
            <a:ext cx="1655763" cy="307975"/>
          </a:xfrm>
          <a:prstGeom prst="rect">
            <a:avLst/>
          </a:prstGeom>
          <a:noFill/>
          <a:ln w="9525">
            <a:noFill/>
            <a:miter lim="800000"/>
            <a:headEnd/>
            <a:tailEnd/>
          </a:ln>
        </p:spPr>
        <p:txBody>
          <a:bodyPr>
            <a:spAutoFit/>
          </a:bodyPr>
          <a:lstStyle/>
          <a:p>
            <a:pPr algn="ctr" fontAlgn="base">
              <a:spcBef>
                <a:spcPct val="0"/>
              </a:spcBef>
              <a:spcAft>
                <a:spcPct val="0"/>
              </a:spcAft>
            </a:pPr>
            <a:r>
              <a:rPr lang="en-US" sz="1400" b="1" smtClean="0">
                <a:solidFill>
                  <a:srgbClr val="000000"/>
                </a:solidFill>
                <a:latin typeface="Arial" charset="0"/>
              </a:rPr>
              <a:t>Co-morbidity</a:t>
            </a:r>
          </a:p>
        </p:txBody>
      </p:sp>
      <p:sp>
        <p:nvSpPr>
          <p:cNvPr id="33807" name="TextBox 14"/>
          <p:cNvSpPr txBox="1">
            <a:spLocks noChangeArrowheads="1"/>
          </p:cNvSpPr>
          <p:nvPr/>
        </p:nvSpPr>
        <p:spPr bwMode="auto">
          <a:xfrm>
            <a:off x="611188" y="6524625"/>
            <a:ext cx="3673475" cy="277813"/>
          </a:xfrm>
          <a:prstGeom prst="rect">
            <a:avLst/>
          </a:prstGeom>
          <a:noFill/>
          <a:ln w="9525">
            <a:noFill/>
            <a:miter lim="800000"/>
            <a:headEnd/>
            <a:tailEnd/>
          </a:ln>
        </p:spPr>
        <p:txBody>
          <a:bodyPr>
            <a:spAutoFit/>
          </a:bodyPr>
          <a:lstStyle/>
          <a:p>
            <a:pPr fontAlgn="base">
              <a:spcBef>
                <a:spcPct val="0"/>
              </a:spcBef>
              <a:spcAft>
                <a:spcPct val="0"/>
              </a:spcAft>
            </a:pPr>
            <a:r>
              <a:rPr lang="en-US" sz="1200" smtClean="0">
                <a:solidFill>
                  <a:srgbClr val="000000"/>
                </a:solidFill>
                <a:latin typeface="Arial" charset="0"/>
              </a:rPr>
              <a:t>CHF – Chronic heart failure</a:t>
            </a:r>
          </a:p>
        </p:txBody>
      </p:sp>
      <p:sp>
        <p:nvSpPr>
          <p:cNvPr id="33808" name="TextBox 15"/>
          <p:cNvSpPr txBox="1">
            <a:spLocks noChangeArrowheads="1"/>
          </p:cNvSpPr>
          <p:nvPr/>
        </p:nvSpPr>
        <p:spPr bwMode="auto">
          <a:xfrm>
            <a:off x="971550" y="4868863"/>
            <a:ext cx="3744913" cy="338137"/>
          </a:xfrm>
          <a:prstGeom prst="rect">
            <a:avLst/>
          </a:prstGeom>
          <a:noFill/>
          <a:ln w="9525">
            <a:noFill/>
            <a:miter lim="800000"/>
            <a:headEnd/>
            <a:tailEnd/>
          </a:ln>
        </p:spPr>
        <p:txBody>
          <a:bodyPr>
            <a:spAutoFit/>
          </a:bodyPr>
          <a:lstStyle/>
          <a:p>
            <a:pPr algn="ctr" fontAlgn="base">
              <a:spcBef>
                <a:spcPct val="0"/>
              </a:spcBef>
              <a:spcAft>
                <a:spcPct val="0"/>
              </a:spcAft>
            </a:pPr>
            <a:r>
              <a:rPr lang="en-US" sz="1600" b="1" smtClean="0">
                <a:solidFill>
                  <a:srgbClr val="000000"/>
                </a:solidFill>
                <a:latin typeface="Arial" charset="0"/>
              </a:rPr>
              <a:t>Number of co-morbidities</a:t>
            </a:r>
          </a:p>
        </p:txBody>
      </p:sp>
    </p:spTree>
    <p:custDataLst>
      <p:tags r:id="rId1"/>
    </p:custData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10"/>
          <p:cNvPicPr>
            <a:picLocks noChangeAspect="1" noChangeArrowheads="1"/>
          </p:cNvPicPr>
          <p:nvPr/>
        </p:nvPicPr>
        <p:blipFill>
          <a:blip r:embed="rId4" cstate="print"/>
          <a:srcRect/>
          <a:stretch>
            <a:fillRect/>
          </a:stretch>
        </p:blipFill>
        <p:spPr bwMode="auto">
          <a:xfrm>
            <a:off x="0" y="0"/>
            <a:ext cx="9144000" cy="6858000"/>
          </a:xfrm>
          <a:prstGeom prst="rect">
            <a:avLst/>
          </a:prstGeom>
          <a:noFill/>
          <a:ln w="9525">
            <a:noFill/>
            <a:miter lim="800000"/>
            <a:headEnd/>
            <a:tailEnd/>
          </a:ln>
        </p:spPr>
      </p:pic>
      <p:sp>
        <p:nvSpPr>
          <p:cNvPr id="8201" name="Text Box 9"/>
          <p:cNvSpPr txBox="1">
            <a:spLocks noChangeArrowheads="1"/>
          </p:cNvSpPr>
          <p:nvPr/>
        </p:nvSpPr>
        <p:spPr bwMode="auto">
          <a:xfrm>
            <a:off x="200025" y="2662238"/>
            <a:ext cx="2711450" cy="915987"/>
          </a:xfrm>
          <a:prstGeom prst="rect">
            <a:avLst/>
          </a:prstGeom>
          <a:solidFill>
            <a:srgbClr val="FFCC00"/>
          </a:solidFill>
          <a:ln w="9525">
            <a:noFill/>
            <a:miter lim="800000"/>
            <a:headEnd/>
            <a:tailEnd/>
          </a:ln>
          <a:effectLst>
            <a:prstShdw prst="shdw17" dist="17961" dir="13500000">
              <a:srgbClr val="997A00"/>
            </a:prstShdw>
          </a:effectLst>
        </p:spPr>
        <p:txBody>
          <a:bodyPr wrap="none">
            <a:spAutoFit/>
          </a:bodyPr>
          <a:lstStyle/>
          <a:p>
            <a:pPr algn="ctr" fontAlgn="base">
              <a:spcBef>
                <a:spcPct val="0"/>
              </a:spcBef>
              <a:spcAft>
                <a:spcPct val="0"/>
              </a:spcAft>
            </a:pPr>
            <a:r>
              <a:rPr lang="en-US" smtClean="0">
                <a:solidFill>
                  <a:srgbClr val="000000"/>
                </a:solidFill>
                <a:latin typeface="Arial" charset="0"/>
              </a:rPr>
              <a:t>Exercise limitation</a:t>
            </a:r>
          </a:p>
          <a:p>
            <a:pPr algn="ctr" fontAlgn="base">
              <a:spcBef>
                <a:spcPct val="0"/>
              </a:spcBef>
              <a:spcAft>
                <a:spcPct val="0"/>
              </a:spcAft>
            </a:pPr>
            <a:r>
              <a:rPr lang="en-US" smtClean="0">
                <a:solidFill>
                  <a:srgbClr val="000000"/>
                </a:solidFill>
                <a:latin typeface="Arial" charset="0"/>
              </a:rPr>
              <a:t>Skeletal muscle force</a:t>
            </a:r>
          </a:p>
          <a:p>
            <a:pPr algn="ctr" fontAlgn="base">
              <a:spcBef>
                <a:spcPct val="0"/>
              </a:spcBef>
              <a:spcAft>
                <a:spcPct val="0"/>
              </a:spcAft>
            </a:pPr>
            <a:r>
              <a:rPr lang="en-US" smtClean="0">
                <a:solidFill>
                  <a:srgbClr val="000000"/>
                </a:solidFill>
                <a:latin typeface="Arial" charset="0"/>
              </a:rPr>
              <a:t>Respiratory muscle force</a:t>
            </a:r>
          </a:p>
        </p:txBody>
      </p:sp>
      <p:sp>
        <p:nvSpPr>
          <p:cNvPr id="8202" name="AutoShape 10"/>
          <p:cNvSpPr>
            <a:spLocks noChangeArrowheads="1"/>
          </p:cNvSpPr>
          <p:nvPr/>
        </p:nvSpPr>
        <p:spPr bwMode="auto">
          <a:xfrm rot="5400000">
            <a:off x="4175919" y="729457"/>
            <a:ext cx="504825" cy="287337"/>
          </a:xfrm>
          <a:prstGeom prst="rightArrow">
            <a:avLst>
              <a:gd name="adj1" fmla="val 50000"/>
              <a:gd name="adj2" fmla="val 25036"/>
            </a:avLst>
          </a:prstGeom>
          <a:solidFill>
            <a:srgbClr val="800080"/>
          </a:solidFill>
          <a:ln w="9525">
            <a:solidFill>
              <a:schemeClr val="tx1"/>
            </a:solidFill>
            <a:miter lim="800000"/>
            <a:headEnd/>
            <a:tailEnd/>
          </a:ln>
        </p:spPr>
        <p:txBody>
          <a:bodyPr wrap="none" anchor="ctr"/>
          <a:lstStyle/>
          <a:p>
            <a:pPr fontAlgn="base">
              <a:spcBef>
                <a:spcPct val="0"/>
              </a:spcBef>
              <a:spcAft>
                <a:spcPct val="0"/>
              </a:spcAft>
            </a:pPr>
            <a:endParaRPr lang="en-US" smtClean="0">
              <a:solidFill>
                <a:srgbClr val="000000"/>
              </a:solidFill>
              <a:latin typeface="Arial" charset="0"/>
            </a:endParaRPr>
          </a:p>
        </p:txBody>
      </p:sp>
      <p:sp>
        <p:nvSpPr>
          <p:cNvPr id="8203" name="Text Box 11"/>
          <p:cNvSpPr txBox="1">
            <a:spLocks noChangeArrowheads="1"/>
          </p:cNvSpPr>
          <p:nvPr/>
        </p:nvSpPr>
        <p:spPr bwMode="auto">
          <a:xfrm>
            <a:off x="3779838" y="1054100"/>
            <a:ext cx="1263650" cy="366713"/>
          </a:xfrm>
          <a:prstGeom prst="rect">
            <a:avLst/>
          </a:prstGeom>
          <a:noFill/>
          <a:ln w="9525">
            <a:noFill/>
            <a:miter lim="800000"/>
            <a:headEnd/>
            <a:tailEnd/>
          </a:ln>
        </p:spPr>
        <p:txBody>
          <a:bodyPr wrap="none">
            <a:spAutoFit/>
          </a:bodyPr>
          <a:lstStyle/>
          <a:p>
            <a:pPr fontAlgn="base">
              <a:spcBef>
                <a:spcPct val="0"/>
              </a:spcBef>
              <a:spcAft>
                <a:spcPct val="0"/>
              </a:spcAft>
            </a:pPr>
            <a:r>
              <a:rPr lang="en-US" b="1" smtClean="0">
                <a:solidFill>
                  <a:srgbClr val="000000"/>
                </a:solidFill>
                <a:latin typeface="Arial" charset="0"/>
              </a:rPr>
              <a:t>Indication</a:t>
            </a:r>
          </a:p>
        </p:txBody>
      </p:sp>
      <p:sp>
        <p:nvSpPr>
          <p:cNvPr id="8204" name="Rectangle 12"/>
          <p:cNvSpPr>
            <a:spLocks noChangeArrowheads="1"/>
          </p:cNvSpPr>
          <p:nvPr/>
        </p:nvSpPr>
        <p:spPr bwMode="auto">
          <a:xfrm>
            <a:off x="358775" y="4383088"/>
            <a:ext cx="2357438" cy="366712"/>
          </a:xfrm>
          <a:prstGeom prst="rect">
            <a:avLst/>
          </a:prstGeom>
          <a:solidFill>
            <a:srgbClr val="FFCC00"/>
          </a:solidFill>
          <a:ln w="9525">
            <a:noFill/>
            <a:miter lim="800000"/>
            <a:headEnd/>
            <a:tailEnd/>
          </a:ln>
          <a:effectLst>
            <a:prstShdw prst="shdw17" dist="17961" dir="13500000">
              <a:srgbClr val="997A00"/>
            </a:prstShdw>
          </a:effectLst>
        </p:spPr>
        <p:txBody>
          <a:bodyPr>
            <a:spAutoFit/>
          </a:bodyPr>
          <a:lstStyle/>
          <a:p>
            <a:pPr algn="ctr" fontAlgn="base">
              <a:spcBef>
                <a:spcPct val="0"/>
              </a:spcBef>
              <a:spcAft>
                <a:spcPct val="0"/>
              </a:spcAft>
            </a:pPr>
            <a:r>
              <a:rPr lang="en-US" smtClean="0">
                <a:solidFill>
                  <a:srgbClr val="000000"/>
                </a:solidFill>
                <a:latin typeface="Arial" charset="0"/>
              </a:rPr>
              <a:t>Nutritional status</a:t>
            </a:r>
          </a:p>
        </p:txBody>
      </p:sp>
      <p:sp>
        <p:nvSpPr>
          <p:cNvPr id="8205" name="Rectangle 13"/>
          <p:cNvSpPr>
            <a:spLocks noChangeArrowheads="1"/>
          </p:cNvSpPr>
          <p:nvPr/>
        </p:nvSpPr>
        <p:spPr bwMode="auto">
          <a:xfrm>
            <a:off x="215900" y="4862513"/>
            <a:ext cx="2735263" cy="366712"/>
          </a:xfrm>
          <a:prstGeom prst="rect">
            <a:avLst/>
          </a:prstGeom>
          <a:solidFill>
            <a:srgbClr val="FFCC00"/>
          </a:solidFill>
          <a:ln w="9525">
            <a:noFill/>
            <a:miter lim="800000"/>
            <a:headEnd/>
            <a:tailEnd/>
          </a:ln>
          <a:effectLst>
            <a:prstShdw prst="shdw17" dist="17961" dir="13500000">
              <a:srgbClr val="997A00"/>
            </a:prstShdw>
          </a:effectLst>
        </p:spPr>
        <p:txBody>
          <a:bodyPr>
            <a:spAutoFit/>
          </a:bodyPr>
          <a:lstStyle/>
          <a:p>
            <a:pPr algn="ctr" fontAlgn="base">
              <a:spcBef>
                <a:spcPct val="0"/>
              </a:spcBef>
              <a:spcAft>
                <a:spcPct val="0"/>
              </a:spcAft>
            </a:pPr>
            <a:r>
              <a:rPr lang="en-US" smtClean="0">
                <a:solidFill>
                  <a:srgbClr val="000000"/>
                </a:solidFill>
                <a:latin typeface="Arial" charset="0"/>
              </a:rPr>
              <a:t>Psychological morbidity</a:t>
            </a:r>
          </a:p>
        </p:txBody>
      </p:sp>
      <p:sp>
        <p:nvSpPr>
          <p:cNvPr id="8206" name="Rectangle 14"/>
          <p:cNvSpPr>
            <a:spLocks noChangeArrowheads="1"/>
          </p:cNvSpPr>
          <p:nvPr/>
        </p:nvSpPr>
        <p:spPr bwMode="auto">
          <a:xfrm>
            <a:off x="719138" y="6446838"/>
            <a:ext cx="1606550" cy="366712"/>
          </a:xfrm>
          <a:prstGeom prst="rect">
            <a:avLst/>
          </a:prstGeom>
          <a:solidFill>
            <a:srgbClr val="FFCC00"/>
          </a:solidFill>
          <a:ln w="9525">
            <a:noFill/>
            <a:miter lim="800000"/>
            <a:headEnd/>
            <a:tailEnd/>
          </a:ln>
          <a:effectLst>
            <a:prstShdw prst="shdw17" dist="17961" dir="13500000">
              <a:srgbClr val="997A00"/>
            </a:prstShdw>
          </a:effectLst>
        </p:spPr>
        <p:txBody>
          <a:bodyPr wrap="none">
            <a:spAutoFit/>
          </a:bodyPr>
          <a:lstStyle/>
          <a:p>
            <a:pPr algn="ctr" fontAlgn="base">
              <a:spcBef>
                <a:spcPct val="0"/>
              </a:spcBef>
              <a:spcAft>
                <a:spcPct val="0"/>
              </a:spcAft>
            </a:pPr>
            <a:r>
              <a:rPr lang="en-US" b="1" smtClean="0">
                <a:solidFill>
                  <a:srgbClr val="000000"/>
                </a:solidFill>
                <a:latin typeface="Arial" charset="0"/>
              </a:rPr>
              <a:t>Co-morbidity</a:t>
            </a:r>
          </a:p>
        </p:txBody>
      </p:sp>
      <p:sp>
        <p:nvSpPr>
          <p:cNvPr id="8207" name="Rectangle 15"/>
          <p:cNvSpPr>
            <a:spLocks noChangeArrowheads="1"/>
          </p:cNvSpPr>
          <p:nvPr/>
        </p:nvSpPr>
        <p:spPr bwMode="auto">
          <a:xfrm>
            <a:off x="107950" y="5438775"/>
            <a:ext cx="3079750" cy="366713"/>
          </a:xfrm>
          <a:prstGeom prst="rect">
            <a:avLst/>
          </a:prstGeom>
          <a:solidFill>
            <a:srgbClr val="FFCC00"/>
          </a:solidFill>
          <a:ln w="9525">
            <a:noFill/>
            <a:miter lim="800000"/>
            <a:headEnd/>
            <a:tailEnd/>
          </a:ln>
          <a:effectLst>
            <a:prstShdw prst="shdw17" dist="17961" dir="13500000">
              <a:srgbClr val="997A00"/>
            </a:prstShdw>
          </a:effectLst>
        </p:spPr>
        <p:txBody>
          <a:bodyPr wrap="none">
            <a:spAutoFit/>
          </a:bodyPr>
          <a:lstStyle/>
          <a:p>
            <a:pPr algn="ctr" fontAlgn="base">
              <a:spcBef>
                <a:spcPct val="0"/>
              </a:spcBef>
              <a:spcAft>
                <a:spcPct val="0"/>
              </a:spcAft>
            </a:pPr>
            <a:r>
              <a:rPr lang="en-US" smtClean="0">
                <a:solidFill>
                  <a:srgbClr val="000000"/>
                </a:solidFill>
                <a:latin typeface="Arial" charset="0"/>
              </a:rPr>
              <a:t>Need for daily life adaptation</a:t>
            </a:r>
          </a:p>
        </p:txBody>
      </p:sp>
      <p:sp>
        <p:nvSpPr>
          <p:cNvPr id="8208" name="Text Box 16"/>
          <p:cNvSpPr txBox="1">
            <a:spLocks noChangeArrowheads="1"/>
          </p:cNvSpPr>
          <p:nvPr/>
        </p:nvSpPr>
        <p:spPr bwMode="auto">
          <a:xfrm>
            <a:off x="3941763" y="2708275"/>
            <a:ext cx="2717800" cy="647700"/>
          </a:xfrm>
          <a:prstGeom prst="rect">
            <a:avLst/>
          </a:prstGeom>
          <a:solidFill>
            <a:srgbClr val="CCFFFF"/>
          </a:solidFill>
          <a:ln w="9525">
            <a:noFill/>
            <a:miter lim="800000"/>
            <a:headEnd/>
            <a:tailEnd/>
          </a:ln>
          <a:effectLst>
            <a:prstShdw prst="shdw17" dist="17961" dir="2700000">
              <a:srgbClr val="7A9999"/>
            </a:prstShdw>
          </a:effectLst>
        </p:spPr>
        <p:txBody>
          <a:bodyPr>
            <a:spAutoFit/>
          </a:bodyPr>
          <a:lstStyle/>
          <a:p>
            <a:pPr algn="ctr" fontAlgn="base">
              <a:spcBef>
                <a:spcPct val="0"/>
              </a:spcBef>
              <a:spcAft>
                <a:spcPct val="0"/>
              </a:spcAft>
            </a:pPr>
            <a:r>
              <a:rPr lang="en-US" smtClean="0">
                <a:solidFill>
                  <a:srgbClr val="000000"/>
                </a:solidFill>
                <a:latin typeface="Arial" charset="0"/>
              </a:rPr>
              <a:t>Format exercise training Define intensity</a:t>
            </a:r>
          </a:p>
        </p:txBody>
      </p:sp>
      <p:sp>
        <p:nvSpPr>
          <p:cNvPr id="8209" name="Rectangle 17"/>
          <p:cNvSpPr>
            <a:spLocks noChangeArrowheads="1"/>
          </p:cNvSpPr>
          <p:nvPr/>
        </p:nvSpPr>
        <p:spPr bwMode="auto">
          <a:xfrm>
            <a:off x="719138" y="5942013"/>
            <a:ext cx="1631950" cy="366712"/>
          </a:xfrm>
          <a:prstGeom prst="rect">
            <a:avLst/>
          </a:prstGeom>
          <a:solidFill>
            <a:srgbClr val="FFCC00"/>
          </a:solidFill>
          <a:ln w="9525">
            <a:noFill/>
            <a:miter lim="800000"/>
            <a:headEnd/>
            <a:tailEnd/>
          </a:ln>
          <a:effectLst>
            <a:prstShdw prst="shdw17" dist="17961" dir="13500000">
              <a:srgbClr val="997A00"/>
            </a:prstShdw>
          </a:effectLst>
        </p:spPr>
        <p:txBody>
          <a:bodyPr wrap="none">
            <a:spAutoFit/>
          </a:bodyPr>
          <a:lstStyle/>
          <a:p>
            <a:pPr algn="ctr" fontAlgn="base">
              <a:spcBef>
                <a:spcPct val="0"/>
              </a:spcBef>
              <a:spcAft>
                <a:spcPct val="0"/>
              </a:spcAft>
            </a:pPr>
            <a:r>
              <a:rPr lang="en-US" smtClean="0">
                <a:solidFill>
                  <a:srgbClr val="000000"/>
                </a:solidFill>
                <a:latin typeface="Arial" charset="0"/>
              </a:rPr>
              <a:t>Social support</a:t>
            </a:r>
          </a:p>
        </p:txBody>
      </p:sp>
      <p:sp>
        <p:nvSpPr>
          <p:cNvPr id="8210" name="Rectangle 18"/>
          <p:cNvSpPr>
            <a:spLocks noChangeArrowheads="1"/>
          </p:cNvSpPr>
          <p:nvPr/>
        </p:nvSpPr>
        <p:spPr bwMode="auto">
          <a:xfrm>
            <a:off x="358775" y="3638550"/>
            <a:ext cx="2357438" cy="641350"/>
          </a:xfrm>
          <a:prstGeom prst="rect">
            <a:avLst/>
          </a:prstGeom>
          <a:solidFill>
            <a:srgbClr val="FFCC00"/>
          </a:solidFill>
          <a:ln w="9525">
            <a:noFill/>
            <a:miter lim="800000"/>
            <a:headEnd/>
            <a:tailEnd/>
          </a:ln>
          <a:effectLst>
            <a:prstShdw prst="shdw17" dist="17961" dir="13500000">
              <a:srgbClr val="997A00"/>
            </a:prstShdw>
          </a:effectLst>
        </p:spPr>
        <p:txBody>
          <a:bodyPr>
            <a:spAutoFit/>
          </a:bodyPr>
          <a:lstStyle/>
          <a:p>
            <a:pPr algn="ctr" fontAlgn="base">
              <a:spcBef>
                <a:spcPct val="0"/>
              </a:spcBef>
              <a:spcAft>
                <a:spcPct val="0"/>
              </a:spcAft>
            </a:pPr>
            <a:r>
              <a:rPr lang="en-US" smtClean="0">
                <a:solidFill>
                  <a:srgbClr val="000000"/>
                </a:solidFill>
                <a:latin typeface="Arial" charset="0"/>
              </a:rPr>
              <a:t>Exacerbations ?</a:t>
            </a:r>
          </a:p>
          <a:p>
            <a:pPr algn="ctr" fontAlgn="base">
              <a:spcBef>
                <a:spcPct val="0"/>
              </a:spcBef>
              <a:spcAft>
                <a:spcPct val="0"/>
              </a:spcAft>
            </a:pPr>
            <a:r>
              <a:rPr lang="en-US" smtClean="0">
                <a:solidFill>
                  <a:srgbClr val="000000"/>
                </a:solidFill>
                <a:latin typeface="Arial" charset="0"/>
              </a:rPr>
              <a:t>Self management ?</a:t>
            </a:r>
          </a:p>
        </p:txBody>
      </p:sp>
      <p:sp>
        <p:nvSpPr>
          <p:cNvPr id="8211" name="Text Box 19"/>
          <p:cNvSpPr txBox="1">
            <a:spLocks noChangeArrowheads="1"/>
          </p:cNvSpPr>
          <p:nvPr/>
        </p:nvSpPr>
        <p:spPr bwMode="auto">
          <a:xfrm>
            <a:off x="3563938" y="3575050"/>
            <a:ext cx="3384550" cy="646113"/>
          </a:xfrm>
          <a:prstGeom prst="rect">
            <a:avLst/>
          </a:prstGeom>
          <a:solidFill>
            <a:srgbClr val="CCFFFF"/>
          </a:solidFill>
          <a:ln w="9525">
            <a:noFill/>
            <a:miter lim="800000"/>
            <a:headEnd/>
            <a:tailEnd/>
          </a:ln>
          <a:effectLst>
            <a:prstShdw prst="shdw17" dist="17961" dir="2700000">
              <a:srgbClr val="7A9999"/>
            </a:prstShdw>
          </a:effectLst>
        </p:spPr>
        <p:txBody>
          <a:bodyPr>
            <a:spAutoFit/>
          </a:bodyPr>
          <a:lstStyle/>
          <a:p>
            <a:pPr algn="ctr" fontAlgn="base">
              <a:spcBef>
                <a:spcPct val="0"/>
              </a:spcBef>
              <a:spcAft>
                <a:spcPct val="0"/>
              </a:spcAft>
            </a:pPr>
            <a:r>
              <a:rPr lang="en-US" smtClean="0">
                <a:solidFill>
                  <a:srgbClr val="000000"/>
                </a:solidFill>
                <a:latin typeface="Arial" charset="0"/>
              </a:rPr>
              <a:t>Need for enhancing  </a:t>
            </a:r>
          </a:p>
          <a:p>
            <a:pPr algn="ctr" fontAlgn="base">
              <a:spcBef>
                <a:spcPct val="0"/>
              </a:spcBef>
              <a:spcAft>
                <a:spcPct val="0"/>
              </a:spcAft>
            </a:pPr>
            <a:r>
              <a:rPr lang="en-US" smtClean="0">
                <a:solidFill>
                  <a:srgbClr val="000000"/>
                </a:solidFill>
                <a:latin typeface="Arial" charset="0"/>
              </a:rPr>
              <a:t>Self management strategies</a:t>
            </a:r>
          </a:p>
        </p:txBody>
      </p:sp>
      <p:sp>
        <p:nvSpPr>
          <p:cNvPr id="8212" name="Text Box 20"/>
          <p:cNvSpPr txBox="1">
            <a:spLocks noChangeArrowheads="1"/>
          </p:cNvSpPr>
          <p:nvPr/>
        </p:nvSpPr>
        <p:spPr bwMode="auto">
          <a:xfrm>
            <a:off x="3563938" y="4356100"/>
            <a:ext cx="3529012" cy="368300"/>
          </a:xfrm>
          <a:prstGeom prst="rect">
            <a:avLst/>
          </a:prstGeom>
          <a:solidFill>
            <a:srgbClr val="CCFFFF"/>
          </a:solidFill>
          <a:ln w="9525">
            <a:noFill/>
            <a:miter lim="800000"/>
            <a:headEnd/>
            <a:tailEnd/>
          </a:ln>
          <a:effectLst>
            <a:prstShdw prst="shdw17" dist="17961" dir="2700000">
              <a:srgbClr val="7A9999"/>
            </a:prstShdw>
          </a:effectLst>
        </p:spPr>
        <p:txBody>
          <a:bodyPr>
            <a:spAutoFit/>
          </a:bodyPr>
          <a:lstStyle/>
          <a:p>
            <a:pPr algn="ctr" fontAlgn="base">
              <a:spcBef>
                <a:spcPct val="0"/>
              </a:spcBef>
              <a:spcAft>
                <a:spcPct val="0"/>
              </a:spcAft>
            </a:pPr>
            <a:r>
              <a:rPr lang="en-US" smtClean="0">
                <a:solidFill>
                  <a:srgbClr val="000000"/>
                </a:solidFill>
                <a:latin typeface="Arial" charset="0"/>
              </a:rPr>
              <a:t>Need for nutritional interventions</a:t>
            </a:r>
          </a:p>
        </p:txBody>
      </p:sp>
      <p:sp>
        <p:nvSpPr>
          <p:cNvPr id="8213" name="Text Box 21"/>
          <p:cNvSpPr txBox="1">
            <a:spLocks noChangeArrowheads="1"/>
          </p:cNvSpPr>
          <p:nvPr/>
        </p:nvSpPr>
        <p:spPr bwMode="auto">
          <a:xfrm>
            <a:off x="3348038" y="4932363"/>
            <a:ext cx="3816350" cy="368300"/>
          </a:xfrm>
          <a:prstGeom prst="rect">
            <a:avLst/>
          </a:prstGeom>
          <a:solidFill>
            <a:srgbClr val="CCFFFF"/>
          </a:solidFill>
          <a:ln w="9525">
            <a:noFill/>
            <a:miter lim="800000"/>
            <a:headEnd/>
            <a:tailEnd/>
          </a:ln>
          <a:effectLst>
            <a:prstShdw prst="shdw17" dist="17961" dir="2700000">
              <a:srgbClr val="7A9999"/>
            </a:prstShdw>
          </a:effectLst>
        </p:spPr>
        <p:txBody>
          <a:bodyPr>
            <a:spAutoFit/>
          </a:bodyPr>
          <a:lstStyle/>
          <a:p>
            <a:pPr algn="ctr" fontAlgn="base">
              <a:spcBef>
                <a:spcPct val="0"/>
              </a:spcBef>
              <a:spcAft>
                <a:spcPct val="0"/>
              </a:spcAft>
            </a:pPr>
            <a:r>
              <a:rPr lang="en-US" smtClean="0">
                <a:solidFill>
                  <a:srgbClr val="000000"/>
                </a:solidFill>
                <a:latin typeface="Arial" charset="0"/>
              </a:rPr>
              <a:t>Need for Psychological counseling</a:t>
            </a:r>
          </a:p>
        </p:txBody>
      </p:sp>
      <p:sp>
        <p:nvSpPr>
          <p:cNvPr id="8214" name="Text Box 22"/>
          <p:cNvSpPr txBox="1">
            <a:spLocks noChangeArrowheads="1"/>
          </p:cNvSpPr>
          <p:nvPr/>
        </p:nvSpPr>
        <p:spPr bwMode="auto">
          <a:xfrm>
            <a:off x="4079875" y="5435600"/>
            <a:ext cx="2363788" cy="369888"/>
          </a:xfrm>
          <a:prstGeom prst="rect">
            <a:avLst/>
          </a:prstGeom>
          <a:solidFill>
            <a:srgbClr val="CCFFFF"/>
          </a:solidFill>
          <a:ln w="9525">
            <a:noFill/>
            <a:miter lim="800000"/>
            <a:headEnd/>
            <a:tailEnd/>
          </a:ln>
          <a:effectLst>
            <a:prstShdw prst="shdw17" dist="17961" dir="2700000">
              <a:srgbClr val="7A9999"/>
            </a:prstShdw>
          </a:effectLst>
        </p:spPr>
        <p:txBody>
          <a:bodyPr>
            <a:spAutoFit/>
          </a:bodyPr>
          <a:lstStyle/>
          <a:p>
            <a:pPr algn="ctr" fontAlgn="base">
              <a:spcBef>
                <a:spcPct val="0"/>
              </a:spcBef>
              <a:spcAft>
                <a:spcPct val="0"/>
              </a:spcAft>
            </a:pPr>
            <a:r>
              <a:rPr lang="en-US" smtClean="0">
                <a:solidFill>
                  <a:srgbClr val="000000"/>
                </a:solidFill>
                <a:latin typeface="Arial" charset="0"/>
              </a:rPr>
              <a:t>Occupational therapy</a:t>
            </a:r>
          </a:p>
        </p:txBody>
      </p:sp>
      <p:sp>
        <p:nvSpPr>
          <p:cNvPr id="8215" name="Text Box 23"/>
          <p:cNvSpPr txBox="1">
            <a:spLocks noChangeArrowheads="1"/>
          </p:cNvSpPr>
          <p:nvPr/>
        </p:nvSpPr>
        <p:spPr bwMode="auto">
          <a:xfrm>
            <a:off x="3851275" y="5940425"/>
            <a:ext cx="2817813" cy="368300"/>
          </a:xfrm>
          <a:prstGeom prst="rect">
            <a:avLst/>
          </a:prstGeom>
          <a:solidFill>
            <a:srgbClr val="CCFFFF"/>
          </a:solidFill>
          <a:ln w="9525">
            <a:noFill/>
            <a:miter lim="800000"/>
            <a:headEnd/>
            <a:tailEnd/>
          </a:ln>
          <a:effectLst>
            <a:prstShdw prst="shdw17" dist="17961" dir="2700000">
              <a:srgbClr val="7A9999"/>
            </a:prstShdw>
          </a:effectLst>
        </p:spPr>
        <p:txBody>
          <a:bodyPr>
            <a:spAutoFit/>
          </a:bodyPr>
          <a:lstStyle/>
          <a:p>
            <a:pPr algn="ctr" fontAlgn="base">
              <a:spcBef>
                <a:spcPct val="0"/>
              </a:spcBef>
              <a:spcAft>
                <a:spcPct val="0"/>
              </a:spcAft>
            </a:pPr>
            <a:r>
              <a:rPr lang="en-US" smtClean="0">
                <a:solidFill>
                  <a:srgbClr val="000000"/>
                </a:solidFill>
                <a:latin typeface="Arial" charset="0"/>
              </a:rPr>
              <a:t>Provide Social support</a:t>
            </a:r>
          </a:p>
        </p:txBody>
      </p:sp>
      <p:sp>
        <p:nvSpPr>
          <p:cNvPr id="8216" name="Text Box 24"/>
          <p:cNvSpPr txBox="1">
            <a:spLocks noChangeArrowheads="1"/>
          </p:cNvSpPr>
          <p:nvPr/>
        </p:nvSpPr>
        <p:spPr bwMode="auto">
          <a:xfrm>
            <a:off x="3851275" y="6443663"/>
            <a:ext cx="2736850" cy="369887"/>
          </a:xfrm>
          <a:prstGeom prst="rect">
            <a:avLst/>
          </a:prstGeom>
          <a:solidFill>
            <a:srgbClr val="CCFFFF"/>
          </a:solidFill>
          <a:ln w="9525">
            <a:noFill/>
            <a:miter lim="800000"/>
            <a:headEnd/>
            <a:tailEnd/>
          </a:ln>
          <a:effectLst>
            <a:prstShdw prst="shdw17" dist="17961" dir="2700000">
              <a:srgbClr val="7A9999"/>
            </a:prstShdw>
          </a:effectLst>
        </p:spPr>
        <p:txBody>
          <a:bodyPr>
            <a:spAutoFit/>
          </a:bodyPr>
          <a:lstStyle/>
          <a:p>
            <a:pPr algn="ctr" fontAlgn="base">
              <a:spcBef>
                <a:spcPct val="0"/>
              </a:spcBef>
              <a:spcAft>
                <a:spcPct val="0"/>
              </a:spcAft>
            </a:pPr>
            <a:r>
              <a:rPr lang="en-US" smtClean="0">
                <a:solidFill>
                  <a:srgbClr val="CC0000"/>
                </a:solidFill>
                <a:latin typeface="Arial" charset="0"/>
              </a:rPr>
              <a:t>Include other disciplines</a:t>
            </a:r>
          </a:p>
        </p:txBody>
      </p:sp>
      <p:grpSp>
        <p:nvGrpSpPr>
          <p:cNvPr id="2" name="Group 26"/>
          <p:cNvGrpSpPr>
            <a:grpSpLocks/>
          </p:cNvGrpSpPr>
          <p:nvPr/>
        </p:nvGrpSpPr>
        <p:grpSpPr bwMode="auto">
          <a:xfrm>
            <a:off x="6661150" y="1052513"/>
            <a:ext cx="2219325" cy="1584325"/>
            <a:chOff x="4175" y="883"/>
            <a:chExt cx="1337" cy="1019"/>
          </a:xfrm>
        </p:grpSpPr>
        <p:sp>
          <p:nvSpPr>
            <p:cNvPr id="35873" name="Text Box 27"/>
            <p:cNvSpPr txBox="1">
              <a:spLocks noChangeArrowheads="1"/>
            </p:cNvSpPr>
            <p:nvPr/>
          </p:nvSpPr>
          <p:spPr bwMode="auto">
            <a:xfrm>
              <a:off x="4175" y="883"/>
              <a:ext cx="332" cy="255"/>
            </a:xfrm>
            <a:prstGeom prst="rect">
              <a:avLst/>
            </a:prstGeom>
            <a:noFill/>
            <a:ln w="38100">
              <a:solidFill>
                <a:srgbClr val="008000"/>
              </a:solidFill>
              <a:miter lim="800000"/>
              <a:headEnd/>
              <a:tailEnd/>
            </a:ln>
          </p:spPr>
          <p:txBody>
            <a:bodyPr wrap="none">
              <a:spAutoFit/>
            </a:bodyPr>
            <a:lstStyle/>
            <a:p>
              <a:pPr fontAlgn="base">
                <a:spcBef>
                  <a:spcPct val="0"/>
                </a:spcBef>
                <a:spcAft>
                  <a:spcPct val="0"/>
                </a:spcAft>
              </a:pPr>
              <a:r>
                <a:rPr lang="en-US" b="1" smtClean="0">
                  <a:solidFill>
                    <a:srgbClr val="000000"/>
                  </a:solidFill>
                  <a:latin typeface="Arial" charset="0"/>
                </a:rPr>
                <a:t>No</a:t>
              </a:r>
            </a:p>
          </p:txBody>
        </p:sp>
        <p:sp>
          <p:nvSpPr>
            <p:cNvPr id="35874" name="Text Box 28"/>
            <p:cNvSpPr txBox="1">
              <a:spLocks noChangeArrowheads="1"/>
            </p:cNvSpPr>
            <p:nvPr/>
          </p:nvSpPr>
          <p:spPr bwMode="auto">
            <a:xfrm>
              <a:off x="4348" y="1498"/>
              <a:ext cx="1164" cy="404"/>
            </a:xfrm>
            <a:prstGeom prst="rect">
              <a:avLst/>
            </a:prstGeom>
            <a:solidFill>
              <a:srgbClr val="CCFFFF"/>
            </a:solidFill>
            <a:ln w="9525">
              <a:noFill/>
              <a:miter lim="800000"/>
              <a:headEnd/>
              <a:tailEnd/>
            </a:ln>
            <a:effectLst>
              <a:prstShdw prst="shdw17" dist="17961" dir="13500000">
                <a:srgbClr val="7A9999"/>
              </a:prstShdw>
            </a:effectLst>
          </p:spPr>
          <p:txBody>
            <a:bodyPr wrap="none">
              <a:spAutoFit/>
            </a:bodyPr>
            <a:lstStyle/>
            <a:p>
              <a:pPr algn="ctr" fontAlgn="base">
                <a:spcBef>
                  <a:spcPct val="0"/>
                </a:spcBef>
                <a:spcAft>
                  <a:spcPct val="0"/>
                </a:spcAft>
              </a:pPr>
              <a:r>
                <a:rPr lang="en-US" smtClean="0">
                  <a:solidFill>
                    <a:srgbClr val="000000"/>
                  </a:solidFill>
                  <a:latin typeface="Arial" charset="0"/>
                </a:rPr>
                <a:t>Advise </a:t>
              </a:r>
            </a:p>
            <a:p>
              <a:pPr algn="ctr" fontAlgn="base">
                <a:spcBef>
                  <a:spcPct val="0"/>
                </a:spcBef>
                <a:spcAft>
                  <a:spcPct val="0"/>
                </a:spcAft>
              </a:pPr>
              <a:r>
                <a:rPr lang="en-US" smtClean="0">
                  <a:solidFill>
                    <a:srgbClr val="000000"/>
                  </a:solidFill>
                  <a:latin typeface="Arial" charset="0"/>
                </a:rPr>
                <a:t>Healthy life style</a:t>
              </a:r>
            </a:p>
          </p:txBody>
        </p:sp>
        <p:cxnSp>
          <p:nvCxnSpPr>
            <p:cNvPr id="4" name="AutoShape 30"/>
            <p:cNvCxnSpPr>
              <a:cxnSpLocks noChangeShapeType="1"/>
              <a:stCxn id="35873" idx="3"/>
              <a:endCxn id="35874" idx="0"/>
            </p:cNvCxnSpPr>
            <p:nvPr/>
          </p:nvCxnSpPr>
          <p:spPr bwMode="auto">
            <a:xfrm>
              <a:off x="4507" y="1011"/>
              <a:ext cx="423" cy="488"/>
            </a:xfrm>
            <a:prstGeom prst="bentConnector2">
              <a:avLst/>
            </a:prstGeom>
            <a:ln>
              <a:headEnd/>
              <a:tailEnd type="triangle" w="med" len="med"/>
            </a:ln>
          </p:spPr>
          <p:style>
            <a:lnRef idx="2">
              <a:schemeClr val="dk1"/>
            </a:lnRef>
            <a:fillRef idx="0">
              <a:schemeClr val="dk1"/>
            </a:fillRef>
            <a:effectRef idx="1">
              <a:schemeClr val="dk1"/>
            </a:effectRef>
            <a:fontRef idx="minor">
              <a:schemeClr val="tx1"/>
            </a:fontRef>
          </p:style>
        </p:cxnSp>
      </p:grpSp>
      <p:sp>
        <p:nvSpPr>
          <p:cNvPr id="35860" name="Slide Number Placeholder 33"/>
          <p:cNvSpPr>
            <a:spLocks noGrp="1"/>
          </p:cNvSpPr>
          <p:nvPr>
            <p:ph type="sldNum" sz="quarter" idx="12"/>
          </p:nvPr>
        </p:nvSpPr>
        <p:spPr>
          <a:noFill/>
        </p:spPr>
        <p:txBody>
          <a:bodyPr/>
          <a:lstStyle/>
          <a:p>
            <a:fld id="{68F77D13-5EE2-4454-B6FA-6F49AAF6E9B8}" type="slidenum">
              <a:rPr lang="en-US" smtClean="0">
                <a:solidFill>
                  <a:srgbClr val="000000"/>
                </a:solidFill>
              </a:rPr>
              <a:pPr/>
              <a:t>37</a:t>
            </a:fld>
            <a:endParaRPr lang="en-US" smtClean="0">
              <a:solidFill>
                <a:srgbClr val="000000"/>
              </a:solidFill>
            </a:endParaRPr>
          </a:p>
        </p:txBody>
      </p:sp>
      <p:sp>
        <p:nvSpPr>
          <p:cNvPr id="35861" name="TextBox 34"/>
          <p:cNvSpPr txBox="1">
            <a:spLocks noChangeArrowheads="1"/>
          </p:cNvSpPr>
          <p:nvPr/>
        </p:nvSpPr>
        <p:spPr bwMode="auto">
          <a:xfrm>
            <a:off x="3403600" y="-26988"/>
            <a:ext cx="2089150" cy="646113"/>
          </a:xfrm>
          <a:prstGeom prst="rect">
            <a:avLst/>
          </a:prstGeom>
          <a:noFill/>
          <a:ln w="9525">
            <a:noFill/>
            <a:miter lim="800000"/>
            <a:headEnd/>
            <a:tailEnd/>
          </a:ln>
        </p:spPr>
        <p:txBody>
          <a:bodyPr>
            <a:spAutoFit/>
          </a:bodyPr>
          <a:lstStyle/>
          <a:p>
            <a:pPr algn="ctr" fontAlgn="base">
              <a:spcBef>
                <a:spcPct val="0"/>
              </a:spcBef>
              <a:spcAft>
                <a:spcPct val="0"/>
              </a:spcAft>
            </a:pPr>
            <a:r>
              <a:rPr lang="en-US" smtClean="0">
                <a:solidFill>
                  <a:srgbClr val="000000"/>
                </a:solidFill>
                <a:latin typeface="Arial" charset="0"/>
              </a:rPr>
              <a:t>Pulmonary Rehabilitation</a:t>
            </a:r>
          </a:p>
        </p:txBody>
      </p:sp>
      <p:grpSp>
        <p:nvGrpSpPr>
          <p:cNvPr id="3" name="Group 47"/>
          <p:cNvGrpSpPr>
            <a:grpSpLocks/>
          </p:cNvGrpSpPr>
          <p:nvPr/>
        </p:nvGrpSpPr>
        <p:grpSpPr bwMode="auto">
          <a:xfrm>
            <a:off x="647700" y="1484313"/>
            <a:ext cx="5473700" cy="1081087"/>
            <a:chOff x="647700" y="1484784"/>
            <a:chExt cx="5473700" cy="1080616"/>
          </a:xfrm>
        </p:grpSpPr>
        <p:sp>
          <p:nvSpPr>
            <p:cNvPr id="37" name="TextBox 36"/>
            <p:cNvSpPr txBox="1"/>
            <p:nvPr/>
          </p:nvSpPr>
          <p:spPr>
            <a:xfrm>
              <a:off x="647700" y="2189327"/>
              <a:ext cx="1692275" cy="37607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fontAlgn="base">
                <a:spcBef>
                  <a:spcPct val="0"/>
                </a:spcBef>
                <a:spcAft>
                  <a:spcPct val="0"/>
                </a:spcAft>
                <a:defRPr/>
              </a:pPr>
              <a:r>
                <a:rPr lang="en-US" dirty="0">
                  <a:solidFill>
                    <a:srgbClr val="000000"/>
                  </a:solidFill>
                </a:rPr>
                <a:t>Assessment</a:t>
              </a:r>
            </a:p>
          </p:txBody>
        </p:sp>
        <p:sp>
          <p:nvSpPr>
            <p:cNvPr id="38" name="TextBox 37"/>
            <p:cNvSpPr txBox="1"/>
            <p:nvPr/>
          </p:nvSpPr>
          <p:spPr>
            <a:xfrm>
              <a:off x="4427538" y="2189327"/>
              <a:ext cx="1693862" cy="37607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fontAlgn="base">
                <a:spcBef>
                  <a:spcPct val="0"/>
                </a:spcBef>
                <a:spcAft>
                  <a:spcPct val="0"/>
                </a:spcAft>
                <a:defRPr/>
              </a:pPr>
              <a:r>
                <a:rPr lang="en-US" dirty="0">
                  <a:solidFill>
                    <a:srgbClr val="000000"/>
                  </a:solidFill>
                </a:rPr>
                <a:t>Intervention</a:t>
              </a:r>
            </a:p>
          </p:txBody>
        </p:sp>
        <p:cxnSp>
          <p:nvCxnSpPr>
            <p:cNvPr id="57" name="Straight Arrow Connector 56"/>
            <p:cNvCxnSpPr/>
            <p:nvPr/>
          </p:nvCxnSpPr>
          <p:spPr>
            <a:xfrm>
              <a:off x="5292725" y="1844989"/>
              <a:ext cx="0" cy="36020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9" name="Straight Arrow Connector 58"/>
            <p:cNvCxnSpPr/>
            <p:nvPr/>
          </p:nvCxnSpPr>
          <p:spPr>
            <a:xfrm>
              <a:off x="1476375" y="1844989"/>
              <a:ext cx="0" cy="36020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1" name="Straight Connector 60"/>
            <p:cNvCxnSpPr/>
            <p:nvPr/>
          </p:nvCxnSpPr>
          <p:spPr>
            <a:xfrm>
              <a:off x="1476375" y="1844989"/>
              <a:ext cx="3816350" cy="0"/>
            </a:xfrm>
            <a:prstGeom prst="line">
              <a:avLst/>
            </a:prstGeom>
          </p:spPr>
          <p:style>
            <a:lnRef idx="2">
              <a:schemeClr val="dk1"/>
            </a:lnRef>
            <a:fillRef idx="0">
              <a:schemeClr val="dk1"/>
            </a:fillRef>
            <a:effectRef idx="1">
              <a:schemeClr val="dk1"/>
            </a:effectRef>
            <a:fontRef idx="minor">
              <a:schemeClr val="tx1"/>
            </a:fontRef>
          </p:style>
        </p:cxnSp>
        <p:cxnSp>
          <p:nvCxnSpPr>
            <p:cNvPr id="67" name="Straight Connector 66"/>
            <p:cNvCxnSpPr/>
            <p:nvPr/>
          </p:nvCxnSpPr>
          <p:spPr>
            <a:xfrm flipH="1">
              <a:off x="2484438" y="1484784"/>
              <a:ext cx="0" cy="360205"/>
            </a:xfrm>
            <a:prstGeom prst="line">
              <a:avLst/>
            </a:prstGeom>
          </p:spPr>
          <p:style>
            <a:lnRef idx="2">
              <a:schemeClr val="dk1"/>
            </a:lnRef>
            <a:fillRef idx="0">
              <a:schemeClr val="dk1"/>
            </a:fillRef>
            <a:effectRef idx="1">
              <a:schemeClr val="dk1"/>
            </a:effectRef>
            <a:fontRef idx="minor">
              <a:schemeClr val="tx1"/>
            </a:fontRef>
          </p:style>
        </p:cxnSp>
      </p:grpSp>
      <p:grpSp>
        <p:nvGrpSpPr>
          <p:cNvPr id="5" name="Group 48"/>
          <p:cNvGrpSpPr>
            <a:grpSpLocks/>
          </p:cNvGrpSpPr>
          <p:nvPr/>
        </p:nvGrpSpPr>
        <p:grpSpPr bwMode="auto">
          <a:xfrm>
            <a:off x="2195513" y="1047750"/>
            <a:ext cx="1584325" cy="404813"/>
            <a:chOff x="2195736" y="1048439"/>
            <a:chExt cx="1584102" cy="404813"/>
          </a:xfrm>
        </p:grpSpPr>
        <p:sp>
          <p:nvSpPr>
            <p:cNvPr id="35865" name="Text Box 32"/>
            <p:cNvSpPr txBox="1">
              <a:spLocks noChangeArrowheads="1"/>
            </p:cNvSpPr>
            <p:nvPr/>
          </p:nvSpPr>
          <p:spPr bwMode="auto">
            <a:xfrm>
              <a:off x="2195736" y="1048439"/>
              <a:ext cx="628650" cy="404813"/>
            </a:xfrm>
            <a:prstGeom prst="rect">
              <a:avLst/>
            </a:prstGeom>
            <a:noFill/>
            <a:ln w="38100">
              <a:solidFill>
                <a:srgbClr val="FF0000"/>
              </a:solidFill>
              <a:miter lim="800000"/>
              <a:headEnd/>
              <a:tailEnd/>
            </a:ln>
          </p:spPr>
          <p:txBody>
            <a:bodyPr wrap="none">
              <a:spAutoFit/>
            </a:bodyPr>
            <a:lstStyle/>
            <a:p>
              <a:pPr fontAlgn="base">
                <a:spcBef>
                  <a:spcPct val="0"/>
                </a:spcBef>
                <a:spcAft>
                  <a:spcPct val="0"/>
                </a:spcAft>
              </a:pPr>
              <a:r>
                <a:rPr lang="en-US" b="1" smtClean="0">
                  <a:solidFill>
                    <a:srgbClr val="000000"/>
                  </a:solidFill>
                  <a:latin typeface="Arial" charset="0"/>
                </a:rPr>
                <a:t>Yes</a:t>
              </a:r>
            </a:p>
          </p:txBody>
        </p:sp>
        <p:cxnSp>
          <p:nvCxnSpPr>
            <p:cNvPr id="39" name="Straight Arrow Connector 38"/>
            <p:cNvCxnSpPr>
              <a:stCxn id="8203" idx="1"/>
              <a:endCxn id="35865" idx="3"/>
            </p:cNvCxnSpPr>
            <p:nvPr/>
          </p:nvCxnSpPr>
          <p:spPr>
            <a:xfrm flipH="1">
              <a:off x="2824298" y="1237352"/>
              <a:ext cx="955540" cy="1428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cxnSp>
        <p:nvCxnSpPr>
          <p:cNvPr id="46" name="Straight Arrow Connector 45"/>
          <p:cNvCxnSpPr>
            <a:endCxn id="35873" idx="1"/>
          </p:cNvCxnSpPr>
          <p:nvPr/>
        </p:nvCxnSpPr>
        <p:spPr>
          <a:xfrm flipV="1">
            <a:off x="5043488" y="1250950"/>
            <a:ext cx="1616075" cy="476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202"/>
                                        </p:tgtEl>
                                        <p:attrNameLst>
                                          <p:attrName>style.visibility</p:attrName>
                                        </p:attrNameLst>
                                      </p:cBhvr>
                                      <p:to>
                                        <p:strVal val="visible"/>
                                      </p:to>
                                    </p:set>
                                    <p:animEffect transition="in" filter="blinds(horizontal)">
                                      <p:cBhvr>
                                        <p:cTn id="7" dur="500"/>
                                        <p:tgtEl>
                                          <p:spTgt spid="820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203"/>
                                        </p:tgtEl>
                                        <p:attrNameLst>
                                          <p:attrName>style.visibility</p:attrName>
                                        </p:attrNameLst>
                                      </p:cBhvr>
                                      <p:to>
                                        <p:strVal val="visible"/>
                                      </p:to>
                                    </p:set>
                                    <p:animEffect transition="in" filter="blinds(horizontal)">
                                      <p:cBhvr>
                                        <p:cTn id="10" dur="500"/>
                                        <p:tgtEl>
                                          <p:spTgt spid="820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blinds(horizontal)">
                                      <p:cBhvr>
                                        <p:cTn id="15" dur="500"/>
                                        <p:tgtEl>
                                          <p:spTgt spid="46"/>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linds(horizontal)">
                                      <p:cBhvr>
                                        <p:cTn id="20" dur="500"/>
                                        <p:tgtEl>
                                          <p:spTgt spid="5"/>
                                        </p:tgtEl>
                                      </p:cBhvr>
                                    </p:animEffect>
                                  </p:childTnLst>
                                </p:cTn>
                              </p:par>
                              <p:par>
                                <p:cTn id="21" presetID="3" presetClass="entr" presetSubtype="1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blinds(horizontal)">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blinds(horizontal)">
                                      <p:cBhvr>
                                        <p:cTn id="28" dur="5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0" fill="hold" grpId="0" nodeType="clickEffect">
                                  <p:stCondLst>
                                    <p:cond delay="0"/>
                                  </p:stCondLst>
                                  <p:childTnLst>
                                    <p:set>
                                      <p:cBhvr>
                                        <p:cTn id="32" dur="1" fill="hold">
                                          <p:stCondLst>
                                            <p:cond delay="0"/>
                                          </p:stCondLst>
                                        </p:cTn>
                                        <p:tgtEl>
                                          <p:spTgt spid="8201"/>
                                        </p:tgtEl>
                                        <p:attrNameLst>
                                          <p:attrName>style.visibility</p:attrName>
                                        </p:attrNameLst>
                                      </p:cBhvr>
                                      <p:to>
                                        <p:strVal val="visible"/>
                                      </p:to>
                                    </p:set>
                                    <p:anim calcmode="lin" valueType="num">
                                      <p:cBhvr>
                                        <p:cTn id="33" dur="1000" fill="hold"/>
                                        <p:tgtEl>
                                          <p:spTgt spid="8201"/>
                                        </p:tgtEl>
                                        <p:attrNameLst>
                                          <p:attrName>ppt_w</p:attrName>
                                        </p:attrNameLst>
                                      </p:cBhvr>
                                      <p:tavLst>
                                        <p:tav tm="0">
                                          <p:val>
                                            <p:fltVal val="0"/>
                                          </p:val>
                                        </p:tav>
                                        <p:tav tm="100000">
                                          <p:val>
                                            <p:strVal val="#ppt_w"/>
                                          </p:val>
                                        </p:tav>
                                      </p:tavLst>
                                    </p:anim>
                                    <p:anim calcmode="lin" valueType="num">
                                      <p:cBhvr>
                                        <p:cTn id="34" dur="1000" fill="hold"/>
                                        <p:tgtEl>
                                          <p:spTgt spid="8201"/>
                                        </p:tgtEl>
                                        <p:attrNameLst>
                                          <p:attrName>ppt_h</p:attrName>
                                        </p:attrNameLst>
                                      </p:cBhvr>
                                      <p:tavLst>
                                        <p:tav tm="0">
                                          <p:val>
                                            <p:fltVal val="0"/>
                                          </p:val>
                                        </p:tav>
                                        <p:tav tm="100000">
                                          <p:val>
                                            <p:strVal val="#ppt_h"/>
                                          </p:val>
                                        </p:tav>
                                      </p:tavLst>
                                    </p:anim>
                                    <p:animEffect transition="in" filter="fade">
                                      <p:cBhvr>
                                        <p:cTn id="35" dur="1000"/>
                                        <p:tgtEl>
                                          <p:spTgt spid="8201"/>
                                        </p:tgtEl>
                                      </p:cBhvr>
                                    </p:animEffect>
                                  </p:childTnLst>
                                </p:cTn>
                              </p:par>
                              <p:par>
                                <p:cTn id="36" presetID="53" presetClass="entr" presetSubtype="0" fill="hold" nodeType="withEffect">
                                  <p:stCondLst>
                                    <p:cond delay="0"/>
                                  </p:stCondLst>
                                  <p:childTnLst>
                                    <p:set>
                                      <p:cBhvr>
                                        <p:cTn id="37" dur="1" fill="hold">
                                          <p:stCondLst>
                                            <p:cond delay="0"/>
                                          </p:stCondLst>
                                        </p:cTn>
                                        <p:tgtEl>
                                          <p:spTgt spid="8208"/>
                                        </p:tgtEl>
                                        <p:attrNameLst>
                                          <p:attrName>style.visibility</p:attrName>
                                        </p:attrNameLst>
                                      </p:cBhvr>
                                      <p:to>
                                        <p:strVal val="visible"/>
                                      </p:to>
                                    </p:set>
                                    <p:anim calcmode="lin" valueType="num">
                                      <p:cBhvr>
                                        <p:cTn id="38" dur="1000" fill="hold"/>
                                        <p:tgtEl>
                                          <p:spTgt spid="8208"/>
                                        </p:tgtEl>
                                        <p:attrNameLst>
                                          <p:attrName>ppt_w</p:attrName>
                                        </p:attrNameLst>
                                      </p:cBhvr>
                                      <p:tavLst>
                                        <p:tav tm="0">
                                          <p:val>
                                            <p:fltVal val="0"/>
                                          </p:val>
                                        </p:tav>
                                        <p:tav tm="100000">
                                          <p:val>
                                            <p:strVal val="#ppt_w"/>
                                          </p:val>
                                        </p:tav>
                                      </p:tavLst>
                                    </p:anim>
                                    <p:anim calcmode="lin" valueType="num">
                                      <p:cBhvr>
                                        <p:cTn id="39" dur="1000" fill="hold"/>
                                        <p:tgtEl>
                                          <p:spTgt spid="8208"/>
                                        </p:tgtEl>
                                        <p:attrNameLst>
                                          <p:attrName>ppt_h</p:attrName>
                                        </p:attrNameLst>
                                      </p:cBhvr>
                                      <p:tavLst>
                                        <p:tav tm="0">
                                          <p:val>
                                            <p:fltVal val="0"/>
                                          </p:val>
                                        </p:tav>
                                        <p:tav tm="100000">
                                          <p:val>
                                            <p:strVal val="#ppt_h"/>
                                          </p:val>
                                        </p:tav>
                                      </p:tavLst>
                                    </p:anim>
                                    <p:animEffect transition="in" filter="fade">
                                      <p:cBhvr>
                                        <p:cTn id="40" dur="1000"/>
                                        <p:tgtEl>
                                          <p:spTgt spid="8208"/>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0" fill="hold" grpId="0" nodeType="clickEffect">
                                  <p:stCondLst>
                                    <p:cond delay="0"/>
                                  </p:stCondLst>
                                  <p:childTnLst>
                                    <p:set>
                                      <p:cBhvr>
                                        <p:cTn id="44" dur="1" fill="hold">
                                          <p:stCondLst>
                                            <p:cond delay="0"/>
                                          </p:stCondLst>
                                        </p:cTn>
                                        <p:tgtEl>
                                          <p:spTgt spid="8210"/>
                                        </p:tgtEl>
                                        <p:attrNameLst>
                                          <p:attrName>style.visibility</p:attrName>
                                        </p:attrNameLst>
                                      </p:cBhvr>
                                      <p:to>
                                        <p:strVal val="visible"/>
                                      </p:to>
                                    </p:set>
                                    <p:anim calcmode="lin" valueType="num">
                                      <p:cBhvr>
                                        <p:cTn id="45" dur="1000" fill="hold"/>
                                        <p:tgtEl>
                                          <p:spTgt spid="8210"/>
                                        </p:tgtEl>
                                        <p:attrNameLst>
                                          <p:attrName>ppt_w</p:attrName>
                                        </p:attrNameLst>
                                      </p:cBhvr>
                                      <p:tavLst>
                                        <p:tav tm="0">
                                          <p:val>
                                            <p:fltVal val="0"/>
                                          </p:val>
                                        </p:tav>
                                        <p:tav tm="100000">
                                          <p:val>
                                            <p:strVal val="#ppt_w"/>
                                          </p:val>
                                        </p:tav>
                                      </p:tavLst>
                                    </p:anim>
                                    <p:anim calcmode="lin" valueType="num">
                                      <p:cBhvr>
                                        <p:cTn id="46" dur="1000" fill="hold"/>
                                        <p:tgtEl>
                                          <p:spTgt spid="8210"/>
                                        </p:tgtEl>
                                        <p:attrNameLst>
                                          <p:attrName>ppt_h</p:attrName>
                                        </p:attrNameLst>
                                      </p:cBhvr>
                                      <p:tavLst>
                                        <p:tav tm="0">
                                          <p:val>
                                            <p:fltVal val="0"/>
                                          </p:val>
                                        </p:tav>
                                        <p:tav tm="100000">
                                          <p:val>
                                            <p:strVal val="#ppt_h"/>
                                          </p:val>
                                        </p:tav>
                                      </p:tavLst>
                                    </p:anim>
                                    <p:animEffect transition="in" filter="fade">
                                      <p:cBhvr>
                                        <p:cTn id="47" dur="1000"/>
                                        <p:tgtEl>
                                          <p:spTgt spid="8210"/>
                                        </p:tgtEl>
                                      </p:cBhvr>
                                    </p:animEffect>
                                  </p:childTnLst>
                                </p:cTn>
                              </p:par>
                              <p:par>
                                <p:cTn id="48" presetID="53" presetClass="entr" presetSubtype="0" fill="hold" grpId="0" nodeType="withEffect">
                                  <p:stCondLst>
                                    <p:cond delay="0"/>
                                  </p:stCondLst>
                                  <p:childTnLst>
                                    <p:set>
                                      <p:cBhvr>
                                        <p:cTn id="49" dur="1" fill="hold">
                                          <p:stCondLst>
                                            <p:cond delay="0"/>
                                          </p:stCondLst>
                                        </p:cTn>
                                        <p:tgtEl>
                                          <p:spTgt spid="8211"/>
                                        </p:tgtEl>
                                        <p:attrNameLst>
                                          <p:attrName>style.visibility</p:attrName>
                                        </p:attrNameLst>
                                      </p:cBhvr>
                                      <p:to>
                                        <p:strVal val="visible"/>
                                      </p:to>
                                    </p:set>
                                    <p:anim calcmode="lin" valueType="num">
                                      <p:cBhvr>
                                        <p:cTn id="50" dur="1000" fill="hold"/>
                                        <p:tgtEl>
                                          <p:spTgt spid="8211"/>
                                        </p:tgtEl>
                                        <p:attrNameLst>
                                          <p:attrName>ppt_w</p:attrName>
                                        </p:attrNameLst>
                                      </p:cBhvr>
                                      <p:tavLst>
                                        <p:tav tm="0">
                                          <p:val>
                                            <p:fltVal val="0"/>
                                          </p:val>
                                        </p:tav>
                                        <p:tav tm="100000">
                                          <p:val>
                                            <p:strVal val="#ppt_w"/>
                                          </p:val>
                                        </p:tav>
                                      </p:tavLst>
                                    </p:anim>
                                    <p:anim calcmode="lin" valueType="num">
                                      <p:cBhvr>
                                        <p:cTn id="51" dur="1000" fill="hold"/>
                                        <p:tgtEl>
                                          <p:spTgt spid="8211"/>
                                        </p:tgtEl>
                                        <p:attrNameLst>
                                          <p:attrName>ppt_h</p:attrName>
                                        </p:attrNameLst>
                                      </p:cBhvr>
                                      <p:tavLst>
                                        <p:tav tm="0">
                                          <p:val>
                                            <p:fltVal val="0"/>
                                          </p:val>
                                        </p:tav>
                                        <p:tav tm="100000">
                                          <p:val>
                                            <p:strVal val="#ppt_h"/>
                                          </p:val>
                                        </p:tav>
                                      </p:tavLst>
                                    </p:anim>
                                    <p:animEffect transition="in" filter="fade">
                                      <p:cBhvr>
                                        <p:cTn id="52" dur="1000"/>
                                        <p:tgtEl>
                                          <p:spTgt spid="821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8204"/>
                                        </p:tgtEl>
                                        <p:attrNameLst>
                                          <p:attrName>style.visibility</p:attrName>
                                        </p:attrNameLst>
                                      </p:cBhvr>
                                      <p:to>
                                        <p:strVal val="visible"/>
                                      </p:to>
                                    </p:set>
                                    <p:animEffect transition="in" filter="fade">
                                      <p:cBhvr>
                                        <p:cTn id="57" dur="1000"/>
                                        <p:tgtEl>
                                          <p:spTgt spid="8204"/>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8212"/>
                                        </p:tgtEl>
                                        <p:attrNameLst>
                                          <p:attrName>style.visibility</p:attrName>
                                        </p:attrNameLst>
                                      </p:cBhvr>
                                      <p:to>
                                        <p:strVal val="visible"/>
                                      </p:to>
                                    </p:set>
                                    <p:animEffect transition="in" filter="fade">
                                      <p:cBhvr>
                                        <p:cTn id="60" dur="1000"/>
                                        <p:tgtEl>
                                          <p:spTgt spid="8212"/>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8205"/>
                                        </p:tgtEl>
                                        <p:attrNameLst>
                                          <p:attrName>style.visibility</p:attrName>
                                        </p:attrNameLst>
                                      </p:cBhvr>
                                      <p:to>
                                        <p:strVal val="visible"/>
                                      </p:to>
                                    </p:set>
                                    <p:animEffect transition="in" filter="fade">
                                      <p:cBhvr>
                                        <p:cTn id="65" dur="1000"/>
                                        <p:tgtEl>
                                          <p:spTgt spid="8205"/>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8213"/>
                                        </p:tgtEl>
                                        <p:attrNameLst>
                                          <p:attrName>style.visibility</p:attrName>
                                        </p:attrNameLst>
                                      </p:cBhvr>
                                      <p:to>
                                        <p:strVal val="visible"/>
                                      </p:to>
                                    </p:set>
                                    <p:animEffect transition="in" filter="fade">
                                      <p:cBhvr>
                                        <p:cTn id="68" dur="1000"/>
                                        <p:tgtEl>
                                          <p:spTgt spid="8213"/>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8207"/>
                                        </p:tgtEl>
                                        <p:attrNameLst>
                                          <p:attrName>style.visibility</p:attrName>
                                        </p:attrNameLst>
                                      </p:cBhvr>
                                      <p:to>
                                        <p:strVal val="visible"/>
                                      </p:to>
                                    </p:set>
                                    <p:animEffect transition="in" filter="fade">
                                      <p:cBhvr>
                                        <p:cTn id="73" dur="1000"/>
                                        <p:tgtEl>
                                          <p:spTgt spid="8207"/>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8214"/>
                                        </p:tgtEl>
                                        <p:attrNameLst>
                                          <p:attrName>style.visibility</p:attrName>
                                        </p:attrNameLst>
                                      </p:cBhvr>
                                      <p:to>
                                        <p:strVal val="visible"/>
                                      </p:to>
                                    </p:set>
                                    <p:animEffect transition="in" filter="fade">
                                      <p:cBhvr>
                                        <p:cTn id="76" dur="1000"/>
                                        <p:tgtEl>
                                          <p:spTgt spid="8214"/>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8209"/>
                                        </p:tgtEl>
                                        <p:attrNameLst>
                                          <p:attrName>style.visibility</p:attrName>
                                        </p:attrNameLst>
                                      </p:cBhvr>
                                      <p:to>
                                        <p:strVal val="visible"/>
                                      </p:to>
                                    </p:set>
                                    <p:animEffect transition="in" filter="fade">
                                      <p:cBhvr>
                                        <p:cTn id="81" dur="1000"/>
                                        <p:tgtEl>
                                          <p:spTgt spid="8209"/>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8215"/>
                                        </p:tgtEl>
                                        <p:attrNameLst>
                                          <p:attrName>style.visibility</p:attrName>
                                        </p:attrNameLst>
                                      </p:cBhvr>
                                      <p:to>
                                        <p:strVal val="visible"/>
                                      </p:to>
                                    </p:set>
                                    <p:animEffect transition="in" filter="fade">
                                      <p:cBhvr>
                                        <p:cTn id="84" dur="1000"/>
                                        <p:tgtEl>
                                          <p:spTgt spid="8215"/>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8206"/>
                                        </p:tgtEl>
                                        <p:attrNameLst>
                                          <p:attrName>style.visibility</p:attrName>
                                        </p:attrNameLst>
                                      </p:cBhvr>
                                      <p:to>
                                        <p:strVal val="visible"/>
                                      </p:to>
                                    </p:set>
                                    <p:animEffect transition="in" filter="fade">
                                      <p:cBhvr>
                                        <p:cTn id="89" dur="1000"/>
                                        <p:tgtEl>
                                          <p:spTgt spid="8206"/>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8216"/>
                                        </p:tgtEl>
                                        <p:attrNameLst>
                                          <p:attrName>style.visibility</p:attrName>
                                        </p:attrNameLst>
                                      </p:cBhvr>
                                      <p:to>
                                        <p:strVal val="visible"/>
                                      </p:to>
                                    </p:set>
                                    <p:animEffect transition="in" filter="fade">
                                      <p:cBhvr>
                                        <p:cTn id="92" dur="1000"/>
                                        <p:tgtEl>
                                          <p:spTgt spid="82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1" grpId="0" animBg="1"/>
      <p:bldP spid="8202" grpId="0" animBg="1"/>
      <p:bldP spid="8203" grpId="0"/>
      <p:bldP spid="8204" grpId="0" animBg="1"/>
      <p:bldP spid="8205" grpId="0" animBg="1"/>
      <p:bldP spid="8206" grpId="0" animBg="1"/>
      <p:bldP spid="8207" grpId="0" animBg="1"/>
      <p:bldP spid="8209" grpId="0" animBg="1"/>
      <p:bldP spid="8210" grpId="0" animBg="1"/>
      <p:bldP spid="8211" grpId="0" animBg="1"/>
      <p:bldP spid="8212" grpId="0" animBg="1"/>
      <p:bldP spid="8213" grpId="0" animBg="1"/>
      <p:bldP spid="8214" grpId="0" animBg="1"/>
      <p:bldP spid="8215" grpId="0" animBg="1"/>
      <p:bldP spid="821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0"/>
          <p:cNvPicPr>
            <a:picLocks noChangeAspect="1" noChangeArrowheads="1"/>
          </p:cNvPicPr>
          <p:nvPr/>
        </p:nvPicPr>
        <p:blipFill>
          <a:blip r:embed="rId3" cstate="print"/>
          <a:srcRect/>
          <a:stretch>
            <a:fillRect/>
          </a:stretch>
        </p:blipFill>
        <p:spPr bwMode="auto">
          <a:xfrm>
            <a:off x="0" y="-39688"/>
            <a:ext cx="9144000" cy="6858001"/>
          </a:xfrm>
          <a:prstGeom prst="rect">
            <a:avLst/>
          </a:prstGeom>
          <a:noFill/>
          <a:ln w="9525">
            <a:noFill/>
            <a:miter lim="800000"/>
            <a:headEnd/>
            <a:tailEnd/>
          </a:ln>
        </p:spPr>
      </p:pic>
      <p:sp>
        <p:nvSpPr>
          <p:cNvPr id="23" name="TextBox 22"/>
          <p:cNvSpPr txBox="1"/>
          <p:nvPr/>
        </p:nvSpPr>
        <p:spPr>
          <a:xfrm>
            <a:off x="6629400" y="2743200"/>
            <a:ext cx="1752600" cy="646113"/>
          </a:xfrm>
          <a:prstGeom prst="rect">
            <a:avLst/>
          </a:prstGeom>
          <a:solidFill>
            <a:schemeClr val="accent1">
              <a:lumMod val="20000"/>
              <a:lumOff val="80000"/>
            </a:schemeClr>
          </a:solidFill>
          <a:ln>
            <a:solidFill>
              <a:srgbClr val="FFC000"/>
            </a:solidFill>
          </a:ln>
        </p:spPr>
        <p:txBody>
          <a:bodyPr>
            <a:spAutoFit/>
          </a:bodyPr>
          <a:lstStyle/>
          <a:p>
            <a:pPr marL="122238" indent="-122238" algn="ctr" defTabSz="457200">
              <a:defRPr/>
            </a:pPr>
            <a:r>
              <a:rPr lang="en-US" b="1" dirty="0">
                <a:solidFill>
                  <a:srgbClr val="C00000"/>
                </a:solidFill>
                <a:cs typeface="Arial" charset="0"/>
              </a:rPr>
              <a:t>Nutritional intervention</a:t>
            </a:r>
          </a:p>
        </p:txBody>
      </p:sp>
      <p:sp>
        <p:nvSpPr>
          <p:cNvPr id="33" name="TextBox 32"/>
          <p:cNvSpPr txBox="1"/>
          <p:nvPr/>
        </p:nvSpPr>
        <p:spPr>
          <a:xfrm>
            <a:off x="3048000" y="5580063"/>
            <a:ext cx="2971800" cy="369887"/>
          </a:xfrm>
          <a:prstGeom prst="rect">
            <a:avLst/>
          </a:prstGeom>
          <a:solidFill>
            <a:schemeClr val="accent1">
              <a:lumMod val="20000"/>
              <a:lumOff val="80000"/>
            </a:schemeClr>
          </a:solidFill>
          <a:ln>
            <a:solidFill>
              <a:srgbClr val="FFC000"/>
            </a:solidFill>
          </a:ln>
        </p:spPr>
        <p:txBody>
          <a:bodyPr>
            <a:spAutoFit/>
          </a:bodyPr>
          <a:lstStyle/>
          <a:p>
            <a:pPr algn="ctr" defTabSz="457200">
              <a:defRPr/>
            </a:pPr>
            <a:r>
              <a:rPr lang="en-US" b="1" dirty="0">
                <a:solidFill>
                  <a:srgbClr val="C00000"/>
                </a:solidFill>
                <a:cs typeface="Arial" charset="0"/>
              </a:rPr>
              <a:t>Outcome assessment</a:t>
            </a:r>
          </a:p>
        </p:txBody>
      </p:sp>
      <p:sp>
        <p:nvSpPr>
          <p:cNvPr id="5124" name="Slide Number Placeholder 2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FFD48F2-D443-4D20-8EFB-AFBE988A1347}" type="slidenum">
              <a:rPr lang="en-US" smtClean="0">
                <a:solidFill>
                  <a:prstClr val="black"/>
                </a:solidFill>
              </a:rPr>
              <a:pPr fontAlgn="base">
                <a:spcBef>
                  <a:spcPct val="0"/>
                </a:spcBef>
                <a:spcAft>
                  <a:spcPct val="0"/>
                </a:spcAft>
                <a:defRPr/>
              </a:pPr>
              <a:t>38</a:t>
            </a:fld>
            <a:endParaRPr lang="en-US" smtClean="0">
              <a:solidFill>
                <a:prstClr val="black"/>
              </a:solidFill>
            </a:endParaRPr>
          </a:p>
        </p:txBody>
      </p:sp>
      <p:sp>
        <p:nvSpPr>
          <p:cNvPr id="26" name="Title 1"/>
          <p:cNvSpPr txBox="1">
            <a:spLocks/>
          </p:cNvSpPr>
          <p:nvPr/>
        </p:nvSpPr>
        <p:spPr>
          <a:xfrm>
            <a:off x="457200" y="0"/>
            <a:ext cx="8229600" cy="457200"/>
          </a:xfrm>
          <a:prstGeom prst="rect">
            <a:avLst/>
          </a:prstGeom>
        </p:spPr>
        <p:txBody>
          <a:bodyPr>
            <a:normAutofit fontScale="92500" lnSpcReduction="10000"/>
          </a:bodyPr>
          <a:lstStyle/>
          <a:p>
            <a:pPr algn="ctr" defTabSz="457200">
              <a:defRPr/>
            </a:pPr>
            <a:r>
              <a:rPr lang="en-US" sz="2800" dirty="0">
                <a:solidFill>
                  <a:srgbClr val="C00000"/>
                </a:solidFill>
                <a:cs typeface="Arial" charset="0"/>
              </a:rPr>
              <a:t>Algorithm for PR</a:t>
            </a:r>
          </a:p>
        </p:txBody>
      </p:sp>
      <p:sp>
        <p:nvSpPr>
          <p:cNvPr id="37" name="TextBox 36"/>
          <p:cNvSpPr txBox="1"/>
          <p:nvPr/>
        </p:nvSpPr>
        <p:spPr>
          <a:xfrm>
            <a:off x="3733800" y="2819400"/>
            <a:ext cx="1752600" cy="646113"/>
          </a:xfrm>
          <a:prstGeom prst="rect">
            <a:avLst/>
          </a:prstGeom>
          <a:solidFill>
            <a:schemeClr val="accent1">
              <a:lumMod val="20000"/>
              <a:lumOff val="80000"/>
            </a:schemeClr>
          </a:solidFill>
          <a:ln>
            <a:solidFill>
              <a:srgbClr val="FFC000"/>
            </a:solidFill>
          </a:ln>
        </p:spPr>
        <p:txBody>
          <a:bodyPr>
            <a:spAutoFit/>
          </a:bodyPr>
          <a:lstStyle/>
          <a:p>
            <a:pPr algn="ctr" defTabSz="457200">
              <a:defRPr/>
            </a:pPr>
            <a:r>
              <a:rPr lang="en-US" b="1" dirty="0">
                <a:solidFill>
                  <a:srgbClr val="C00000"/>
                </a:solidFill>
                <a:cs typeface="Arial" charset="0"/>
              </a:rPr>
              <a:t>Psychological intervention</a:t>
            </a:r>
            <a:endParaRPr lang="en-US" dirty="0">
              <a:solidFill>
                <a:srgbClr val="C00000"/>
              </a:solidFill>
              <a:cs typeface="Arial" charset="0"/>
            </a:endParaRPr>
          </a:p>
        </p:txBody>
      </p:sp>
      <p:sp>
        <p:nvSpPr>
          <p:cNvPr id="25" name="Down Arrow 24"/>
          <p:cNvSpPr/>
          <p:nvPr/>
        </p:nvSpPr>
        <p:spPr>
          <a:xfrm>
            <a:off x="4419600" y="1447800"/>
            <a:ext cx="381000" cy="396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en-US">
              <a:solidFill>
                <a:srgbClr val="C00000"/>
              </a:solidFill>
            </a:endParaRPr>
          </a:p>
        </p:txBody>
      </p:sp>
      <p:sp>
        <p:nvSpPr>
          <p:cNvPr id="27" name="TextBox 26"/>
          <p:cNvSpPr txBox="1"/>
          <p:nvPr/>
        </p:nvSpPr>
        <p:spPr>
          <a:xfrm>
            <a:off x="2057400" y="1828800"/>
            <a:ext cx="5181600" cy="369888"/>
          </a:xfrm>
          <a:prstGeom prst="rect">
            <a:avLst/>
          </a:prstGeom>
          <a:solidFill>
            <a:schemeClr val="accent1">
              <a:lumMod val="20000"/>
              <a:lumOff val="80000"/>
            </a:schemeClr>
          </a:solidFill>
          <a:ln>
            <a:solidFill>
              <a:srgbClr val="FFC000"/>
            </a:solidFill>
          </a:ln>
        </p:spPr>
        <p:txBody>
          <a:bodyPr>
            <a:spAutoFit/>
          </a:bodyPr>
          <a:lstStyle/>
          <a:p>
            <a:pPr algn="ctr" defTabSz="457200">
              <a:defRPr/>
            </a:pPr>
            <a:r>
              <a:rPr lang="en-US" b="1" dirty="0">
                <a:solidFill>
                  <a:srgbClr val="C00000"/>
                </a:solidFill>
                <a:cs typeface="Arial" charset="0"/>
              </a:rPr>
              <a:t>Prescribing PR</a:t>
            </a:r>
          </a:p>
        </p:txBody>
      </p:sp>
      <p:cxnSp>
        <p:nvCxnSpPr>
          <p:cNvPr id="36" name="Straight Connector 35"/>
          <p:cNvCxnSpPr/>
          <p:nvPr/>
        </p:nvCxnSpPr>
        <p:spPr>
          <a:xfrm>
            <a:off x="1524000" y="2362200"/>
            <a:ext cx="6096000" cy="0"/>
          </a:xfrm>
          <a:prstGeom prst="line">
            <a:avLst/>
          </a:prstGeom>
        </p:spPr>
        <p:style>
          <a:lnRef idx="3">
            <a:schemeClr val="accent1"/>
          </a:lnRef>
          <a:fillRef idx="0">
            <a:schemeClr val="accent1"/>
          </a:fillRef>
          <a:effectRef idx="2">
            <a:schemeClr val="accent1"/>
          </a:effectRef>
          <a:fontRef idx="minor">
            <a:schemeClr val="tx1"/>
          </a:fontRef>
        </p:style>
      </p:cxnSp>
      <p:sp>
        <p:nvSpPr>
          <p:cNvPr id="38" name="Down Arrow 37"/>
          <p:cNvSpPr/>
          <p:nvPr/>
        </p:nvSpPr>
        <p:spPr>
          <a:xfrm>
            <a:off x="1462088" y="2362200"/>
            <a:ext cx="228600" cy="381000"/>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en-US">
              <a:solidFill>
                <a:srgbClr val="C00000"/>
              </a:solidFill>
            </a:endParaRPr>
          </a:p>
        </p:txBody>
      </p:sp>
      <p:sp>
        <p:nvSpPr>
          <p:cNvPr id="40" name="Down Arrow 39"/>
          <p:cNvSpPr/>
          <p:nvPr/>
        </p:nvSpPr>
        <p:spPr>
          <a:xfrm>
            <a:off x="4572000" y="2362200"/>
            <a:ext cx="228600" cy="381000"/>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en-US">
              <a:solidFill>
                <a:srgbClr val="C00000"/>
              </a:solidFill>
            </a:endParaRPr>
          </a:p>
        </p:txBody>
      </p:sp>
      <p:sp>
        <p:nvSpPr>
          <p:cNvPr id="44" name="Down Arrow 43"/>
          <p:cNvSpPr/>
          <p:nvPr/>
        </p:nvSpPr>
        <p:spPr>
          <a:xfrm>
            <a:off x="7467600" y="2362200"/>
            <a:ext cx="228600" cy="381000"/>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en-US">
              <a:solidFill>
                <a:srgbClr val="C00000"/>
              </a:solidFill>
            </a:endParaRPr>
          </a:p>
        </p:txBody>
      </p:sp>
      <p:grpSp>
        <p:nvGrpSpPr>
          <p:cNvPr id="2" name="Group 28"/>
          <p:cNvGrpSpPr>
            <a:grpSpLocks/>
          </p:cNvGrpSpPr>
          <p:nvPr/>
        </p:nvGrpSpPr>
        <p:grpSpPr bwMode="auto">
          <a:xfrm>
            <a:off x="1462088" y="447675"/>
            <a:ext cx="6435725" cy="1000125"/>
            <a:chOff x="1462088" y="447675"/>
            <a:chExt cx="6436436" cy="1000344"/>
          </a:xfrm>
        </p:grpSpPr>
        <p:sp>
          <p:nvSpPr>
            <p:cNvPr id="14" name="TextBox 13"/>
            <p:cNvSpPr txBox="1"/>
            <p:nvPr/>
          </p:nvSpPr>
          <p:spPr>
            <a:xfrm>
              <a:off x="3353009" y="447675"/>
              <a:ext cx="2438669" cy="369969"/>
            </a:xfrm>
            <a:prstGeom prst="rect">
              <a:avLst/>
            </a:prstGeom>
            <a:solidFill>
              <a:schemeClr val="accent1">
                <a:lumMod val="20000"/>
                <a:lumOff val="80000"/>
              </a:schemeClr>
            </a:solidFill>
            <a:ln>
              <a:solidFill>
                <a:srgbClr val="FFC000"/>
              </a:solidFill>
            </a:ln>
          </p:spPr>
          <p:txBody>
            <a:bodyPr>
              <a:spAutoFit/>
            </a:bodyPr>
            <a:lstStyle/>
            <a:p>
              <a:pPr algn="ctr" defTabSz="457200">
                <a:defRPr/>
              </a:pPr>
              <a:r>
                <a:rPr lang="en-US" b="1" dirty="0">
                  <a:solidFill>
                    <a:srgbClr val="C00000"/>
                  </a:solidFill>
                  <a:cs typeface="Arial" charset="0"/>
                </a:rPr>
                <a:t>Initial assessment</a:t>
              </a:r>
            </a:p>
          </p:txBody>
        </p:sp>
        <p:sp>
          <p:nvSpPr>
            <p:cNvPr id="9243" name="Rectangle 45"/>
            <p:cNvSpPr>
              <a:spLocks noChangeArrowheads="1"/>
            </p:cNvSpPr>
            <p:nvPr/>
          </p:nvSpPr>
          <p:spPr bwMode="auto">
            <a:xfrm>
              <a:off x="1462088" y="801688"/>
              <a:ext cx="6436436" cy="646331"/>
            </a:xfrm>
            <a:prstGeom prst="rect">
              <a:avLst/>
            </a:prstGeom>
            <a:noFill/>
            <a:ln w="9525">
              <a:noFill/>
              <a:miter lim="800000"/>
              <a:headEnd/>
              <a:tailEnd/>
            </a:ln>
          </p:spPr>
          <p:txBody>
            <a:bodyPr>
              <a:spAutoFit/>
            </a:bodyPr>
            <a:lstStyle/>
            <a:p>
              <a:pPr marL="168275" indent="-168275" algn="ctr" defTabSz="457200" fontAlgn="base">
                <a:spcBef>
                  <a:spcPct val="0"/>
                </a:spcBef>
                <a:spcAft>
                  <a:spcPct val="0"/>
                </a:spcAft>
              </a:pPr>
              <a:r>
                <a:rPr lang="en-US" smtClean="0">
                  <a:solidFill>
                    <a:srgbClr val="C00000"/>
                  </a:solidFill>
                  <a:cs typeface="Arial" charset="0"/>
                </a:rPr>
                <a:t>Clinical Evaluation, PFT, Dyspnea scores,  </a:t>
              </a:r>
            </a:p>
            <a:p>
              <a:pPr marL="168275" indent="-168275" algn="ctr" defTabSz="457200" fontAlgn="base">
                <a:spcBef>
                  <a:spcPct val="0"/>
                </a:spcBef>
                <a:spcAft>
                  <a:spcPct val="0"/>
                </a:spcAft>
              </a:pPr>
              <a:r>
                <a:rPr lang="en-US" smtClean="0">
                  <a:solidFill>
                    <a:srgbClr val="C00000"/>
                  </a:solidFill>
                  <a:cs typeface="Arial" charset="0"/>
                </a:rPr>
                <a:t>6 Minute Walk Test, QoL assessment  </a:t>
              </a:r>
            </a:p>
          </p:txBody>
        </p:sp>
      </p:grpSp>
      <p:cxnSp>
        <p:nvCxnSpPr>
          <p:cNvPr id="47" name="Straight Connector 46"/>
          <p:cNvCxnSpPr/>
          <p:nvPr/>
        </p:nvCxnSpPr>
        <p:spPr>
          <a:xfrm>
            <a:off x="1524000" y="5257800"/>
            <a:ext cx="6096000" cy="0"/>
          </a:xfrm>
          <a:prstGeom prst="line">
            <a:avLst/>
          </a:prstGeom>
        </p:spPr>
        <p:style>
          <a:lnRef idx="3">
            <a:schemeClr val="accent1"/>
          </a:lnRef>
          <a:fillRef idx="0">
            <a:schemeClr val="accent1"/>
          </a:fillRef>
          <a:effectRef idx="2">
            <a:schemeClr val="accent1"/>
          </a:effectRef>
          <a:fontRef idx="minor">
            <a:schemeClr val="tx1"/>
          </a:fontRef>
        </p:style>
      </p:cxnSp>
      <p:sp>
        <p:nvSpPr>
          <p:cNvPr id="48" name="Down Arrow 47"/>
          <p:cNvSpPr/>
          <p:nvPr/>
        </p:nvSpPr>
        <p:spPr>
          <a:xfrm>
            <a:off x="4556125" y="5272088"/>
            <a:ext cx="228600" cy="228600"/>
          </a:xfrm>
          <a:prstGeom prst="downArrow">
            <a:avLst/>
          </a:prstGeom>
          <a:ln/>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a:solidFill>
                <a:srgbClr val="C00000"/>
              </a:solidFill>
            </a:endParaRPr>
          </a:p>
        </p:txBody>
      </p:sp>
      <p:cxnSp>
        <p:nvCxnSpPr>
          <p:cNvPr id="53" name="Straight Connector 52"/>
          <p:cNvCxnSpPr/>
          <p:nvPr/>
        </p:nvCxnSpPr>
        <p:spPr>
          <a:xfrm>
            <a:off x="4678363" y="5075238"/>
            <a:ext cx="0" cy="182562"/>
          </a:xfrm>
          <a:prstGeom prst="line">
            <a:avLst/>
          </a:prstGeom>
        </p:spPr>
        <p:style>
          <a:lnRef idx="3">
            <a:schemeClr val="accent1"/>
          </a:lnRef>
          <a:fillRef idx="0">
            <a:schemeClr val="accent1"/>
          </a:fillRef>
          <a:effectRef idx="2">
            <a:schemeClr val="accent1"/>
          </a:effectRef>
          <a:fontRef idx="minor">
            <a:schemeClr val="tx1"/>
          </a:fontRef>
        </p:style>
      </p:cxnSp>
      <p:cxnSp>
        <p:nvCxnSpPr>
          <p:cNvPr id="55" name="Straight Connector 54"/>
          <p:cNvCxnSpPr/>
          <p:nvPr/>
        </p:nvCxnSpPr>
        <p:spPr>
          <a:xfrm>
            <a:off x="7605713" y="5075238"/>
            <a:ext cx="0" cy="182562"/>
          </a:xfrm>
          <a:prstGeom prst="line">
            <a:avLst/>
          </a:prstGeom>
        </p:spPr>
        <p:style>
          <a:lnRef idx="3">
            <a:schemeClr val="accent1"/>
          </a:lnRef>
          <a:fillRef idx="0">
            <a:schemeClr val="accent1"/>
          </a:fillRef>
          <a:effectRef idx="2">
            <a:schemeClr val="accent1"/>
          </a:effectRef>
          <a:fontRef idx="minor">
            <a:schemeClr val="tx1"/>
          </a:fontRef>
        </p:style>
      </p:cxnSp>
      <p:cxnSp>
        <p:nvCxnSpPr>
          <p:cNvPr id="56" name="Straight Connector 55"/>
          <p:cNvCxnSpPr/>
          <p:nvPr/>
        </p:nvCxnSpPr>
        <p:spPr>
          <a:xfrm>
            <a:off x="1524000" y="5091113"/>
            <a:ext cx="0" cy="182562"/>
          </a:xfrm>
          <a:prstGeom prst="line">
            <a:avLst/>
          </a:prstGeom>
        </p:spPr>
        <p:style>
          <a:lnRef idx="3">
            <a:schemeClr val="accent1"/>
          </a:lnRef>
          <a:fillRef idx="0">
            <a:schemeClr val="accent1"/>
          </a:fillRef>
          <a:effectRef idx="2">
            <a:schemeClr val="accent1"/>
          </a:effectRef>
          <a:fontRef idx="minor">
            <a:schemeClr val="tx1"/>
          </a:fontRef>
        </p:style>
      </p:cxnSp>
      <p:grpSp>
        <p:nvGrpSpPr>
          <p:cNvPr id="3" name="Group 28"/>
          <p:cNvGrpSpPr>
            <a:grpSpLocks/>
          </p:cNvGrpSpPr>
          <p:nvPr/>
        </p:nvGrpSpPr>
        <p:grpSpPr bwMode="auto">
          <a:xfrm>
            <a:off x="838200" y="2895600"/>
            <a:ext cx="2209800" cy="2200275"/>
            <a:chOff x="838200" y="2895600"/>
            <a:chExt cx="2209800" cy="2200275"/>
          </a:xfrm>
        </p:grpSpPr>
        <p:sp>
          <p:nvSpPr>
            <p:cNvPr id="16" name="Rectangle 15"/>
            <p:cNvSpPr/>
            <p:nvPr/>
          </p:nvSpPr>
          <p:spPr>
            <a:xfrm>
              <a:off x="838200" y="2895600"/>
              <a:ext cx="2209800" cy="369888"/>
            </a:xfrm>
            <a:prstGeom prst="rect">
              <a:avLst/>
            </a:prstGeom>
            <a:solidFill>
              <a:schemeClr val="accent1">
                <a:lumMod val="20000"/>
                <a:lumOff val="80000"/>
              </a:schemeClr>
            </a:solidFill>
            <a:ln>
              <a:solidFill>
                <a:srgbClr val="FFC000"/>
              </a:solidFill>
            </a:ln>
          </p:spPr>
          <p:txBody>
            <a:bodyPr>
              <a:spAutoFit/>
            </a:bodyPr>
            <a:lstStyle/>
            <a:p>
              <a:pPr algn="ctr" defTabSz="457200">
                <a:defRPr/>
              </a:pPr>
              <a:r>
                <a:rPr lang="en-US" b="1" dirty="0">
                  <a:solidFill>
                    <a:srgbClr val="C00000"/>
                  </a:solidFill>
                  <a:cs typeface="Arial" charset="0"/>
                </a:rPr>
                <a:t>Exercise training</a:t>
              </a:r>
            </a:p>
          </p:txBody>
        </p:sp>
        <p:sp>
          <p:nvSpPr>
            <p:cNvPr id="28" name="Rectangle 27"/>
            <p:cNvSpPr/>
            <p:nvPr/>
          </p:nvSpPr>
          <p:spPr>
            <a:xfrm>
              <a:off x="838200" y="4191000"/>
              <a:ext cx="2209800" cy="369888"/>
            </a:xfrm>
            <a:prstGeom prst="rect">
              <a:avLst/>
            </a:prstGeom>
            <a:solidFill>
              <a:schemeClr val="accent1">
                <a:lumMod val="20000"/>
                <a:lumOff val="80000"/>
              </a:schemeClr>
            </a:solidFill>
            <a:ln>
              <a:solidFill>
                <a:srgbClr val="FFC000"/>
              </a:solidFill>
            </a:ln>
          </p:spPr>
          <p:txBody>
            <a:bodyPr>
              <a:spAutoFit/>
            </a:bodyPr>
            <a:lstStyle/>
            <a:p>
              <a:pPr algn="ctr" defTabSz="457200">
                <a:defRPr/>
              </a:pPr>
              <a:r>
                <a:rPr lang="en-US" b="1" dirty="0">
                  <a:solidFill>
                    <a:srgbClr val="C00000"/>
                  </a:solidFill>
                  <a:cs typeface="Arial" charset="0"/>
                </a:rPr>
                <a:t>Physical training</a:t>
              </a:r>
              <a:endParaRPr lang="en-US" dirty="0">
                <a:solidFill>
                  <a:prstClr val="black"/>
                </a:solidFill>
                <a:cs typeface="Arial" charset="0"/>
              </a:endParaRPr>
            </a:p>
          </p:txBody>
        </p:sp>
        <p:sp>
          <p:nvSpPr>
            <p:cNvPr id="9240" name="Rectangle 28"/>
            <p:cNvSpPr>
              <a:spLocks noChangeArrowheads="1"/>
            </p:cNvSpPr>
            <p:nvPr/>
          </p:nvSpPr>
          <p:spPr bwMode="auto">
            <a:xfrm>
              <a:off x="838200" y="3276600"/>
              <a:ext cx="2121093" cy="954107"/>
            </a:xfrm>
            <a:prstGeom prst="rect">
              <a:avLst/>
            </a:prstGeom>
            <a:noFill/>
            <a:ln w="9525">
              <a:noFill/>
              <a:miter lim="800000"/>
              <a:headEnd/>
              <a:tailEnd/>
            </a:ln>
          </p:spPr>
          <p:txBody>
            <a:bodyPr wrap="none">
              <a:spAutoFit/>
            </a:bodyPr>
            <a:lstStyle/>
            <a:p>
              <a:pPr marL="165100" indent="-165100" defTabSz="457200" fontAlgn="base">
                <a:spcBef>
                  <a:spcPct val="0"/>
                </a:spcBef>
                <a:spcAft>
                  <a:spcPct val="0"/>
                </a:spcAft>
                <a:buFont typeface="Arial" charset="0"/>
                <a:buChar char="•"/>
              </a:pPr>
              <a:r>
                <a:rPr lang="en-US" sz="1400" smtClean="0">
                  <a:solidFill>
                    <a:srgbClr val="C00000"/>
                  </a:solidFill>
                  <a:cs typeface="Arial" charset="0"/>
                </a:rPr>
                <a:t>Lower limb </a:t>
              </a:r>
            </a:p>
            <a:p>
              <a:pPr marL="165100" indent="-165100" defTabSz="457200" fontAlgn="base">
                <a:spcBef>
                  <a:spcPct val="0"/>
                </a:spcBef>
                <a:spcAft>
                  <a:spcPct val="0"/>
                </a:spcAft>
                <a:buFont typeface="Arial" charset="0"/>
                <a:buChar char="•"/>
              </a:pPr>
              <a:r>
                <a:rPr lang="en-US" sz="1400" smtClean="0">
                  <a:solidFill>
                    <a:srgbClr val="C00000"/>
                  </a:solidFill>
                  <a:cs typeface="Arial" charset="0"/>
                </a:rPr>
                <a:t>Upper Limb </a:t>
              </a:r>
            </a:p>
            <a:p>
              <a:pPr marL="165100" indent="-165100" defTabSz="457200" fontAlgn="base">
                <a:spcBef>
                  <a:spcPct val="0"/>
                </a:spcBef>
                <a:spcAft>
                  <a:spcPct val="0"/>
                </a:spcAft>
                <a:buFont typeface="Arial" charset="0"/>
                <a:buChar char="•"/>
              </a:pPr>
              <a:r>
                <a:rPr lang="en-US" sz="1400" smtClean="0">
                  <a:solidFill>
                    <a:srgbClr val="C00000"/>
                  </a:solidFill>
                  <a:cs typeface="Arial" charset="0"/>
                </a:rPr>
                <a:t>Combined upper  and </a:t>
              </a:r>
            </a:p>
            <a:p>
              <a:pPr marL="165100" indent="-165100" defTabSz="457200" fontAlgn="base">
                <a:spcBef>
                  <a:spcPct val="0"/>
                </a:spcBef>
                <a:spcAft>
                  <a:spcPct val="0"/>
                </a:spcAft>
              </a:pPr>
              <a:r>
                <a:rPr lang="en-US" sz="1400" smtClean="0">
                  <a:solidFill>
                    <a:srgbClr val="C00000"/>
                  </a:solidFill>
                  <a:cs typeface="Arial" charset="0"/>
                </a:rPr>
                <a:t>lower limb training</a:t>
              </a:r>
            </a:p>
          </p:txBody>
        </p:sp>
        <p:sp>
          <p:nvSpPr>
            <p:cNvPr id="9241" name="Rectangle 29"/>
            <p:cNvSpPr>
              <a:spLocks noChangeArrowheads="1"/>
            </p:cNvSpPr>
            <p:nvPr/>
          </p:nvSpPr>
          <p:spPr bwMode="auto">
            <a:xfrm>
              <a:off x="838200" y="4572000"/>
              <a:ext cx="1673225" cy="523875"/>
            </a:xfrm>
            <a:prstGeom prst="rect">
              <a:avLst/>
            </a:prstGeom>
            <a:noFill/>
            <a:ln w="9525">
              <a:noFill/>
              <a:miter lim="800000"/>
              <a:headEnd/>
              <a:tailEnd/>
            </a:ln>
          </p:spPr>
          <p:txBody>
            <a:bodyPr wrap="none">
              <a:spAutoFit/>
            </a:bodyPr>
            <a:lstStyle/>
            <a:p>
              <a:pPr marL="165100" indent="-165100" defTabSz="457200" fontAlgn="base">
                <a:spcBef>
                  <a:spcPct val="0"/>
                </a:spcBef>
                <a:spcAft>
                  <a:spcPct val="0"/>
                </a:spcAft>
                <a:buFont typeface="Arial" charset="0"/>
                <a:buChar char="•"/>
              </a:pPr>
              <a:r>
                <a:rPr lang="en-US" sz="1400" smtClean="0">
                  <a:solidFill>
                    <a:srgbClr val="C00000"/>
                  </a:solidFill>
                  <a:cs typeface="Arial" charset="0"/>
                </a:rPr>
                <a:t>Breath retraining</a:t>
              </a:r>
            </a:p>
            <a:p>
              <a:pPr marL="165100" indent="-165100" defTabSz="457200" fontAlgn="base">
                <a:spcBef>
                  <a:spcPct val="0"/>
                </a:spcBef>
                <a:spcAft>
                  <a:spcPct val="0"/>
                </a:spcAft>
                <a:buFont typeface="Arial" charset="0"/>
                <a:buChar char="•"/>
              </a:pPr>
              <a:r>
                <a:rPr lang="en-US" sz="1400" smtClean="0">
                  <a:solidFill>
                    <a:srgbClr val="C00000"/>
                  </a:solidFill>
                  <a:cs typeface="Arial" charset="0"/>
                </a:rPr>
                <a:t>Chest PT</a:t>
              </a:r>
            </a:p>
          </p:txBody>
        </p:sp>
      </p:grpSp>
      <p:sp>
        <p:nvSpPr>
          <p:cNvPr id="9237" name="Rectangle 44"/>
          <p:cNvSpPr>
            <a:spLocks noChangeArrowheads="1"/>
          </p:cNvSpPr>
          <p:nvPr/>
        </p:nvSpPr>
        <p:spPr bwMode="auto">
          <a:xfrm>
            <a:off x="3292475" y="5934075"/>
            <a:ext cx="2819400" cy="923925"/>
          </a:xfrm>
          <a:prstGeom prst="rect">
            <a:avLst/>
          </a:prstGeom>
          <a:noFill/>
          <a:ln w="9525">
            <a:noFill/>
            <a:miter lim="800000"/>
            <a:headEnd/>
            <a:tailEnd/>
          </a:ln>
        </p:spPr>
        <p:txBody>
          <a:bodyPr>
            <a:spAutoFit/>
          </a:bodyPr>
          <a:lstStyle/>
          <a:p>
            <a:pPr marL="225425" indent="-165100" defTabSz="457200" fontAlgn="base">
              <a:spcBef>
                <a:spcPct val="0"/>
              </a:spcBef>
              <a:spcAft>
                <a:spcPct val="0"/>
              </a:spcAft>
              <a:buFont typeface="Arial" charset="0"/>
              <a:buChar char="•"/>
            </a:pPr>
            <a:r>
              <a:rPr lang="en-US" smtClean="0">
                <a:solidFill>
                  <a:srgbClr val="C00000"/>
                </a:solidFill>
                <a:cs typeface="Arial" charset="0"/>
              </a:rPr>
              <a:t>Quality of Life </a:t>
            </a:r>
          </a:p>
          <a:p>
            <a:pPr marL="225425" indent="-165100" defTabSz="457200" fontAlgn="base">
              <a:spcBef>
                <a:spcPct val="0"/>
              </a:spcBef>
              <a:spcAft>
                <a:spcPct val="0"/>
              </a:spcAft>
              <a:buFont typeface="Arial" charset="0"/>
              <a:buChar char="•"/>
            </a:pPr>
            <a:r>
              <a:rPr lang="en-US" smtClean="0">
                <a:solidFill>
                  <a:srgbClr val="C00000"/>
                </a:solidFill>
                <a:cs typeface="Arial" charset="0"/>
              </a:rPr>
              <a:t>Dyspnea parameters</a:t>
            </a:r>
          </a:p>
          <a:p>
            <a:pPr marL="225425" indent="-165100" defTabSz="457200" fontAlgn="base">
              <a:spcBef>
                <a:spcPct val="0"/>
              </a:spcBef>
              <a:spcAft>
                <a:spcPct val="0"/>
              </a:spcAft>
              <a:buFont typeface="Arial" charset="0"/>
              <a:buChar char="•"/>
            </a:pPr>
            <a:r>
              <a:rPr lang="en-US" smtClean="0">
                <a:solidFill>
                  <a:srgbClr val="C00000"/>
                </a:solidFill>
                <a:cs typeface="Arial" charset="0"/>
              </a:rPr>
              <a:t>Functional parameters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6"/>
          <p:cNvPicPr>
            <a:picLocks noChangeAspect="1" noChangeArrowheads="1"/>
          </p:cNvPicPr>
          <p:nvPr/>
        </p:nvPicPr>
        <p:blipFill>
          <a:blip r:embed="rId3" cstate="print"/>
          <a:srcRect/>
          <a:stretch>
            <a:fillRect/>
          </a:stretch>
        </p:blipFill>
        <p:spPr bwMode="auto">
          <a:xfrm>
            <a:off x="0" y="-428652"/>
            <a:ext cx="9144000" cy="6858000"/>
          </a:xfrm>
          <a:prstGeom prst="rect">
            <a:avLst/>
          </a:prstGeom>
          <a:noFill/>
          <a:ln w="9525">
            <a:noFill/>
            <a:miter lim="800000"/>
            <a:headEnd/>
            <a:tailEnd/>
          </a:ln>
        </p:spPr>
      </p:pic>
      <p:sp>
        <p:nvSpPr>
          <p:cNvPr id="34818" name="Title 1"/>
          <p:cNvSpPr>
            <a:spLocks noGrp="1"/>
          </p:cNvSpPr>
          <p:nvPr>
            <p:ph type="title"/>
          </p:nvPr>
        </p:nvSpPr>
        <p:spPr/>
        <p:txBody>
          <a:bodyPr rtlCol="0">
            <a:normAutofit fontScale="90000"/>
          </a:bodyPr>
          <a:lstStyle/>
          <a:p>
            <a:pPr eaLnBrk="1" fontAlgn="auto" hangingPunct="1">
              <a:spcAft>
                <a:spcPts val="0"/>
              </a:spcAft>
              <a:defRPr/>
            </a:pPr>
            <a:r>
              <a:rPr lang="en-US" dirty="0"/>
              <a:t>Medical History </a:t>
            </a:r>
            <a:r>
              <a:rPr lang="en-US" dirty="0" smtClean="0"/>
              <a:t>and </a:t>
            </a:r>
            <a:r>
              <a:rPr lang="en-US" dirty="0"/>
              <a:t>Physical Examination</a:t>
            </a:r>
          </a:p>
        </p:txBody>
      </p:sp>
      <p:sp>
        <p:nvSpPr>
          <p:cNvPr id="3" name="Content Placeholder 2"/>
          <p:cNvSpPr>
            <a:spLocks noGrp="1"/>
          </p:cNvSpPr>
          <p:nvPr>
            <p:ph sz="quarter" idx="1"/>
          </p:nvPr>
        </p:nvSpPr>
        <p:spPr>
          <a:xfrm>
            <a:off x="457201" y="1484313"/>
            <a:ext cx="3829048" cy="4516455"/>
          </a:xfrm>
        </p:spPr>
        <p:txBody>
          <a:bodyPr rtlCol="0">
            <a:normAutofit fontScale="77500" lnSpcReduction="20000"/>
          </a:bodyPr>
          <a:lstStyle/>
          <a:p>
            <a:pPr eaLnBrk="1" fontAlgn="auto" hangingPunct="1">
              <a:lnSpc>
                <a:spcPct val="90000"/>
              </a:lnSpc>
              <a:spcAft>
                <a:spcPts val="0"/>
              </a:spcAft>
              <a:buFont typeface="Arial"/>
              <a:buChar char="•"/>
              <a:defRPr/>
            </a:pPr>
            <a:r>
              <a:rPr lang="en-US" dirty="0" smtClean="0"/>
              <a:t>Respiratory History</a:t>
            </a:r>
          </a:p>
          <a:p>
            <a:pPr eaLnBrk="1" fontAlgn="auto" hangingPunct="1">
              <a:lnSpc>
                <a:spcPct val="90000"/>
              </a:lnSpc>
              <a:spcAft>
                <a:spcPts val="0"/>
              </a:spcAft>
              <a:buFont typeface="Arial"/>
              <a:buChar char="•"/>
              <a:defRPr/>
            </a:pPr>
            <a:r>
              <a:rPr lang="en-US" dirty="0" smtClean="0"/>
              <a:t>Medical history e.g. NMD/ Orthopedic </a:t>
            </a:r>
          </a:p>
          <a:p>
            <a:pPr eaLnBrk="1" fontAlgn="auto" hangingPunct="1">
              <a:lnSpc>
                <a:spcPct val="90000"/>
              </a:lnSpc>
              <a:spcAft>
                <a:spcPts val="0"/>
              </a:spcAft>
              <a:buFont typeface="Arial"/>
              <a:buChar char="•"/>
              <a:defRPr/>
            </a:pPr>
            <a:endParaRPr lang="en-US" dirty="0" smtClean="0"/>
          </a:p>
          <a:p>
            <a:pPr eaLnBrk="1" fontAlgn="auto" hangingPunct="1">
              <a:lnSpc>
                <a:spcPct val="90000"/>
              </a:lnSpc>
              <a:spcAft>
                <a:spcPts val="0"/>
              </a:spcAft>
              <a:buFont typeface="Arial"/>
              <a:buChar char="•"/>
              <a:defRPr/>
            </a:pPr>
            <a:r>
              <a:rPr lang="en-US" dirty="0" smtClean="0"/>
              <a:t>Active </a:t>
            </a:r>
            <a:r>
              <a:rPr lang="en-US" dirty="0"/>
              <a:t>medical problems</a:t>
            </a:r>
          </a:p>
          <a:p>
            <a:pPr eaLnBrk="1" fontAlgn="auto" hangingPunct="1">
              <a:lnSpc>
                <a:spcPct val="90000"/>
              </a:lnSpc>
              <a:spcAft>
                <a:spcPts val="0"/>
              </a:spcAft>
              <a:buFont typeface="Arial"/>
              <a:buChar char="•"/>
              <a:defRPr/>
            </a:pPr>
            <a:r>
              <a:rPr lang="en-US" dirty="0">
                <a:solidFill>
                  <a:srgbClr val="FF0000"/>
                </a:solidFill>
              </a:rPr>
              <a:t>Co-</a:t>
            </a:r>
            <a:r>
              <a:rPr lang="en-US" dirty="0" smtClean="0">
                <a:solidFill>
                  <a:srgbClr val="FF0000"/>
                </a:solidFill>
              </a:rPr>
              <a:t>morbidities : Osteoporosis / CAD</a:t>
            </a:r>
          </a:p>
          <a:p>
            <a:pPr eaLnBrk="1" fontAlgn="auto" hangingPunct="1">
              <a:lnSpc>
                <a:spcPct val="90000"/>
              </a:lnSpc>
              <a:spcAft>
                <a:spcPts val="0"/>
              </a:spcAft>
              <a:buFont typeface="Arial"/>
              <a:buChar char="•"/>
              <a:defRPr/>
            </a:pPr>
            <a:r>
              <a:rPr lang="en-US" dirty="0" smtClean="0"/>
              <a:t>Use of medical resources</a:t>
            </a:r>
          </a:p>
          <a:p>
            <a:pPr eaLnBrk="1" fontAlgn="auto" hangingPunct="1">
              <a:lnSpc>
                <a:spcPct val="90000"/>
              </a:lnSpc>
              <a:spcAft>
                <a:spcPts val="0"/>
              </a:spcAft>
              <a:buFont typeface="Arial"/>
              <a:buChar char="•"/>
              <a:defRPr/>
            </a:pPr>
            <a:r>
              <a:rPr lang="en-US" dirty="0" smtClean="0"/>
              <a:t>Surgical/Medication </a:t>
            </a:r>
            <a:r>
              <a:rPr lang="en-US" dirty="0"/>
              <a:t>history</a:t>
            </a:r>
          </a:p>
          <a:p>
            <a:pPr eaLnBrk="1" fontAlgn="auto" hangingPunct="1">
              <a:lnSpc>
                <a:spcPct val="90000"/>
              </a:lnSpc>
              <a:spcAft>
                <a:spcPts val="0"/>
              </a:spcAft>
              <a:buFont typeface="Arial"/>
              <a:buChar char="•"/>
              <a:defRPr/>
            </a:pPr>
            <a:endParaRPr lang="en-US" dirty="0" smtClean="0">
              <a:solidFill>
                <a:srgbClr val="FF0000"/>
              </a:solidFill>
            </a:endParaRPr>
          </a:p>
          <a:p>
            <a:pPr eaLnBrk="1" fontAlgn="auto" hangingPunct="1">
              <a:lnSpc>
                <a:spcPct val="90000"/>
              </a:lnSpc>
              <a:spcAft>
                <a:spcPts val="0"/>
              </a:spcAft>
              <a:buFont typeface="Arial"/>
              <a:buChar char="•"/>
              <a:defRPr/>
            </a:pPr>
            <a:r>
              <a:rPr lang="en-US" dirty="0" smtClean="0">
                <a:solidFill>
                  <a:srgbClr val="FF0000"/>
                </a:solidFill>
              </a:rPr>
              <a:t>Smoking </a:t>
            </a:r>
            <a:r>
              <a:rPr lang="en-US" dirty="0">
                <a:solidFill>
                  <a:srgbClr val="FF0000"/>
                </a:solidFill>
              </a:rPr>
              <a:t>/ environmental / Recreational history</a:t>
            </a:r>
          </a:p>
          <a:p>
            <a:pPr eaLnBrk="1" fontAlgn="auto" hangingPunct="1">
              <a:lnSpc>
                <a:spcPct val="90000"/>
              </a:lnSpc>
              <a:spcAft>
                <a:spcPts val="0"/>
              </a:spcAft>
              <a:buFont typeface="Arial"/>
              <a:buChar char="•"/>
              <a:defRPr/>
            </a:pPr>
            <a:r>
              <a:rPr lang="en-US" dirty="0"/>
              <a:t>Alcohol / drug </a:t>
            </a:r>
            <a:r>
              <a:rPr lang="en-US" dirty="0" smtClean="0"/>
              <a:t>abuse</a:t>
            </a:r>
          </a:p>
          <a:p>
            <a:pPr eaLnBrk="1" fontAlgn="auto" hangingPunct="1">
              <a:lnSpc>
                <a:spcPct val="90000"/>
              </a:lnSpc>
              <a:spcAft>
                <a:spcPts val="0"/>
              </a:spcAft>
              <a:buFont typeface="Arial"/>
              <a:buChar char="•"/>
              <a:defRPr/>
            </a:pPr>
            <a:r>
              <a:rPr lang="en-US" dirty="0" smtClean="0"/>
              <a:t>History of infections</a:t>
            </a:r>
          </a:p>
          <a:p>
            <a:pPr eaLnBrk="1" fontAlgn="auto" hangingPunct="1">
              <a:lnSpc>
                <a:spcPct val="90000"/>
              </a:lnSpc>
              <a:spcAft>
                <a:spcPts val="0"/>
              </a:spcAft>
              <a:buFont typeface="Arial"/>
              <a:buChar char="•"/>
              <a:defRPr/>
            </a:pPr>
            <a:r>
              <a:rPr lang="en-US" dirty="0" smtClean="0"/>
              <a:t>Vaccination </a:t>
            </a:r>
            <a:endParaRPr lang="en-US" dirty="0"/>
          </a:p>
        </p:txBody>
      </p:sp>
      <p:sp>
        <p:nvSpPr>
          <p:cNvPr id="4" name="Content Placeholder 3"/>
          <p:cNvSpPr>
            <a:spLocks noGrp="1"/>
          </p:cNvSpPr>
          <p:nvPr>
            <p:ph sz="quarter" idx="2"/>
          </p:nvPr>
        </p:nvSpPr>
        <p:spPr>
          <a:xfrm>
            <a:off x="4786314" y="1663700"/>
            <a:ext cx="3887786" cy="3622688"/>
          </a:xfrm>
        </p:spPr>
        <p:txBody>
          <a:bodyPr rtlCol="0">
            <a:normAutofit fontScale="77500" lnSpcReduction="20000"/>
          </a:bodyPr>
          <a:lstStyle/>
          <a:p>
            <a:pPr eaLnBrk="1" fontAlgn="auto" hangingPunct="1">
              <a:lnSpc>
                <a:spcPct val="90000"/>
              </a:lnSpc>
              <a:spcAft>
                <a:spcPts val="0"/>
              </a:spcAft>
              <a:buFont typeface="Arial"/>
              <a:buNone/>
              <a:defRPr/>
            </a:pPr>
            <a:r>
              <a:rPr lang="en-US" dirty="0" smtClean="0"/>
              <a:t>Physical Examination</a:t>
            </a:r>
          </a:p>
          <a:p>
            <a:pPr lvl="1" eaLnBrk="1" fontAlgn="auto" hangingPunct="1">
              <a:lnSpc>
                <a:spcPct val="90000"/>
              </a:lnSpc>
              <a:spcAft>
                <a:spcPts val="0"/>
              </a:spcAft>
              <a:buFont typeface="Arial"/>
              <a:buChar char="–"/>
              <a:defRPr/>
            </a:pPr>
            <a:r>
              <a:rPr lang="en-US" dirty="0" smtClean="0"/>
              <a:t>Vital </a:t>
            </a:r>
            <a:r>
              <a:rPr lang="en-US" dirty="0"/>
              <a:t>Signs</a:t>
            </a:r>
          </a:p>
          <a:p>
            <a:pPr lvl="1" eaLnBrk="1" fontAlgn="auto" hangingPunct="1">
              <a:lnSpc>
                <a:spcPct val="90000"/>
              </a:lnSpc>
              <a:spcAft>
                <a:spcPts val="0"/>
              </a:spcAft>
              <a:buFont typeface="Arial"/>
              <a:buChar char="–"/>
              <a:defRPr/>
            </a:pPr>
            <a:r>
              <a:rPr lang="en-US" dirty="0" smtClean="0"/>
              <a:t>Finger clubbing</a:t>
            </a:r>
          </a:p>
          <a:p>
            <a:pPr lvl="1" eaLnBrk="1" fontAlgn="auto" hangingPunct="1">
              <a:lnSpc>
                <a:spcPct val="90000"/>
              </a:lnSpc>
              <a:spcAft>
                <a:spcPts val="0"/>
              </a:spcAft>
              <a:buFont typeface="Arial"/>
              <a:buChar char="–"/>
              <a:defRPr/>
            </a:pPr>
            <a:r>
              <a:rPr lang="en-US" dirty="0" smtClean="0">
                <a:solidFill>
                  <a:srgbClr val="FF0000"/>
                </a:solidFill>
              </a:rPr>
              <a:t>Simple walk into office</a:t>
            </a:r>
          </a:p>
          <a:p>
            <a:pPr lvl="1" eaLnBrk="1" fontAlgn="auto" hangingPunct="1">
              <a:lnSpc>
                <a:spcPct val="90000"/>
              </a:lnSpc>
              <a:spcAft>
                <a:spcPts val="0"/>
              </a:spcAft>
              <a:buFont typeface="Arial"/>
              <a:buChar char="–"/>
              <a:defRPr/>
            </a:pPr>
            <a:r>
              <a:rPr lang="en-US" dirty="0" smtClean="0"/>
              <a:t>Extremities : upper &amp; lower</a:t>
            </a:r>
          </a:p>
          <a:p>
            <a:pPr eaLnBrk="1" fontAlgn="auto" hangingPunct="1">
              <a:lnSpc>
                <a:spcPct val="90000"/>
              </a:lnSpc>
              <a:spcAft>
                <a:spcPts val="0"/>
              </a:spcAft>
              <a:buFont typeface="Arial"/>
              <a:buChar char="•"/>
              <a:defRPr/>
            </a:pPr>
            <a:r>
              <a:rPr lang="en-US" dirty="0" smtClean="0"/>
              <a:t>Breathing </a:t>
            </a:r>
            <a:r>
              <a:rPr lang="en-US" dirty="0"/>
              <a:t>pattern</a:t>
            </a:r>
          </a:p>
          <a:p>
            <a:pPr eaLnBrk="1" fontAlgn="auto" hangingPunct="1">
              <a:lnSpc>
                <a:spcPct val="90000"/>
              </a:lnSpc>
              <a:spcAft>
                <a:spcPts val="0"/>
              </a:spcAft>
              <a:buFont typeface="Arial"/>
              <a:buChar char="•"/>
              <a:defRPr/>
            </a:pPr>
            <a:r>
              <a:rPr lang="en-US" dirty="0" smtClean="0">
                <a:solidFill>
                  <a:srgbClr val="FF0000"/>
                </a:solidFill>
              </a:rPr>
              <a:t>Accessory </a:t>
            </a:r>
            <a:r>
              <a:rPr lang="en-US" dirty="0">
                <a:solidFill>
                  <a:srgbClr val="FF0000"/>
                </a:solidFill>
              </a:rPr>
              <a:t>muscle </a:t>
            </a:r>
            <a:r>
              <a:rPr lang="en-US" dirty="0" smtClean="0">
                <a:solidFill>
                  <a:srgbClr val="FF0000"/>
                </a:solidFill>
              </a:rPr>
              <a:t>use</a:t>
            </a:r>
          </a:p>
          <a:p>
            <a:pPr eaLnBrk="1" fontAlgn="auto" hangingPunct="1">
              <a:lnSpc>
                <a:spcPct val="90000"/>
              </a:lnSpc>
              <a:spcAft>
                <a:spcPts val="0"/>
              </a:spcAft>
              <a:buFont typeface="Arial"/>
              <a:buChar char="•"/>
              <a:defRPr/>
            </a:pPr>
            <a:r>
              <a:rPr lang="en-US" dirty="0" smtClean="0">
                <a:solidFill>
                  <a:srgbClr val="FF0000"/>
                </a:solidFill>
              </a:rPr>
              <a:t>Pulse </a:t>
            </a:r>
            <a:r>
              <a:rPr lang="en-US" dirty="0" err="1" smtClean="0">
                <a:solidFill>
                  <a:srgbClr val="FF0000"/>
                </a:solidFill>
              </a:rPr>
              <a:t>oximetry</a:t>
            </a:r>
            <a:endParaRPr lang="en-US" dirty="0" smtClean="0">
              <a:solidFill>
                <a:srgbClr val="FF0000"/>
              </a:solidFill>
            </a:endParaRPr>
          </a:p>
          <a:p>
            <a:pPr eaLnBrk="1" fontAlgn="auto" hangingPunct="1">
              <a:lnSpc>
                <a:spcPct val="90000"/>
              </a:lnSpc>
              <a:spcAft>
                <a:spcPts val="0"/>
              </a:spcAft>
              <a:buFont typeface="Arial"/>
              <a:buChar char="•"/>
              <a:defRPr/>
            </a:pPr>
            <a:r>
              <a:rPr lang="en-US" dirty="0" smtClean="0"/>
              <a:t>Chest examination</a:t>
            </a:r>
            <a:endParaRPr lang="en-US" dirty="0"/>
          </a:p>
          <a:p>
            <a:pPr eaLnBrk="1" fontAlgn="auto" hangingPunct="1">
              <a:lnSpc>
                <a:spcPct val="90000"/>
              </a:lnSpc>
              <a:spcAft>
                <a:spcPts val="0"/>
              </a:spcAft>
              <a:buFont typeface="Arial"/>
              <a:buChar char="•"/>
              <a:defRPr/>
            </a:pPr>
            <a:r>
              <a:rPr lang="en-US" dirty="0" smtClean="0"/>
              <a:t>Cardiac </a:t>
            </a:r>
            <a:r>
              <a:rPr lang="en-US" dirty="0"/>
              <a:t>examination </a:t>
            </a:r>
          </a:p>
        </p:txBody>
      </p:sp>
      <p:sp>
        <p:nvSpPr>
          <p:cNvPr id="5" name="Slide Number Placeholder 4"/>
          <p:cNvSpPr>
            <a:spLocks noGrp="1"/>
          </p:cNvSpPr>
          <p:nvPr>
            <p:ph type="sldNum" sz="quarter" idx="12"/>
          </p:nvPr>
        </p:nvSpPr>
        <p:spPr/>
        <p:txBody>
          <a:bodyPr/>
          <a:lstStyle/>
          <a:p>
            <a:pPr>
              <a:defRPr/>
            </a:pPr>
            <a:fld id="{4800E65A-C6C2-492D-89CC-7B0B3A0E3397}" type="slidenum">
              <a:rPr lang="en-US">
                <a:solidFill>
                  <a:prstClr val="black">
                    <a:tint val="75000"/>
                  </a:prstClr>
                </a:solidFill>
              </a:rPr>
              <a:pPr>
                <a:defRPr/>
              </a:pPr>
              <a:t>39</a:t>
            </a:fld>
            <a:endParaRPr lang="en-US">
              <a:solidFill>
                <a:prstClr val="black">
                  <a:tint val="75000"/>
                </a:prstClr>
              </a:solidFill>
            </a:endParaRPr>
          </a:p>
        </p:txBody>
      </p:sp>
      <p:sp>
        <p:nvSpPr>
          <p:cNvPr id="12295" name="Rectangle 5"/>
          <p:cNvSpPr>
            <a:spLocks noChangeArrowheads="1"/>
          </p:cNvSpPr>
          <p:nvPr/>
        </p:nvSpPr>
        <p:spPr bwMode="auto">
          <a:xfrm>
            <a:off x="457200" y="6216650"/>
            <a:ext cx="3184525" cy="646113"/>
          </a:xfrm>
          <a:prstGeom prst="rect">
            <a:avLst/>
          </a:prstGeom>
          <a:noFill/>
          <a:ln w="9525">
            <a:noFill/>
            <a:miter lim="800000"/>
            <a:headEnd/>
            <a:tailEnd/>
          </a:ln>
        </p:spPr>
        <p:txBody>
          <a:bodyPr wrap="none">
            <a:spAutoFit/>
          </a:bodyPr>
          <a:lstStyle/>
          <a:p>
            <a:pPr defTabSz="457200" fontAlgn="base">
              <a:spcBef>
                <a:spcPct val="0"/>
              </a:spcBef>
              <a:spcAft>
                <a:spcPct val="0"/>
              </a:spcAft>
            </a:pPr>
            <a:r>
              <a:rPr lang="en-US" smtClean="0">
                <a:solidFill>
                  <a:prstClr val="black"/>
                </a:solidFill>
                <a:cs typeface="Arial" charset="0"/>
              </a:rPr>
              <a:t>NMD –  Neuromuscular disease </a:t>
            </a:r>
          </a:p>
          <a:p>
            <a:pPr defTabSz="457200" fontAlgn="base">
              <a:spcBef>
                <a:spcPct val="0"/>
              </a:spcBef>
              <a:spcAft>
                <a:spcPct val="0"/>
              </a:spcAft>
            </a:pPr>
            <a:r>
              <a:rPr lang="en-US" smtClean="0">
                <a:solidFill>
                  <a:prstClr val="black"/>
                </a:solidFill>
                <a:cs typeface="Arial" charset="0"/>
              </a:rPr>
              <a:t>CAD – Coronary artery disease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57200" y="500042"/>
            <a:ext cx="7829576" cy="917596"/>
          </a:xfrm>
        </p:spPr>
        <p:txBody>
          <a:bodyPr/>
          <a:lstStyle/>
          <a:p>
            <a:pPr eaLnBrk="1" hangingPunct="1"/>
            <a:r>
              <a:rPr lang="en-US" dirty="0" smtClean="0"/>
              <a:t>Education assessment</a:t>
            </a:r>
          </a:p>
        </p:txBody>
      </p:sp>
      <p:sp>
        <p:nvSpPr>
          <p:cNvPr id="41987" name="Content Placeholder 2"/>
          <p:cNvSpPr>
            <a:spLocks noGrp="1"/>
          </p:cNvSpPr>
          <p:nvPr>
            <p:ph sz="quarter" idx="1"/>
          </p:nvPr>
        </p:nvSpPr>
        <p:spPr>
          <a:xfrm>
            <a:off x="457201" y="2071678"/>
            <a:ext cx="3543296" cy="3556010"/>
          </a:xfrm>
        </p:spPr>
        <p:txBody>
          <a:bodyPr rtlCol="0">
            <a:normAutofit fontScale="85000" lnSpcReduction="10000"/>
          </a:bodyPr>
          <a:lstStyle/>
          <a:p>
            <a:pPr eaLnBrk="1" fontAlgn="auto" hangingPunct="1">
              <a:spcAft>
                <a:spcPts val="0"/>
              </a:spcAft>
              <a:buFont typeface="Arial"/>
              <a:buChar char="•"/>
              <a:defRPr/>
            </a:pPr>
            <a:r>
              <a:rPr lang="en-US" dirty="0"/>
              <a:t>Knowledge about disease &amp; management</a:t>
            </a:r>
          </a:p>
          <a:p>
            <a:pPr eaLnBrk="1" fontAlgn="auto" hangingPunct="1">
              <a:spcAft>
                <a:spcPts val="0"/>
              </a:spcAft>
              <a:buFont typeface="Arial"/>
              <a:buChar char="•"/>
              <a:defRPr/>
            </a:pPr>
            <a:r>
              <a:rPr lang="en-US" dirty="0"/>
              <a:t>Hearing, vision &amp; cognitive ability</a:t>
            </a:r>
          </a:p>
          <a:p>
            <a:pPr eaLnBrk="1" fontAlgn="auto" hangingPunct="1">
              <a:spcAft>
                <a:spcPts val="0"/>
              </a:spcAft>
              <a:buFont typeface="Arial"/>
              <a:buChar char="•"/>
              <a:defRPr/>
            </a:pPr>
            <a:r>
              <a:rPr lang="en-US" dirty="0"/>
              <a:t>Language</a:t>
            </a:r>
          </a:p>
          <a:p>
            <a:pPr eaLnBrk="1" fontAlgn="auto" hangingPunct="1">
              <a:spcAft>
                <a:spcPts val="0"/>
              </a:spcAft>
              <a:buFont typeface="Arial"/>
              <a:buChar char="•"/>
              <a:defRPr/>
            </a:pPr>
            <a:r>
              <a:rPr lang="en-US" dirty="0">
                <a:solidFill>
                  <a:srgbClr val="FF0000"/>
                </a:solidFill>
              </a:rPr>
              <a:t>Cultural </a:t>
            </a:r>
            <a:r>
              <a:rPr lang="en-US" dirty="0" smtClean="0">
                <a:solidFill>
                  <a:srgbClr val="FF0000"/>
                </a:solidFill>
              </a:rPr>
              <a:t>diversity : Attitude towards exercise</a:t>
            </a:r>
          </a:p>
          <a:p>
            <a:pPr eaLnBrk="1" fontAlgn="auto" hangingPunct="1">
              <a:spcAft>
                <a:spcPts val="0"/>
              </a:spcAft>
              <a:buFont typeface="Arial"/>
              <a:buChar char="•"/>
              <a:defRPr/>
            </a:pPr>
            <a:r>
              <a:rPr lang="en-US" dirty="0">
                <a:solidFill>
                  <a:srgbClr val="FF0000"/>
                </a:solidFill>
              </a:rPr>
              <a:t>Literacy </a:t>
            </a:r>
            <a:r>
              <a:rPr lang="en-US" dirty="0" smtClean="0">
                <a:solidFill>
                  <a:srgbClr val="FF0000"/>
                </a:solidFill>
              </a:rPr>
              <a:t>Level</a:t>
            </a:r>
            <a:endParaRPr lang="en-US" dirty="0">
              <a:solidFill>
                <a:srgbClr val="FF0000"/>
              </a:solidFill>
            </a:endParaRPr>
          </a:p>
        </p:txBody>
      </p:sp>
      <p:pic>
        <p:nvPicPr>
          <p:cNvPr id="20484" name="Content Placeholder 4" descr="PR educ.jpg"/>
          <p:cNvPicPr>
            <a:picLocks noGrp="1" noChangeAspect="1"/>
          </p:cNvPicPr>
          <p:nvPr>
            <p:ph sz="quarter" idx="2"/>
          </p:nvPr>
        </p:nvPicPr>
        <p:blipFill>
          <a:blip r:embed="rId2" cstate="print"/>
          <a:srcRect/>
          <a:stretch>
            <a:fillRect/>
          </a:stretch>
        </p:blipFill>
        <p:spPr>
          <a:xfrm>
            <a:off x="4632326" y="2571744"/>
            <a:ext cx="3504290" cy="2628906"/>
          </a:xfrm>
        </p:spPr>
      </p:pic>
      <p:sp>
        <p:nvSpPr>
          <p:cNvPr id="5" name="Slide Number Placeholder 4"/>
          <p:cNvSpPr>
            <a:spLocks noGrp="1"/>
          </p:cNvSpPr>
          <p:nvPr>
            <p:ph type="sldNum" sz="quarter" idx="12"/>
          </p:nvPr>
        </p:nvSpPr>
        <p:spPr/>
        <p:txBody>
          <a:bodyPr/>
          <a:lstStyle/>
          <a:p>
            <a:pPr>
              <a:defRPr/>
            </a:pPr>
            <a:fld id="{23E968FB-38C5-4FF8-984C-6E9602129561}" type="slidenum">
              <a:rPr lang="en-US">
                <a:solidFill>
                  <a:prstClr val="black">
                    <a:tint val="75000"/>
                  </a:prstClr>
                </a:solidFill>
              </a:rPr>
              <a:pPr>
                <a:defRPr/>
              </a:pPr>
              <a:t>40</a:t>
            </a:fld>
            <a:endParaRPr lang="en-US">
              <a:solidFill>
                <a:prstClr val="black">
                  <a:tint val="75000"/>
                </a:prstClr>
              </a:solidFill>
            </a:endParaRPr>
          </a:p>
        </p:txBody>
      </p:sp>
      <p:sp>
        <p:nvSpPr>
          <p:cNvPr id="6" name="Rectangle 5"/>
          <p:cNvSpPr/>
          <p:nvPr/>
        </p:nvSpPr>
        <p:spPr>
          <a:xfrm>
            <a:off x="5502275" y="3074988"/>
            <a:ext cx="457200" cy="20478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5"/>
          <p:cNvSpPr>
            <a:spLocks noChangeArrowheads="1"/>
          </p:cNvSpPr>
          <p:nvPr/>
        </p:nvSpPr>
        <p:spPr bwMode="auto">
          <a:xfrm>
            <a:off x="357158" y="1714488"/>
            <a:ext cx="4214842" cy="4043362"/>
          </a:xfrm>
          <a:prstGeom prst="rect">
            <a:avLst/>
          </a:prstGeom>
          <a:solidFill>
            <a:schemeClr val="accent1"/>
          </a:solidFill>
          <a:ln w="9525">
            <a:solidFill>
              <a:schemeClr val="tx1"/>
            </a:solidFill>
            <a:miter lim="800000"/>
            <a:headEnd/>
            <a:tailEnd/>
          </a:ln>
        </p:spPr>
        <p:txBody>
          <a:bodyPr wrap="none" anchor="ctr"/>
          <a:lstStyle/>
          <a:p>
            <a:endParaRPr lang="en-IN"/>
          </a:p>
        </p:txBody>
      </p:sp>
      <p:sp>
        <p:nvSpPr>
          <p:cNvPr id="12291" name="Rectangle 2"/>
          <p:cNvSpPr>
            <a:spLocks noGrp="1" noChangeArrowheads="1"/>
          </p:cNvSpPr>
          <p:nvPr>
            <p:ph type="title"/>
          </p:nvPr>
        </p:nvSpPr>
        <p:spPr/>
        <p:txBody>
          <a:bodyPr/>
          <a:lstStyle/>
          <a:p>
            <a:pPr eaLnBrk="1" hangingPunct="1"/>
            <a:r>
              <a:rPr lang="en-US" smtClean="0"/>
              <a:t>COPD</a:t>
            </a:r>
          </a:p>
        </p:txBody>
      </p:sp>
      <p:pic>
        <p:nvPicPr>
          <p:cNvPr id="12292" name="Picture 3"/>
          <p:cNvPicPr>
            <a:picLocks noChangeAspect="1" noChangeArrowheads="1"/>
          </p:cNvPicPr>
          <p:nvPr/>
        </p:nvPicPr>
        <p:blipFill>
          <a:blip r:embed="rId2"/>
          <a:srcRect/>
          <a:stretch>
            <a:fillRect/>
          </a:stretch>
        </p:blipFill>
        <p:spPr bwMode="auto">
          <a:xfrm>
            <a:off x="2500299" y="2857496"/>
            <a:ext cx="4204347" cy="2847972"/>
          </a:xfrm>
          <a:prstGeom prst="rect">
            <a:avLst/>
          </a:prstGeom>
          <a:noFill/>
          <a:ln w="9525">
            <a:noFill/>
            <a:miter lim="800000"/>
            <a:headEnd/>
            <a:tailEnd/>
          </a:ln>
        </p:spPr>
      </p:pic>
      <p:sp>
        <p:nvSpPr>
          <p:cNvPr id="12293" name="Text Box 4"/>
          <p:cNvSpPr txBox="1">
            <a:spLocks noChangeArrowheads="1"/>
          </p:cNvSpPr>
          <p:nvPr/>
        </p:nvSpPr>
        <p:spPr bwMode="auto">
          <a:xfrm>
            <a:off x="838201" y="3500438"/>
            <a:ext cx="1447783" cy="954107"/>
          </a:xfrm>
          <a:prstGeom prst="rect">
            <a:avLst/>
          </a:prstGeom>
          <a:noFill/>
          <a:ln w="9525">
            <a:noFill/>
            <a:miter lim="800000"/>
            <a:headEnd/>
            <a:tailEnd/>
          </a:ln>
        </p:spPr>
        <p:txBody>
          <a:bodyPr wrap="square">
            <a:spAutoFit/>
          </a:bodyPr>
          <a:lstStyle/>
          <a:p>
            <a:r>
              <a:rPr lang="en-US" sz="1400" b="1" dirty="0">
                <a:solidFill>
                  <a:schemeClr val="bg1"/>
                </a:solidFill>
              </a:rPr>
              <a:t>Normal</a:t>
            </a:r>
          </a:p>
          <a:p>
            <a:endParaRPr lang="en-US" sz="1400" b="1" dirty="0">
              <a:solidFill>
                <a:schemeClr val="bg1"/>
              </a:solidFill>
            </a:endParaRPr>
          </a:p>
          <a:p>
            <a:r>
              <a:rPr lang="en-US" sz="1400" b="1" dirty="0">
                <a:solidFill>
                  <a:schemeClr val="bg1"/>
                </a:solidFill>
              </a:rPr>
              <a:t>Damage +</a:t>
            </a:r>
          </a:p>
          <a:p>
            <a:r>
              <a:rPr lang="en-US" sz="1400" b="1" dirty="0">
                <a:solidFill>
                  <a:schemeClr val="bg1"/>
                </a:solidFill>
              </a:rPr>
              <a:t>Cholinergic tone</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scan0002"/>
          <p:cNvPicPr>
            <a:picLocks noChangeAspect="1" noChangeArrowheads="1"/>
          </p:cNvPicPr>
          <p:nvPr/>
        </p:nvPicPr>
        <p:blipFill>
          <a:blip r:embed="rId2"/>
          <a:srcRect/>
          <a:stretch>
            <a:fillRect/>
          </a:stretch>
        </p:blipFill>
        <p:spPr bwMode="auto">
          <a:xfrm>
            <a:off x="1571604" y="1000108"/>
            <a:ext cx="6346241" cy="5413932"/>
          </a:xfrm>
          <a:prstGeom prst="rect">
            <a:avLst/>
          </a:prstGeom>
          <a:noFill/>
          <a:ln w="9525">
            <a:noFill/>
            <a:miter lim="800000"/>
            <a:headEnd/>
            <a:tailEnd/>
          </a:ln>
        </p:spPr>
      </p:pic>
      <p:sp>
        <p:nvSpPr>
          <p:cNvPr id="13315" name="Rectangle 4"/>
          <p:cNvSpPr>
            <a:spLocks noChangeArrowheads="1"/>
          </p:cNvSpPr>
          <p:nvPr/>
        </p:nvSpPr>
        <p:spPr bwMode="auto">
          <a:xfrm>
            <a:off x="990600" y="838200"/>
            <a:ext cx="762000" cy="609600"/>
          </a:xfrm>
          <a:prstGeom prst="rect">
            <a:avLst/>
          </a:prstGeom>
          <a:solidFill>
            <a:srgbClr val="DDDDDD"/>
          </a:solidFill>
          <a:ln w="9525">
            <a:solidFill>
              <a:schemeClr val="tx1"/>
            </a:solidFill>
            <a:miter lim="800000"/>
            <a:headEnd/>
            <a:tailEnd/>
          </a:ln>
        </p:spPr>
        <p:txBody>
          <a:bodyPr wrap="none" anchor="ctr"/>
          <a:lstStyle/>
          <a:p>
            <a:pPr algn="ctr"/>
            <a:endParaRPr lang="en-US">
              <a:solidFill>
                <a:srgbClr val="DDDDDD"/>
              </a:solidFill>
              <a:latin typeface="Garamond" pitchFamily="18" charset="0"/>
            </a:endParaRPr>
          </a:p>
        </p:txBody>
      </p:sp>
      <p:sp>
        <p:nvSpPr>
          <p:cNvPr id="13316" name="Text Box 3"/>
          <p:cNvSpPr txBox="1">
            <a:spLocks noChangeArrowheads="1"/>
          </p:cNvSpPr>
          <p:nvPr/>
        </p:nvSpPr>
        <p:spPr bwMode="auto">
          <a:xfrm>
            <a:off x="914400" y="838200"/>
            <a:ext cx="1143000" cy="641350"/>
          </a:xfrm>
          <a:prstGeom prst="rect">
            <a:avLst/>
          </a:prstGeom>
          <a:noFill/>
          <a:ln w="9525">
            <a:noFill/>
            <a:miter lim="800000"/>
            <a:headEnd/>
            <a:tailEnd/>
          </a:ln>
        </p:spPr>
        <p:txBody>
          <a:bodyPr>
            <a:spAutoFit/>
          </a:bodyPr>
          <a:lstStyle/>
          <a:p>
            <a:pPr>
              <a:spcBef>
                <a:spcPct val="50000"/>
              </a:spcBef>
            </a:pPr>
            <a:r>
              <a:rPr lang="en-US" dirty="0">
                <a:solidFill>
                  <a:srgbClr val="000000"/>
                </a:solidFill>
              </a:rPr>
              <a:t>Normal alveoli</a:t>
            </a:r>
          </a:p>
        </p:txBody>
      </p:sp>
      <p:sp>
        <p:nvSpPr>
          <p:cNvPr id="13317" name="Rectangle 5"/>
          <p:cNvSpPr>
            <a:spLocks noChangeArrowheads="1"/>
          </p:cNvSpPr>
          <p:nvPr/>
        </p:nvSpPr>
        <p:spPr bwMode="auto">
          <a:xfrm>
            <a:off x="6781800" y="3048000"/>
            <a:ext cx="1219200" cy="838200"/>
          </a:xfrm>
          <a:prstGeom prst="rect">
            <a:avLst/>
          </a:prstGeom>
          <a:solidFill>
            <a:srgbClr val="DDDDDD"/>
          </a:solidFill>
          <a:ln w="9525">
            <a:solidFill>
              <a:schemeClr val="tx1"/>
            </a:solidFill>
            <a:miter lim="800000"/>
            <a:headEnd/>
            <a:tailEnd/>
          </a:ln>
        </p:spPr>
        <p:txBody>
          <a:bodyPr wrap="none" anchor="ctr"/>
          <a:lstStyle/>
          <a:p>
            <a:endParaRPr lang="en-US"/>
          </a:p>
        </p:txBody>
      </p:sp>
      <p:sp>
        <p:nvSpPr>
          <p:cNvPr id="13318" name="Text Box 7"/>
          <p:cNvSpPr txBox="1">
            <a:spLocks noChangeArrowheads="1"/>
          </p:cNvSpPr>
          <p:nvPr/>
        </p:nvSpPr>
        <p:spPr bwMode="auto">
          <a:xfrm>
            <a:off x="6705600" y="3048000"/>
            <a:ext cx="1371600" cy="641350"/>
          </a:xfrm>
          <a:prstGeom prst="rect">
            <a:avLst/>
          </a:prstGeom>
          <a:noFill/>
          <a:ln w="9525">
            <a:noFill/>
            <a:miter lim="800000"/>
            <a:headEnd/>
            <a:tailEnd/>
          </a:ln>
        </p:spPr>
        <p:txBody>
          <a:bodyPr>
            <a:spAutoFit/>
          </a:bodyPr>
          <a:lstStyle/>
          <a:p>
            <a:pPr>
              <a:spcBef>
                <a:spcPct val="50000"/>
              </a:spcBef>
            </a:pPr>
            <a:r>
              <a:rPr lang="en-US" dirty="0">
                <a:solidFill>
                  <a:srgbClr val="000000"/>
                </a:solidFill>
              </a:rPr>
              <a:t>Damaged alveoli</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Slide67">
            <a:hlinkClick r:id="rId3" action="ppaction://hlinkfile"/>
          </p:cNvPr>
          <p:cNvPicPr>
            <a:picLocks noChangeAspect="1" noChangeArrowheads="1"/>
          </p:cNvPicPr>
          <p:nvPr/>
        </p:nvPicPr>
        <p:blipFill>
          <a:blip r:embed="rId4"/>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612775" y="500042"/>
            <a:ext cx="7316811" cy="719158"/>
          </a:xfrm>
        </p:spPr>
        <p:txBody>
          <a:bodyPr>
            <a:normAutofit fontScale="90000"/>
          </a:bodyPr>
          <a:lstStyle/>
          <a:p>
            <a:pPr eaLnBrk="1" hangingPunct="1"/>
            <a:r>
              <a:rPr lang="en-US" dirty="0" err="1" smtClean="0"/>
              <a:t>Ventilatory</a:t>
            </a:r>
            <a:r>
              <a:rPr lang="en-US" dirty="0" smtClean="0"/>
              <a:t> Dysfunction in COPD</a:t>
            </a:r>
          </a:p>
        </p:txBody>
      </p:sp>
      <p:grpSp>
        <p:nvGrpSpPr>
          <p:cNvPr id="2" name="Group 3"/>
          <p:cNvGrpSpPr>
            <a:grpSpLocks/>
          </p:cNvGrpSpPr>
          <p:nvPr/>
        </p:nvGrpSpPr>
        <p:grpSpPr bwMode="auto">
          <a:xfrm>
            <a:off x="857224" y="1428736"/>
            <a:ext cx="6715172" cy="4386258"/>
            <a:chOff x="73" y="870"/>
            <a:chExt cx="5687" cy="3299"/>
          </a:xfrm>
        </p:grpSpPr>
        <p:pic>
          <p:nvPicPr>
            <p:cNvPr id="14340" name="Picture 4" descr="03"/>
            <p:cNvPicPr>
              <a:picLocks noChangeAspect="1" noChangeArrowheads="1"/>
            </p:cNvPicPr>
            <p:nvPr/>
          </p:nvPicPr>
          <p:blipFill>
            <a:blip r:embed="rId2"/>
            <a:srcRect/>
            <a:stretch>
              <a:fillRect/>
            </a:stretch>
          </p:blipFill>
          <p:spPr bwMode="auto">
            <a:xfrm>
              <a:off x="73" y="870"/>
              <a:ext cx="5597" cy="3299"/>
            </a:xfrm>
            <a:prstGeom prst="rect">
              <a:avLst/>
            </a:prstGeom>
            <a:noFill/>
            <a:ln w="9525">
              <a:solidFill>
                <a:srgbClr val="000000"/>
              </a:solidFill>
              <a:miter lim="800000"/>
              <a:headEnd/>
              <a:tailEnd/>
            </a:ln>
          </p:spPr>
        </p:pic>
        <p:sp>
          <p:nvSpPr>
            <p:cNvPr id="14341" name="Text Box 5"/>
            <p:cNvSpPr txBox="1">
              <a:spLocks noChangeArrowheads="1"/>
            </p:cNvSpPr>
            <p:nvPr/>
          </p:nvSpPr>
          <p:spPr bwMode="auto">
            <a:xfrm>
              <a:off x="3565" y="1392"/>
              <a:ext cx="899" cy="355"/>
            </a:xfrm>
            <a:prstGeom prst="rect">
              <a:avLst/>
            </a:prstGeom>
            <a:noFill/>
            <a:ln w="12700" cap="sq">
              <a:noFill/>
              <a:miter lim="800000"/>
              <a:headEnd type="none" w="sm" len="sm"/>
              <a:tailEnd type="none" w="sm" len="sm"/>
            </a:ln>
          </p:spPr>
          <p:txBody>
            <a:bodyPr wrap="none">
              <a:spAutoFit/>
            </a:bodyPr>
            <a:lstStyle/>
            <a:p>
              <a:pPr algn="ctr">
                <a:lnSpc>
                  <a:spcPct val="80000"/>
                </a:lnSpc>
                <a:buClr>
                  <a:srgbClr val="FF0000"/>
                </a:buClr>
                <a:buSzPct val="80000"/>
                <a:buFont typeface="Wingdings" pitchFamily="2" charset="2"/>
                <a:buNone/>
              </a:pPr>
              <a:r>
                <a:rPr kumimoji="1" lang="en-US" sz="2000" b="1" dirty="0"/>
                <a:t>Accessory</a:t>
              </a:r>
            </a:p>
            <a:p>
              <a:pPr algn="ctr">
                <a:lnSpc>
                  <a:spcPct val="80000"/>
                </a:lnSpc>
                <a:buClr>
                  <a:srgbClr val="FF0000"/>
                </a:buClr>
                <a:buSzPct val="80000"/>
                <a:buFont typeface="Wingdings" pitchFamily="2" charset="2"/>
                <a:buNone/>
              </a:pPr>
              <a:r>
                <a:rPr kumimoji="1" lang="en-US" sz="2000" b="1" dirty="0"/>
                <a:t> Muscles</a:t>
              </a:r>
              <a:endParaRPr lang="en-US" dirty="0">
                <a:latin typeface="Tahoma" pitchFamily="34" charset="0"/>
              </a:endParaRPr>
            </a:p>
          </p:txBody>
        </p:sp>
        <p:sp>
          <p:nvSpPr>
            <p:cNvPr id="14342" name="Text Box 6"/>
            <p:cNvSpPr txBox="1">
              <a:spLocks noChangeArrowheads="1"/>
            </p:cNvSpPr>
            <p:nvPr/>
          </p:nvSpPr>
          <p:spPr bwMode="auto">
            <a:xfrm>
              <a:off x="4196" y="1824"/>
              <a:ext cx="1564" cy="356"/>
            </a:xfrm>
            <a:prstGeom prst="rect">
              <a:avLst/>
            </a:prstGeom>
            <a:noFill/>
            <a:ln w="12700" cap="sq">
              <a:noFill/>
              <a:miter lim="800000"/>
              <a:headEnd type="none" w="sm" len="sm"/>
              <a:tailEnd type="none" w="sm" len="sm"/>
            </a:ln>
          </p:spPr>
          <p:txBody>
            <a:bodyPr>
              <a:spAutoFit/>
            </a:bodyPr>
            <a:lstStyle/>
            <a:p>
              <a:pPr algn="ctr">
                <a:lnSpc>
                  <a:spcPct val="80000"/>
                </a:lnSpc>
                <a:buClr>
                  <a:srgbClr val="FF0000"/>
                </a:buClr>
                <a:buSzPct val="80000"/>
                <a:buFont typeface="Wingdings" pitchFamily="2" charset="2"/>
                <a:buNone/>
              </a:pPr>
              <a:r>
                <a:rPr kumimoji="1" lang="en-US" sz="2000" b="1" dirty="0"/>
                <a:t>Reduced lung &amp;</a:t>
              </a:r>
            </a:p>
            <a:p>
              <a:pPr algn="ctr">
                <a:lnSpc>
                  <a:spcPct val="80000"/>
                </a:lnSpc>
                <a:buClr>
                  <a:srgbClr val="FF0000"/>
                </a:buClr>
                <a:buSzPct val="80000"/>
                <a:buFont typeface="Wingdings" pitchFamily="2" charset="2"/>
                <a:buNone/>
              </a:pPr>
              <a:r>
                <a:rPr kumimoji="1" lang="en-US" sz="2000" b="1" dirty="0"/>
                <a:t>chest Wall recoil</a:t>
              </a:r>
            </a:p>
          </p:txBody>
        </p:sp>
        <p:sp>
          <p:nvSpPr>
            <p:cNvPr id="14343" name="Text Box 7"/>
            <p:cNvSpPr txBox="1">
              <a:spLocks noChangeArrowheads="1"/>
            </p:cNvSpPr>
            <p:nvPr/>
          </p:nvSpPr>
          <p:spPr bwMode="auto">
            <a:xfrm>
              <a:off x="4464" y="2976"/>
              <a:ext cx="1200" cy="206"/>
            </a:xfrm>
            <a:prstGeom prst="rect">
              <a:avLst/>
            </a:prstGeom>
            <a:noFill/>
            <a:ln w="12700" cap="sq">
              <a:noFill/>
              <a:miter lim="800000"/>
              <a:headEnd type="none" w="sm" len="sm"/>
              <a:tailEnd type="none" w="sm" len="sm"/>
            </a:ln>
          </p:spPr>
          <p:txBody>
            <a:bodyPr>
              <a:spAutoFit/>
            </a:bodyPr>
            <a:lstStyle/>
            <a:p>
              <a:pPr algn="ctr">
                <a:lnSpc>
                  <a:spcPct val="80000"/>
                </a:lnSpc>
                <a:buClr>
                  <a:srgbClr val="FF0000"/>
                </a:buClr>
                <a:buSzPct val="80000"/>
                <a:buFont typeface="Wingdings" pitchFamily="2" charset="2"/>
                <a:buNone/>
              </a:pPr>
              <a:r>
                <a:rPr kumimoji="1" lang="en-US" sz="2000" b="1"/>
                <a:t>Auto PEEP</a:t>
              </a:r>
            </a:p>
          </p:txBody>
        </p:sp>
        <p:sp>
          <p:nvSpPr>
            <p:cNvPr id="14344" name="Text Box 8"/>
            <p:cNvSpPr txBox="1">
              <a:spLocks noChangeArrowheads="1"/>
            </p:cNvSpPr>
            <p:nvPr/>
          </p:nvSpPr>
          <p:spPr bwMode="auto">
            <a:xfrm>
              <a:off x="3888" y="3600"/>
              <a:ext cx="1375" cy="355"/>
            </a:xfrm>
            <a:prstGeom prst="rect">
              <a:avLst/>
            </a:prstGeom>
            <a:noFill/>
            <a:ln w="12700" cap="sq">
              <a:noFill/>
              <a:miter lim="800000"/>
              <a:headEnd type="none" w="sm" len="sm"/>
              <a:tailEnd type="none" w="sm" len="sm"/>
            </a:ln>
          </p:spPr>
          <p:txBody>
            <a:bodyPr>
              <a:spAutoFit/>
            </a:bodyPr>
            <a:lstStyle/>
            <a:p>
              <a:pPr algn="ctr">
                <a:lnSpc>
                  <a:spcPct val="80000"/>
                </a:lnSpc>
                <a:buClr>
                  <a:srgbClr val="FF0000"/>
                </a:buClr>
                <a:buSzPct val="80000"/>
                <a:buFont typeface="Wingdings" pitchFamily="2" charset="2"/>
                <a:buNone/>
              </a:pPr>
              <a:r>
                <a:rPr kumimoji="1" lang="en-US" sz="2000" b="1"/>
                <a:t>Decreased Zone of Apposition</a:t>
              </a:r>
            </a:p>
          </p:txBody>
        </p:sp>
        <p:sp>
          <p:nvSpPr>
            <p:cNvPr id="14345" name="Text Box 9"/>
            <p:cNvSpPr txBox="1">
              <a:spLocks noChangeArrowheads="1"/>
            </p:cNvSpPr>
            <p:nvPr/>
          </p:nvSpPr>
          <p:spPr bwMode="auto">
            <a:xfrm>
              <a:off x="4109" y="3276"/>
              <a:ext cx="1375" cy="206"/>
            </a:xfrm>
            <a:prstGeom prst="rect">
              <a:avLst/>
            </a:prstGeom>
            <a:noFill/>
            <a:ln w="12700" cap="sq">
              <a:noFill/>
              <a:miter lim="800000"/>
              <a:headEnd type="none" w="sm" len="sm"/>
              <a:tailEnd type="none" w="sm" len="sm"/>
            </a:ln>
          </p:spPr>
          <p:txBody>
            <a:bodyPr>
              <a:spAutoFit/>
            </a:bodyPr>
            <a:lstStyle/>
            <a:p>
              <a:pPr algn="ctr">
                <a:lnSpc>
                  <a:spcPct val="80000"/>
                </a:lnSpc>
                <a:buClr>
                  <a:srgbClr val="FF0000"/>
                </a:buClr>
                <a:buSzPct val="80000"/>
                <a:buFont typeface="Wingdings" pitchFamily="2" charset="2"/>
                <a:buNone/>
              </a:pPr>
              <a:r>
                <a:rPr kumimoji="1" lang="en-US" sz="2000" b="1"/>
                <a:t>Horizontal Ribs</a:t>
              </a:r>
            </a:p>
          </p:txBody>
        </p:sp>
        <p:sp>
          <p:nvSpPr>
            <p:cNvPr id="14346" name="Text Box 10"/>
            <p:cNvSpPr txBox="1">
              <a:spLocks noChangeArrowheads="1"/>
            </p:cNvSpPr>
            <p:nvPr/>
          </p:nvSpPr>
          <p:spPr bwMode="auto">
            <a:xfrm>
              <a:off x="2400" y="3600"/>
              <a:ext cx="1375" cy="355"/>
            </a:xfrm>
            <a:prstGeom prst="rect">
              <a:avLst/>
            </a:prstGeom>
            <a:noFill/>
            <a:ln w="12700" cap="sq">
              <a:noFill/>
              <a:miter lim="800000"/>
              <a:headEnd type="none" w="sm" len="sm"/>
              <a:tailEnd type="none" w="sm" len="sm"/>
            </a:ln>
          </p:spPr>
          <p:txBody>
            <a:bodyPr>
              <a:spAutoFit/>
            </a:bodyPr>
            <a:lstStyle/>
            <a:p>
              <a:pPr algn="ctr">
                <a:lnSpc>
                  <a:spcPct val="80000"/>
                </a:lnSpc>
                <a:buClr>
                  <a:srgbClr val="FF0000"/>
                </a:buClr>
                <a:buSzPct val="80000"/>
                <a:buFont typeface="Wingdings" pitchFamily="2" charset="2"/>
                <a:buNone/>
              </a:pPr>
              <a:r>
                <a:rPr kumimoji="1" lang="en-US" sz="2000" b="1"/>
                <a:t>Flattened</a:t>
              </a:r>
            </a:p>
            <a:p>
              <a:pPr algn="ctr">
                <a:lnSpc>
                  <a:spcPct val="80000"/>
                </a:lnSpc>
                <a:buClr>
                  <a:srgbClr val="FF0000"/>
                </a:buClr>
                <a:buSzPct val="80000"/>
                <a:buFont typeface="Wingdings" pitchFamily="2" charset="2"/>
                <a:buNone/>
              </a:pPr>
              <a:r>
                <a:rPr kumimoji="1" lang="en-US" sz="2000" b="1"/>
                <a:t>diaphragm</a:t>
              </a:r>
            </a:p>
          </p:txBody>
        </p:sp>
      </p:gr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dirty="0" smtClean="0"/>
              <a:t>Causes of Dyspnea in COPD</a:t>
            </a:r>
          </a:p>
        </p:txBody>
      </p:sp>
      <p:sp>
        <p:nvSpPr>
          <p:cNvPr id="17411" name="Text Box 3"/>
          <p:cNvSpPr txBox="1">
            <a:spLocks noChangeArrowheads="1"/>
          </p:cNvSpPr>
          <p:nvPr/>
        </p:nvSpPr>
        <p:spPr bwMode="auto">
          <a:xfrm>
            <a:off x="685800" y="1643050"/>
            <a:ext cx="7886728" cy="646331"/>
          </a:xfrm>
          <a:prstGeom prst="rect">
            <a:avLst/>
          </a:prstGeom>
          <a:noFill/>
          <a:ln w="9525">
            <a:noFill/>
            <a:miter lim="800000"/>
            <a:headEnd/>
            <a:tailEnd/>
          </a:ln>
        </p:spPr>
        <p:txBody>
          <a:bodyPr wrap="square">
            <a:spAutoFit/>
          </a:bodyPr>
          <a:lstStyle/>
          <a:p>
            <a:pPr algn="ctr"/>
            <a:r>
              <a:rPr lang="en-US" dirty="0"/>
              <a:t>narrowed airways (</a:t>
            </a:r>
            <a:r>
              <a:rPr lang="en-US" dirty="0" err="1"/>
              <a:t>bronchospasm</a:t>
            </a:r>
            <a:r>
              <a:rPr lang="en-US" dirty="0"/>
              <a:t>, increased compliance</a:t>
            </a:r>
          </a:p>
          <a:p>
            <a:pPr algn="ctr"/>
            <a:r>
              <a:rPr lang="en-US" dirty="0"/>
              <a:t>airway secretions, airway thickening, increased cholinergic tone)</a:t>
            </a:r>
          </a:p>
        </p:txBody>
      </p:sp>
      <p:sp>
        <p:nvSpPr>
          <p:cNvPr id="17412" name="Text Box 4"/>
          <p:cNvSpPr txBox="1">
            <a:spLocks noChangeArrowheads="1"/>
          </p:cNvSpPr>
          <p:nvPr/>
        </p:nvSpPr>
        <p:spPr bwMode="auto">
          <a:xfrm>
            <a:off x="1371600" y="3276600"/>
            <a:ext cx="1908175" cy="457200"/>
          </a:xfrm>
          <a:prstGeom prst="rect">
            <a:avLst/>
          </a:prstGeom>
          <a:noFill/>
          <a:ln w="9525">
            <a:noFill/>
            <a:miter lim="800000"/>
            <a:headEnd/>
            <a:tailEnd/>
          </a:ln>
        </p:spPr>
        <p:txBody>
          <a:bodyPr wrap="none">
            <a:spAutoFit/>
          </a:bodyPr>
          <a:lstStyle/>
          <a:p>
            <a:r>
              <a:rPr lang="en-US"/>
              <a:t>hyperinflation</a:t>
            </a:r>
          </a:p>
        </p:txBody>
      </p:sp>
      <p:sp>
        <p:nvSpPr>
          <p:cNvPr id="17413" name="Text Box 5"/>
          <p:cNvSpPr txBox="1">
            <a:spLocks noChangeArrowheads="1"/>
          </p:cNvSpPr>
          <p:nvPr/>
        </p:nvSpPr>
        <p:spPr bwMode="auto">
          <a:xfrm>
            <a:off x="609600" y="4495800"/>
            <a:ext cx="1833563" cy="822325"/>
          </a:xfrm>
          <a:prstGeom prst="rect">
            <a:avLst/>
          </a:prstGeom>
          <a:noFill/>
          <a:ln w="9525">
            <a:noFill/>
            <a:miter lim="800000"/>
            <a:headEnd/>
            <a:tailEnd/>
          </a:ln>
        </p:spPr>
        <p:txBody>
          <a:bodyPr wrap="none">
            <a:spAutoFit/>
          </a:bodyPr>
          <a:lstStyle/>
          <a:p>
            <a:r>
              <a:rPr lang="en-US"/>
              <a:t>breathing at</a:t>
            </a:r>
          </a:p>
          <a:p>
            <a:r>
              <a:rPr lang="en-US"/>
              <a:t>high volumes</a:t>
            </a:r>
          </a:p>
        </p:txBody>
      </p:sp>
      <p:sp>
        <p:nvSpPr>
          <p:cNvPr id="17414" name="Text Box 6"/>
          <p:cNvSpPr txBox="1">
            <a:spLocks noChangeArrowheads="1"/>
          </p:cNvSpPr>
          <p:nvPr/>
        </p:nvSpPr>
        <p:spPr bwMode="auto">
          <a:xfrm>
            <a:off x="2743200" y="4495800"/>
            <a:ext cx="1485900" cy="822325"/>
          </a:xfrm>
          <a:prstGeom prst="rect">
            <a:avLst/>
          </a:prstGeom>
          <a:noFill/>
          <a:ln w="9525">
            <a:noFill/>
            <a:miter lim="800000"/>
            <a:headEnd/>
            <a:tailEnd/>
          </a:ln>
        </p:spPr>
        <p:txBody>
          <a:bodyPr wrap="none">
            <a:spAutoFit/>
          </a:bodyPr>
          <a:lstStyle/>
          <a:p>
            <a:r>
              <a:rPr lang="en-US"/>
              <a:t>diaphragm</a:t>
            </a:r>
          </a:p>
          <a:p>
            <a:r>
              <a:rPr lang="en-US"/>
              <a:t>flattening</a:t>
            </a:r>
          </a:p>
        </p:txBody>
      </p:sp>
      <p:sp>
        <p:nvSpPr>
          <p:cNvPr id="17415" name="Text Box 7"/>
          <p:cNvSpPr txBox="1">
            <a:spLocks noChangeArrowheads="1"/>
          </p:cNvSpPr>
          <p:nvPr/>
        </p:nvSpPr>
        <p:spPr bwMode="auto">
          <a:xfrm>
            <a:off x="6019800" y="4419600"/>
            <a:ext cx="1592263" cy="457200"/>
          </a:xfrm>
          <a:prstGeom prst="rect">
            <a:avLst/>
          </a:prstGeom>
          <a:noFill/>
          <a:ln w="9525">
            <a:noFill/>
            <a:miter lim="800000"/>
            <a:headEnd/>
            <a:tailEnd/>
          </a:ln>
        </p:spPr>
        <p:txBody>
          <a:bodyPr wrap="none">
            <a:spAutoFit/>
          </a:bodyPr>
          <a:lstStyle/>
          <a:p>
            <a:r>
              <a:rPr lang="en-US" dirty="0"/>
              <a:t>DYSPNEA</a:t>
            </a:r>
          </a:p>
        </p:txBody>
      </p:sp>
      <p:sp>
        <p:nvSpPr>
          <p:cNvPr id="17416" name="AutoShape 8"/>
          <p:cNvSpPr>
            <a:spLocks noChangeArrowheads="1"/>
          </p:cNvSpPr>
          <p:nvPr/>
        </p:nvSpPr>
        <p:spPr bwMode="auto">
          <a:xfrm>
            <a:off x="6400800" y="2971800"/>
            <a:ext cx="485775" cy="976313"/>
          </a:xfrm>
          <a:prstGeom prst="downArrow">
            <a:avLst>
              <a:gd name="adj1" fmla="val 50000"/>
              <a:gd name="adj2" fmla="val 50245"/>
            </a:avLst>
          </a:prstGeom>
          <a:solidFill>
            <a:schemeClr val="tx2"/>
          </a:solidFill>
          <a:ln w="9525">
            <a:solidFill>
              <a:schemeClr val="tx1"/>
            </a:solidFill>
            <a:miter lim="800000"/>
            <a:headEnd/>
            <a:tailEnd/>
          </a:ln>
        </p:spPr>
        <p:txBody>
          <a:bodyPr wrap="none" anchor="ctr"/>
          <a:lstStyle/>
          <a:p>
            <a:endParaRPr lang="en-IN"/>
          </a:p>
        </p:txBody>
      </p:sp>
      <p:sp>
        <p:nvSpPr>
          <p:cNvPr id="17417" name="AutoShape 9"/>
          <p:cNvSpPr>
            <a:spLocks noChangeArrowheads="1"/>
          </p:cNvSpPr>
          <p:nvPr/>
        </p:nvSpPr>
        <p:spPr bwMode="auto">
          <a:xfrm>
            <a:off x="1143000" y="3886200"/>
            <a:ext cx="485775" cy="595313"/>
          </a:xfrm>
          <a:prstGeom prst="downArrow">
            <a:avLst>
              <a:gd name="adj1" fmla="val 50000"/>
              <a:gd name="adj2" fmla="val 30637"/>
            </a:avLst>
          </a:prstGeom>
          <a:solidFill>
            <a:schemeClr val="accent1"/>
          </a:solidFill>
          <a:ln w="9525">
            <a:solidFill>
              <a:schemeClr val="tx1"/>
            </a:solidFill>
            <a:miter lim="800000"/>
            <a:headEnd/>
            <a:tailEnd/>
          </a:ln>
        </p:spPr>
        <p:txBody>
          <a:bodyPr wrap="none" anchor="ctr"/>
          <a:lstStyle/>
          <a:p>
            <a:endParaRPr lang="en-IN"/>
          </a:p>
        </p:txBody>
      </p:sp>
      <p:sp>
        <p:nvSpPr>
          <p:cNvPr id="17418" name="AutoShape 10"/>
          <p:cNvSpPr>
            <a:spLocks noChangeArrowheads="1"/>
          </p:cNvSpPr>
          <p:nvPr/>
        </p:nvSpPr>
        <p:spPr bwMode="auto">
          <a:xfrm>
            <a:off x="1905000" y="2743200"/>
            <a:ext cx="485775" cy="519113"/>
          </a:xfrm>
          <a:prstGeom prst="downArrow">
            <a:avLst>
              <a:gd name="adj1" fmla="val 50000"/>
              <a:gd name="adj2" fmla="val 26716"/>
            </a:avLst>
          </a:prstGeom>
          <a:solidFill>
            <a:schemeClr val="accent1"/>
          </a:solidFill>
          <a:ln w="9525">
            <a:solidFill>
              <a:schemeClr val="tx1"/>
            </a:solidFill>
            <a:miter lim="800000"/>
            <a:headEnd/>
            <a:tailEnd/>
          </a:ln>
        </p:spPr>
        <p:txBody>
          <a:bodyPr wrap="none" anchor="ctr"/>
          <a:lstStyle/>
          <a:p>
            <a:endParaRPr lang="en-IN"/>
          </a:p>
        </p:txBody>
      </p:sp>
      <p:sp>
        <p:nvSpPr>
          <p:cNvPr id="17419" name="AutoShape 11"/>
          <p:cNvSpPr>
            <a:spLocks noChangeArrowheads="1"/>
          </p:cNvSpPr>
          <p:nvPr/>
        </p:nvSpPr>
        <p:spPr bwMode="auto">
          <a:xfrm>
            <a:off x="2867025" y="3886200"/>
            <a:ext cx="485775" cy="595313"/>
          </a:xfrm>
          <a:prstGeom prst="downArrow">
            <a:avLst>
              <a:gd name="adj1" fmla="val 50000"/>
              <a:gd name="adj2" fmla="val 30637"/>
            </a:avLst>
          </a:prstGeom>
          <a:solidFill>
            <a:schemeClr val="accent1"/>
          </a:solidFill>
          <a:ln w="9525">
            <a:solidFill>
              <a:schemeClr val="tx1"/>
            </a:solidFill>
            <a:miter lim="800000"/>
            <a:headEnd/>
            <a:tailEnd/>
          </a:ln>
        </p:spPr>
        <p:txBody>
          <a:bodyPr wrap="none" anchor="ctr"/>
          <a:lstStyle/>
          <a:p>
            <a:endParaRPr lang="en-IN"/>
          </a:p>
        </p:txBody>
      </p:sp>
      <p:sp>
        <p:nvSpPr>
          <p:cNvPr id="17420" name="AutoShape 12"/>
          <p:cNvSpPr>
            <a:spLocks noChangeArrowheads="1"/>
          </p:cNvSpPr>
          <p:nvPr/>
        </p:nvSpPr>
        <p:spPr bwMode="auto">
          <a:xfrm>
            <a:off x="1905000" y="5410200"/>
            <a:ext cx="6019800" cy="733425"/>
          </a:xfrm>
          <a:prstGeom prst="curvedUpArrow">
            <a:avLst>
              <a:gd name="adj1" fmla="val 164156"/>
              <a:gd name="adj2" fmla="val 328312"/>
              <a:gd name="adj3" fmla="val 33333"/>
            </a:avLst>
          </a:prstGeom>
          <a:solidFill>
            <a:schemeClr val="accent1"/>
          </a:solidFill>
          <a:ln w="9525">
            <a:solidFill>
              <a:schemeClr val="tx1"/>
            </a:solidFill>
            <a:miter lim="800000"/>
            <a:headEnd/>
            <a:tailEnd/>
          </a:ln>
        </p:spPr>
        <p:txBody>
          <a:bodyPr wrap="none" anchor="ctr"/>
          <a:lstStyle/>
          <a:p>
            <a:endParaRPr lang="en-IN"/>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571480"/>
            <a:ext cx="8043890" cy="846158"/>
          </a:xfrm>
        </p:spPr>
        <p:txBody>
          <a:bodyPr/>
          <a:lstStyle/>
          <a:p>
            <a:pPr eaLnBrk="1" hangingPunct="1"/>
            <a:r>
              <a:rPr lang="en-US" dirty="0" smtClean="0"/>
              <a:t>Psychosocial Assessment</a:t>
            </a:r>
          </a:p>
        </p:txBody>
      </p:sp>
      <p:sp>
        <p:nvSpPr>
          <p:cNvPr id="43011" name="Content Placeholder 2"/>
          <p:cNvSpPr>
            <a:spLocks noGrp="1"/>
          </p:cNvSpPr>
          <p:nvPr>
            <p:ph sz="quarter" idx="1"/>
          </p:nvPr>
        </p:nvSpPr>
        <p:spPr>
          <a:xfrm>
            <a:off x="714349" y="2000240"/>
            <a:ext cx="2786082" cy="3500462"/>
          </a:xfrm>
        </p:spPr>
        <p:txBody>
          <a:bodyPr rtlCol="0">
            <a:normAutofit fontScale="77500" lnSpcReduction="20000"/>
          </a:bodyPr>
          <a:lstStyle/>
          <a:p>
            <a:pPr eaLnBrk="1" fontAlgn="auto" hangingPunct="1">
              <a:spcAft>
                <a:spcPts val="0"/>
              </a:spcAft>
              <a:buFont typeface="Arial"/>
              <a:buChar char="•"/>
              <a:defRPr/>
            </a:pPr>
            <a:r>
              <a:rPr lang="en-US" dirty="0">
                <a:solidFill>
                  <a:srgbClr val="FF0000"/>
                </a:solidFill>
              </a:rPr>
              <a:t>Perception of QOL &amp; ability to adjust to disease </a:t>
            </a:r>
            <a:endParaRPr lang="en-US" dirty="0" smtClean="0">
              <a:solidFill>
                <a:srgbClr val="FF0000"/>
              </a:solidFill>
            </a:endParaRPr>
          </a:p>
          <a:p>
            <a:pPr eaLnBrk="1" fontAlgn="auto" hangingPunct="1">
              <a:spcAft>
                <a:spcPts val="0"/>
              </a:spcAft>
              <a:buFont typeface="Arial"/>
              <a:buChar char="•"/>
              <a:defRPr/>
            </a:pPr>
            <a:r>
              <a:rPr lang="en-US" dirty="0" smtClean="0">
                <a:solidFill>
                  <a:srgbClr val="FF0000"/>
                </a:solidFill>
              </a:rPr>
              <a:t>Anxiety </a:t>
            </a:r>
            <a:r>
              <a:rPr lang="en-US" dirty="0">
                <a:solidFill>
                  <a:srgbClr val="FF0000"/>
                </a:solidFill>
              </a:rPr>
              <a:t>&amp; depression</a:t>
            </a:r>
            <a:endParaRPr lang="en-US" dirty="0" smtClean="0">
              <a:solidFill>
                <a:srgbClr val="FF0000"/>
              </a:solidFill>
            </a:endParaRPr>
          </a:p>
          <a:p>
            <a:pPr eaLnBrk="1" fontAlgn="auto" hangingPunct="1">
              <a:spcAft>
                <a:spcPts val="0"/>
              </a:spcAft>
              <a:buFont typeface="Arial"/>
              <a:buChar char="•"/>
              <a:defRPr/>
            </a:pPr>
            <a:r>
              <a:rPr lang="en-US" dirty="0" smtClean="0">
                <a:solidFill>
                  <a:schemeClr val="tx1">
                    <a:lumMod val="95000"/>
                    <a:lumOff val="5000"/>
                  </a:schemeClr>
                </a:solidFill>
              </a:rPr>
              <a:t>Neuropsychological </a:t>
            </a:r>
            <a:endParaRPr lang="en-US" dirty="0">
              <a:solidFill>
                <a:schemeClr val="tx1">
                  <a:lumMod val="95000"/>
                  <a:lumOff val="5000"/>
                </a:schemeClr>
              </a:solidFill>
            </a:endParaRPr>
          </a:p>
          <a:p>
            <a:pPr eaLnBrk="1" fontAlgn="auto" hangingPunct="1">
              <a:spcAft>
                <a:spcPts val="0"/>
              </a:spcAft>
              <a:buFont typeface="Wingdings 3" charset="2"/>
              <a:buNone/>
              <a:defRPr/>
            </a:pPr>
            <a:r>
              <a:rPr lang="en-US" dirty="0">
                <a:solidFill>
                  <a:schemeClr val="tx1">
                    <a:lumMod val="95000"/>
                    <a:lumOff val="5000"/>
                  </a:schemeClr>
                </a:solidFill>
              </a:rPr>
              <a:t>	</a:t>
            </a:r>
            <a:r>
              <a:rPr lang="en-US" dirty="0" smtClean="0">
                <a:solidFill>
                  <a:schemeClr val="tx1">
                    <a:lumMod val="95000"/>
                    <a:lumOff val="5000"/>
                  </a:schemeClr>
                </a:solidFill>
              </a:rPr>
              <a:t>impairment</a:t>
            </a:r>
          </a:p>
          <a:p>
            <a:pPr eaLnBrk="1" fontAlgn="auto" hangingPunct="1">
              <a:spcAft>
                <a:spcPts val="0"/>
              </a:spcAft>
              <a:buFont typeface="Arial"/>
              <a:buChar char="•"/>
              <a:defRPr/>
            </a:pPr>
            <a:r>
              <a:rPr lang="en-US" dirty="0">
                <a:solidFill>
                  <a:srgbClr val="FF0000"/>
                </a:solidFill>
              </a:rPr>
              <a:t>Motivation for </a:t>
            </a:r>
            <a:r>
              <a:rPr lang="en-US" dirty="0" smtClean="0">
                <a:solidFill>
                  <a:srgbClr val="FF0000"/>
                </a:solidFill>
              </a:rPr>
              <a:t>PR by team &amp; pulmonologist</a:t>
            </a:r>
            <a:endParaRPr lang="en-US" dirty="0">
              <a:solidFill>
                <a:srgbClr val="FF0000"/>
              </a:solidFill>
            </a:endParaRPr>
          </a:p>
        </p:txBody>
      </p:sp>
      <p:pic>
        <p:nvPicPr>
          <p:cNvPr id="21508" name="Picture 4"/>
          <p:cNvPicPr>
            <a:picLocks noChangeAspect="1"/>
          </p:cNvPicPr>
          <p:nvPr/>
        </p:nvPicPr>
        <p:blipFill>
          <a:blip r:embed="rId2" cstate="print"/>
          <a:srcRect/>
          <a:stretch>
            <a:fillRect/>
          </a:stretch>
        </p:blipFill>
        <p:spPr bwMode="auto">
          <a:xfrm>
            <a:off x="3929058" y="2143116"/>
            <a:ext cx="4357718" cy="319052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pPr>
              <a:defRPr/>
            </a:pPr>
            <a:fld id="{138D57AE-AA21-42E9-8188-62EC4A8BECD7}" type="slidenum">
              <a:rPr lang="en-US">
                <a:solidFill>
                  <a:prstClr val="black">
                    <a:tint val="75000"/>
                  </a:prstClr>
                </a:solidFill>
              </a:rPr>
              <a:pPr>
                <a:defRPr/>
              </a:pPr>
              <a:t>46</a:t>
            </a:fld>
            <a:endParaRPr lang="en-US">
              <a:solidFill>
                <a:prstClr val="black">
                  <a:tint val="75000"/>
                </a:prstClr>
              </a:solidFill>
            </a:endParaRPr>
          </a:p>
        </p:txBody>
      </p:sp>
      <p:sp>
        <p:nvSpPr>
          <p:cNvPr id="6" name="Rectangle 5"/>
          <p:cNvSpPr/>
          <p:nvPr/>
        </p:nvSpPr>
        <p:spPr>
          <a:xfrm>
            <a:off x="4965700" y="3279775"/>
            <a:ext cx="457200" cy="204788"/>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928662" y="500042"/>
            <a:ext cx="7286676" cy="714380"/>
          </a:xfrm>
        </p:spPr>
        <p:txBody>
          <a:bodyPr>
            <a:normAutofit fontScale="90000"/>
          </a:bodyPr>
          <a:lstStyle/>
          <a:p>
            <a:pPr eaLnBrk="1" hangingPunct="1"/>
            <a:r>
              <a:rPr lang="en-US" smtClean="0"/>
              <a:t>Motivation </a:t>
            </a:r>
          </a:p>
        </p:txBody>
      </p:sp>
      <p:pic>
        <p:nvPicPr>
          <p:cNvPr id="26627" name="Picture 2" descr="http://t0.gstatic.com/images?q=tbn:ANd9GcR9gznULGktPpS5nBrE73RvlrMIvf65Q_DIRLIT9tRYcGDqacg5"/>
          <p:cNvPicPr>
            <a:picLocks noChangeAspect="1" noChangeArrowheads="1"/>
          </p:cNvPicPr>
          <p:nvPr/>
        </p:nvPicPr>
        <p:blipFill>
          <a:blip r:embed="rId2"/>
          <a:srcRect/>
          <a:stretch>
            <a:fillRect/>
          </a:stretch>
        </p:blipFill>
        <p:spPr bwMode="auto">
          <a:xfrm>
            <a:off x="1372234" y="1428736"/>
            <a:ext cx="6414476" cy="425291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DOCUME~1\PPD725~1.BOS\LOCALS~1\Temp\~AUT0059.bmp"/>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advTm="12933"/>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57752" y="2000240"/>
            <a:ext cx="3429024" cy="857256"/>
          </a:xfrm>
        </p:spPr>
        <p:txBody>
          <a:bodyPr>
            <a:normAutofit/>
          </a:bodyPr>
          <a:lstStyle/>
          <a:p>
            <a:r>
              <a:rPr lang="en-IN" sz="4800" dirty="0" smtClean="0">
                <a:latin typeface="Arial Narrow" pitchFamily="34" charset="0"/>
              </a:rPr>
              <a:t>Getting firm</a:t>
            </a:r>
            <a:endParaRPr lang="en-IN" sz="4800" dirty="0">
              <a:latin typeface="Arial Narrow" pitchFamily="34" charset="0"/>
            </a:endParaRPr>
          </a:p>
        </p:txBody>
      </p:sp>
      <p:sp>
        <p:nvSpPr>
          <p:cNvPr id="3" name="Subtitle 2"/>
          <p:cNvSpPr>
            <a:spLocks noGrp="1"/>
          </p:cNvSpPr>
          <p:nvPr>
            <p:ph type="subTitle" idx="1"/>
          </p:nvPr>
        </p:nvSpPr>
        <p:spPr>
          <a:xfrm>
            <a:off x="5357818" y="3286124"/>
            <a:ext cx="2643206" cy="928694"/>
          </a:xfrm>
        </p:spPr>
        <p:txBody>
          <a:bodyPr>
            <a:noAutofit/>
          </a:bodyPr>
          <a:lstStyle/>
          <a:p>
            <a:r>
              <a:rPr lang="en-IN" b="1" dirty="0" smtClean="0">
                <a:solidFill>
                  <a:srgbClr val="FF0000"/>
                </a:solidFill>
                <a:latin typeface="Arial Narrow" pitchFamily="34" charset="0"/>
              </a:rPr>
              <a:t>Shaping &amp; toning</a:t>
            </a:r>
            <a:endParaRPr lang="en-IN" b="1" dirty="0">
              <a:solidFill>
                <a:srgbClr val="FF0000"/>
              </a:solidFill>
              <a:latin typeface="Arial Narrow" pitchFamily="34" charset="0"/>
            </a:endParaRPr>
          </a:p>
        </p:txBody>
      </p:sp>
      <p:pic>
        <p:nvPicPr>
          <p:cNvPr id="4" name="Picture 2" descr="C:\Users\Vaio\Downloads\fitness2.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85720" y="1763652"/>
            <a:ext cx="3857652" cy="2869439"/>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Test your strength</a:t>
            </a:r>
            <a:endParaRPr lang="en-IN" dirty="0"/>
          </a:p>
        </p:txBody>
      </p:sp>
      <p:pic>
        <p:nvPicPr>
          <p:cNvPr id="1026" name="Picture 2" descr="C:\Users\Vaio\Desktop\2014-08-07 09.31.31 (1).jpg"/>
          <p:cNvPicPr>
            <a:picLocks noGrp="1" noChangeAspect="1" noChangeArrowheads="1"/>
          </p:cNvPicPr>
          <p:nvPr>
            <p:ph idx="1"/>
          </p:nvPr>
        </p:nvPicPr>
        <p:blipFill>
          <a:blip r:embed="rId2"/>
          <a:srcRect/>
          <a:stretch>
            <a:fillRect/>
          </a:stretch>
        </p:blipFill>
        <p:spPr bwMode="auto">
          <a:xfrm>
            <a:off x="2143109" y="1415758"/>
            <a:ext cx="4643469" cy="5039423"/>
          </a:xfrm>
          <a:prstGeom prst="rect">
            <a:avLst/>
          </a:prstGeo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Warm ups</a:t>
            </a:r>
            <a:endParaRPr lang="en-IN" dirty="0"/>
          </a:p>
        </p:txBody>
      </p:sp>
      <p:pic>
        <p:nvPicPr>
          <p:cNvPr id="2050" name="Picture 2" descr="C:\Users\Vaio\Desktop\2014-08-07 09.29.40.jpg"/>
          <p:cNvPicPr>
            <a:picLocks noGrp="1" noChangeAspect="1" noChangeArrowheads="1"/>
          </p:cNvPicPr>
          <p:nvPr>
            <p:ph idx="1"/>
          </p:nvPr>
        </p:nvPicPr>
        <p:blipFill>
          <a:blip r:embed="rId2"/>
          <a:srcRect/>
          <a:stretch>
            <a:fillRect/>
          </a:stretch>
        </p:blipFill>
        <p:spPr bwMode="auto">
          <a:xfrm>
            <a:off x="2571736" y="1428736"/>
            <a:ext cx="3643338" cy="4817108"/>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42918"/>
            <a:ext cx="7400948" cy="774720"/>
          </a:xfrm>
        </p:spPr>
        <p:txBody>
          <a:bodyPr/>
          <a:lstStyle/>
          <a:p>
            <a:r>
              <a:rPr lang="en-IN" dirty="0" smtClean="0">
                <a:latin typeface="Arial Narrow" pitchFamily="34" charset="0"/>
              </a:rPr>
              <a:t>Ten guidelines for workout</a:t>
            </a:r>
            <a:endParaRPr lang="en-IN" dirty="0">
              <a:latin typeface="Arial Narrow" pitchFamily="34" charset="0"/>
            </a:endParaRPr>
          </a:p>
        </p:txBody>
      </p:sp>
      <p:sp>
        <p:nvSpPr>
          <p:cNvPr id="5" name="Content Placeholder 4"/>
          <p:cNvSpPr>
            <a:spLocks noGrp="1"/>
          </p:cNvSpPr>
          <p:nvPr>
            <p:ph idx="1"/>
          </p:nvPr>
        </p:nvSpPr>
        <p:spPr>
          <a:xfrm>
            <a:off x="457200" y="1643050"/>
            <a:ext cx="7829576" cy="4483113"/>
          </a:xfrm>
        </p:spPr>
        <p:txBody>
          <a:bodyPr>
            <a:normAutofit fontScale="85000" lnSpcReduction="20000"/>
          </a:bodyPr>
          <a:lstStyle/>
          <a:p>
            <a:r>
              <a:rPr lang="en-IN" dirty="0" smtClean="0">
                <a:latin typeface="Arial Narrow" pitchFamily="34" charset="0"/>
              </a:rPr>
              <a:t>Warm up</a:t>
            </a:r>
          </a:p>
          <a:p>
            <a:r>
              <a:rPr lang="en-IN" dirty="0" smtClean="0">
                <a:latin typeface="Arial Narrow" pitchFamily="34" charset="0"/>
              </a:rPr>
              <a:t>Work larger muscles first</a:t>
            </a:r>
          </a:p>
          <a:p>
            <a:r>
              <a:rPr lang="en-IN" dirty="0" smtClean="0">
                <a:latin typeface="Arial Narrow" pitchFamily="34" charset="0"/>
              </a:rPr>
              <a:t>Pair your exercises</a:t>
            </a:r>
          </a:p>
          <a:p>
            <a:r>
              <a:rPr lang="en-IN" dirty="0" smtClean="0">
                <a:latin typeface="Arial Narrow" pitchFamily="34" charset="0"/>
              </a:rPr>
              <a:t>Use variations carefully</a:t>
            </a:r>
          </a:p>
          <a:p>
            <a:r>
              <a:rPr lang="en-IN" dirty="0" smtClean="0">
                <a:latin typeface="Arial Narrow" pitchFamily="34" charset="0"/>
              </a:rPr>
              <a:t>Work slowly and steadily</a:t>
            </a:r>
          </a:p>
          <a:p>
            <a:r>
              <a:rPr lang="en-IN" dirty="0" smtClean="0">
                <a:latin typeface="Arial Narrow" pitchFamily="34" charset="0"/>
              </a:rPr>
              <a:t>Breathe evenly</a:t>
            </a:r>
          </a:p>
          <a:p>
            <a:r>
              <a:rPr lang="en-IN" dirty="0" smtClean="0">
                <a:latin typeface="Arial Narrow" pitchFamily="34" charset="0"/>
              </a:rPr>
              <a:t>Use a full range of motion</a:t>
            </a:r>
          </a:p>
          <a:p>
            <a:r>
              <a:rPr lang="en-IN" dirty="0" smtClean="0">
                <a:latin typeface="Arial Narrow" pitchFamily="34" charset="0"/>
              </a:rPr>
              <a:t>Rest between sets</a:t>
            </a:r>
          </a:p>
          <a:p>
            <a:r>
              <a:rPr lang="en-IN" dirty="0" smtClean="0">
                <a:latin typeface="Arial Narrow" pitchFamily="34" charset="0"/>
              </a:rPr>
              <a:t>Cool down</a:t>
            </a:r>
          </a:p>
          <a:p>
            <a:r>
              <a:rPr lang="en-IN" dirty="0" smtClean="0">
                <a:latin typeface="Arial Narrow" pitchFamily="34" charset="0"/>
              </a:rPr>
              <a:t>Keep track of your progre</a:t>
            </a:r>
            <a:r>
              <a:rPr lang="en-IN" dirty="0" smtClean="0"/>
              <a:t>ss</a:t>
            </a:r>
            <a:endParaRPr lang="en-IN"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90600"/>
            <a:ext cx="8229600" cy="685800"/>
          </a:xfrm>
        </p:spPr>
        <p:txBody>
          <a:bodyPr>
            <a:noAutofit/>
          </a:bodyPr>
          <a:lstStyle/>
          <a:p>
            <a:r>
              <a:rPr lang="en-US" sz="3600" dirty="0" smtClean="0">
                <a:latin typeface="Arial Narrow" pitchFamily="34" charset="0"/>
              </a:rPr>
              <a:t>BREATHING &amp; RELAXATION</a:t>
            </a:r>
            <a:endParaRPr lang="en-US" sz="3600" dirty="0">
              <a:latin typeface="Arial Narrow" pitchFamily="34" charset="0"/>
            </a:endParaRPr>
          </a:p>
        </p:txBody>
      </p:sp>
      <p:pic>
        <p:nvPicPr>
          <p:cNvPr id="16386" name="Picture 2" descr="C:\Users\user\Desktop\PIP-Relaxing-bedtime456.gif"/>
          <p:cNvPicPr>
            <a:picLocks noGrp="1" noChangeAspect="1" noChangeArrowheads="1"/>
          </p:cNvPicPr>
          <p:nvPr>
            <p:ph idx="1"/>
          </p:nvPr>
        </p:nvPicPr>
        <p:blipFill>
          <a:blip r:embed="rId2"/>
          <a:srcRect/>
          <a:stretch>
            <a:fillRect/>
          </a:stretch>
        </p:blipFill>
        <p:spPr bwMode="auto">
          <a:xfrm>
            <a:off x="1245421" y="2542616"/>
            <a:ext cx="6583389" cy="1953184"/>
          </a:xfrm>
          <a:prstGeom prst="rect">
            <a:avLst/>
          </a:prstGeom>
          <a:noFill/>
        </p:spPr>
      </p:pic>
      <p:sp>
        <p:nvSpPr>
          <p:cNvPr id="4" name="Slide Number Placeholder 3"/>
          <p:cNvSpPr>
            <a:spLocks noGrp="1"/>
          </p:cNvSpPr>
          <p:nvPr>
            <p:ph type="sldNum" sz="quarter" idx="12"/>
          </p:nvPr>
        </p:nvSpPr>
        <p:spPr/>
        <p:txBody>
          <a:bodyPr/>
          <a:lstStyle/>
          <a:p>
            <a:fld id="{3162FFC6-05A2-4577-9107-E1F0F2079BA0}" type="slidenum">
              <a:rPr lang="en-IN" smtClean="0"/>
              <a:pPr/>
              <a:t>53</a:t>
            </a:fld>
            <a:endParaRPr lang="en-IN"/>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612775" y="228600"/>
            <a:ext cx="8153400" cy="990600"/>
          </a:xfrm>
        </p:spPr>
        <p:txBody>
          <a:bodyPr/>
          <a:lstStyle/>
          <a:p>
            <a:pPr eaLnBrk="1" hangingPunct="1"/>
            <a:r>
              <a:rPr lang="en-US" smtClean="0"/>
              <a:t>Device education</a:t>
            </a:r>
          </a:p>
        </p:txBody>
      </p:sp>
      <p:sp>
        <p:nvSpPr>
          <p:cNvPr id="31747" name="AutoShape 2" descr="data:image/jpeg;base64,/9j/4AAQSkZJRgABAQAAAQABAAD/2wCEAAkGBhISERUUEhMVFRIWFRcYFxcYFx0ZGRgaIR4VFhgaHhYdHDIeGRwvJRcYIDAgIyc1LCwvHx4xQTAqNSYrMCkBCQoKDgwOGg8PGjIkHyQuMDI0MjQ0NC4sNTAqNTQsKTQvLyspLCo0LDIvNSw0LiwqKiksLywpLCwsLCwuLCksLP/AABEIAEgAhgMBIgACEQEDEQH/xAAbAAADAQADAQAAAAAAAAAAAAAABQYEAQMHAv/EAD0QAAIBAgQEAwMICAcAAAAAAAECAwARBBIhMQUTQVEGImEycYEUI0JSgpGSoQcWM0NicrHwNFOywcLR0v/EABkBAQEBAQEBAAAAAAAAAAAAAAMEAQAFAv/EACwRAAEEAQIFAwMFAQAAAAAAAAEAAgMRIQQxEkFRcfATItGRscEUgaHh8WH/2gAMAwEAAhEDEQA/ALTh0k2JVWw+kbC6vl0t0JLaAdcqhm9UrdwziIkjBUgOrFJFH0XFww3116+6tPAeGNJAglkvEpbLGtwLB2K52vdraDKLLpsay46HlMhUWKNyWttl9uFiOw1X4ntUHCQA5ewXtc8s6eZTiLiZUgMdOuh07U0jlDC4NweoqQIvb1NzbXT1++t/C+JBCVY2TXcaL39wpWS5oqeXT4tu6o64JrC3FUJKqbtluOx+1tUlLjXdrszA30INvupHzBu2UUWmdJd4VliuIxxmzuASLgdbe6k/62p5vKbD2Sep9e1IeJ8RaSQE7gEXtp/fWsDknqfWpn6l1+1XxaFte/dUh8aMMvzd9fNrr8O1aG8YoCTkbLbTv91R/wAoTNkv5gAT8bka+4XrtBohqH9Ux0cXRej4LFiWNXX2WAIvvXfUPgfGkOFjtiLRxgEh817newTck9AL1l4V+mjAOrGZjCeYwRSrMSgy5WNhYE3OnS1XMmaQCSvJl0z2OIAXoVFTXh/9IOCxs3Jw8haQKWsUZRYWB1I9RVLSgg7KdzS00UUUUVqxFFFFcuUv4RxdmkiPU8xfyWQfA2P2q2eIeHl/Z3kXJfs6/ORE+lwy/aqdw83KljlA9lvN/I3lb/18KsuIozxkIbPun8wIIB9CRY+hNSR+5haeS9KcenMHjn58FSOHxAZFbXbQdRfofUWr7away6G2p6DpSp/E0KySmKzLYyBS2Qgm5ZMti1wyuNqqsL4ZzgNLLJdlBKoQi3sDuPMfvoWguwFVI4R5dgFIpZwntMF7EsPyriGB5dI4pGHfKVX8TWH3U+xWEiw8kSwxRiSVn+cdS5XKjObm+Yk2A371v4FxhcQjbCSNjHKv1XG9r7qb3B7H30ghs0SgdqqbxMHnYfKmk8J4qTcxQjubyt78ost/tfCt0P6PYf3ss0vcZ+Wv4Ut+ZqqtRTNgYOSlfrJXc67eWoX9XcPDNdYhZsQI5FPmXKQpTQ9QJBr6U3xXgmI/sneI9BfOnb2G/wBiK6uMx2aWx3fDP7i2aH/gKpxXwyNpJBCWWeRoa4Oz/h/K8t8W+GlQRpi1jeORyqyLdSrWuL39gmx6nWlfh/8ARtgubknVpAzHKc7IQLCylV0OubX/AKr1DxVwlMThJonGjRtbuGscpHreoDiTYURJ8nlQuYpM6ogWymO7FmC3NiF9o0MjPTONlVDJ+ob7hnr9lWcA8L8LwkobDLGs1ilxLmYg2JFi2uw6dKqQa8b4DwgTwSyQGItA1ggG9gHBBGg6hdLXDDS1ekYbjr8sSBRNGwBDR+1brdDub7gWI10poprGRSl1Om4T7XWeae0VjwHFY5lzRMGA0I2ZTvlZTqh9CL1sFUg3soCCDRRRRRWrFEcTwZiOUkG99a7OGeKIo8vMjnabKFeQqG27EGwUnXQdr0+4lwZHzyWJkyWFybCwNtNqh2e5PfrXnPuJ1he1Dw6hlHkmuL8UDnyGOF3SSEI2YFNVL22BLC0h92X1p1wfxLh2hjDSojhFDI7BSpAAIN7dRUfVF4YRhBKUILtK58xNrgKoBttovStilcXLtRp42x/RaOLOk0+EKSAqryEFGB83La219LZhauyLhwgnjeIH5xnSYk3LZszox72YEDsGNKJZXji5rcv5mYmUBWzWz5Gyte+z3sQb1vxrM8L5o7hHBynz50VgW072zeXuKTjvJ33QGOqaDjbz6hU4rmvO+TBDgwbcuaZ25WWRx7cjZPMjZbhDe1+lulbcPGwFlnnFzoeaWt29q/8ASvv1+oRfpN6PPp/aYeJGsZrf5MDfhmYj+/WqLEYhUUs7BVGpZiAB7ydBUBjcHOTf5VIxOUMriPVVOcWYJe97H12odMzBpGaR9AGc3PbQbL8BRCbhJNeZVB0vG0Anb4HwmPHfEfyheThwxjYgSSkZVKdVS4u5I0uBax3rBDhFBAUBddhoPuG1fSmiFC0gUHzbC+m/Sic4uNlUsYI28LU4wXDY4cRlIFpkzRnubDmx3HtDQSAHvJ0rTjoDGWljBJveSMfvBsSB9cDUd7W7WaTYEPFkfsNRuCNmHqDqKWQO0glhmymWNhrawZSA0cmXpqGBA6qfSqyysLzRIXHiJ79vP5z2xtCkpM+EkCzCw5gF1caNkkH01196kmxBuC44ZxcSkowyTIBnjJuQDsyn6SG2je8aEEUmhd4C6ADLIxMWYkKshPnRiAbAm7r3uy9q18V4a0ih47CeM54mOwbqp/gYXUj1vuBWMJGQtkaDg/sfPPzQUVi4Zj1mjDjQ7Mp3RxoyN/EDoaKoBvKiIINFbGFxUdxvw00YMyuWa9yLbA/1qyrhlvvXxJGHjKaGd0JsLzCI3AuRf8qf+HS/KlERRXzg3dSy6gX8oYE7d6pX4RCTcxp+EUrxEC4aYMBlgksrHokl/IT2VsxW/Q5e9StgMZslXv1bZmloGVOYqCYyfJhIZebKTNmh5aWzpJIUbNmsLZdbjUDNeq6PQ7128rW9he1r+m9r9q+FTWlDKKndLxClPcRwaRiSF5PmcUZOWpsDHNYyKEI9QWUHUMNN7DrRLxRyAg5o1a62IJIBJv77j4VQ47hsU6FJUzKQfQj1B6HQEEaggVN4FTh0kdznijnkXEKR7Go+fS2wIKyOu2rsLEEE3symikx/1Bue5Nu3SvgxXsL2v603xHCpCLqL2NvhXGE4DcjMNzqe2+3r0o/TN0m9ZgF2lGJwDqM26A7j86Y8Ewgds6rc31J2Gt7j1p5JwdCV08ovcdGv371uigVQAosB2pmwUbKmk1lsobr7bapvGcQVsbEIj5lLRzG3lIKPIqX6sCoN9h5huapDURw6eNcRDCRKMQkjGQFCEClZ7EN7JDM97g3JOttqWU7BBp2g8R6A/ZUmIwaurKyhlbQg/wB6HrfvS/hZMUvIdWZyGZZr3V1B+lc6SDS9hbUEaGwdiumbCK2UsNUbMp6g2I/oSCPWuLc2FjZMFp2SriGGxEUhlwiozSaSxuSoJGiyAjZgBlPcZfq0U5NFYWnkaWiQVloP1+Vrooop1KiviWFWUqwBVgQQdQQdCCOooorlyUQOYX5Lew37FiSdOsbE/SG4N9R6qb6iKKKEbkKp2wd1X0vupdw9VaXE7FeaFYdzyoQwrmisduFzNndvytXhr/DIPqZo/wADMg/0imYUUUUkeWhFMKkd3KLVzRRX2iXBqO8T8OmE4aMxlJdBncpy5wto3zAaqAui6ebrrpxRQzC2qnSuIkFc048O8UM+HSRrZiLPbow0YFfotfdenroaYuaKKxhtoXStDXkBC60UUUgRFf/Z"/>
          <p:cNvSpPr>
            <a:spLocks noChangeAspect="1" noChangeArrowheads="1"/>
          </p:cNvSpPr>
          <p:nvPr/>
        </p:nvSpPr>
        <p:spPr bwMode="auto">
          <a:xfrm>
            <a:off x="63500" y="-327025"/>
            <a:ext cx="1276350" cy="685800"/>
          </a:xfrm>
          <a:prstGeom prst="rect">
            <a:avLst/>
          </a:prstGeom>
          <a:noFill/>
          <a:ln w="9525">
            <a:noFill/>
            <a:miter lim="800000"/>
            <a:headEnd/>
            <a:tailEnd/>
          </a:ln>
        </p:spPr>
        <p:txBody>
          <a:bodyPr/>
          <a:lstStyle/>
          <a:p>
            <a:endParaRPr lang="en-US"/>
          </a:p>
        </p:txBody>
      </p:sp>
      <p:sp>
        <p:nvSpPr>
          <p:cNvPr id="31748" name="AutoShape 4" descr="data:image/jpeg;base64,/9j/4AAQSkZJRgABAQAAAQABAAD/2wCEAAkGBhISERUUEhMVFRIWFRcYFxcYFx0ZGRgaIR4VFhgaHhYdHDIeGRwvJRcYIDAgIyc1LCwvHx4xQTAqNSYrMCkBCQoKDgwOGg8PGjIkHyQuMDI0MjQ0NC4sNTAqNTQsKTQvLyspLCo0LDIvNSw0LiwqKiksLywpLCwsLCwuLCksLP/AABEIAEgAhgMBIgACEQEDEQH/xAAbAAADAQADAQAAAAAAAAAAAAAABQYEAQMHAv/EAD0QAAIBAgQEAwMICAcAAAAAAAECAwARBBIhMQUTQVEGImEycYEUI0JSgpGSoQcWM0NicrHwNFOywcLR0v/EABkBAQEBAQEBAAAAAAAAAAAAAAMEAQAFAv/EACwRAAEEAQIFAwMFAQAAAAAAAAEAAgMRIQQxEkFRcfATItGRscEUgaHh8WH/2gAMAwEAAhEDEQA/ALTh0k2JVWw+kbC6vl0t0JLaAdcqhm9UrdwziIkjBUgOrFJFH0XFww3116+6tPAeGNJAglkvEpbLGtwLB2K52vdraDKLLpsay46HlMhUWKNyWttl9uFiOw1X4ntUHCQA5ewXtc8s6eZTiLiZUgMdOuh07U0jlDC4NweoqQIvb1NzbXT1++t/C+JBCVY2TXcaL39wpWS5oqeXT4tu6o64JrC3FUJKqbtluOx+1tUlLjXdrszA30INvupHzBu2UUWmdJd4VliuIxxmzuASLgdbe6k/62p5vKbD2Sep9e1IeJ8RaSQE7gEXtp/fWsDknqfWpn6l1+1XxaFte/dUh8aMMvzd9fNrr8O1aG8YoCTkbLbTv91R/wAoTNkv5gAT8bka+4XrtBohqH9Ux0cXRej4LFiWNXX2WAIvvXfUPgfGkOFjtiLRxgEh817newTck9AL1l4V+mjAOrGZjCeYwRSrMSgy5WNhYE3OnS1XMmaQCSvJl0z2OIAXoVFTXh/9IOCxs3Jw8haQKWsUZRYWB1I9RVLSgg7KdzS00UUUUVqxFFFFcuUv4RxdmkiPU8xfyWQfA2P2q2eIeHl/Z3kXJfs6/ORE+lwy/aqdw83KljlA9lvN/I3lb/18KsuIozxkIbPun8wIIB9CRY+hNSR+5haeS9KcenMHjn58FSOHxAZFbXbQdRfofUWr7away6G2p6DpSp/E0KySmKzLYyBS2Qgm5ZMti1wyuNqqsL4ZzgNLLJdlBKoQi3sDuPMfvoWguwFVI4R5dgFIpZwntMF7EsPyriGB5dI4pGHfKVX8TWH3U+xWEiw8kSwxRiSVn+cdS5XKjObm+Yk2A371v4FxhcQjbCSNjHKv1XG9r7qb3B7H30ghs0SgdqqbxMHnYfKmk8J4qTcxQjubyt78ost/tfCt0P6PYf3ss0vcZ+Wv4Ut+ZqqtRTNgYOSlfrJXc67eWoX9XcPDNdYhZsQI5FPmXKQpTQ9QJBr6U3xXgmI/sneI9BfOnb2G/wBiK6uMx2aWx3fDP7i2aH/gKpxXwyNpJBCWWeRoa4Oz/h/K8t8W+GlQRpi1jeORyqyLdSrWuL39gmx6nWlfh/8ARtgubknVpAzHKc7IQLCylV0OubX/AKr1DxVwlMThJonGjRtbuGscpHreoDiTYURJ8nlQuYpM6ogWymO7FmC3NiF9o0MjPTONlVDJ+ob7hnr9lWcA8L8LwkobDLGs1ilxLmYg2JFi2uw6dKqQa8b4DwgTwSyQGItA1ggG9gHBBGg6hdLXDDS1ekYbjr8sSBRNGwBDR+1brdDub7gWI10poprGRSl1Om4T7XWeae0VjwHFY5lzRMGA0I2ZTvlZTqh9CL1sFUg3soCCDRRRRRWrFEcTwZiOUkG99a7OGeKIo8vMjnabKFeQqG27EGwUnXQdr0+4lwZHzyWJkyWFybCwNtNqh2e5PfrXnPuJ1he1Dw6hlHkmuL8UDnyGOF3SSEI2YFNVL22BLC0h92X1p1wfxLh2hjDSojhFDI7BSpAAIN7dRUfVF4YRhBKUILtK58xNrgKoBttovStilcXLtRp42x/RaOLOk0+EKSAqryEFGB83La219LZhauyLhwgnjeIH5xnSYk3LZszox72YEDsGNKJZXji5rcv5mYmUBWzWz5Gyte+z3sQb1vxrM8L5o7hHBynz50VgW072zeXuKTjvJ33QGOqaDjbz6hU4rmvO+TBDgwbcuaZ25WWRx7cjZPMjZbhDe1+lulbcPGwFlnnFzoeaWt29q/8ASvv1+oRfpN6PPp/aYeJGsZrf5MDfhmYj+/WqLEYhUUs7BVGpZiAB7ydBUBjcHOTf5VIxOUMriPVVOcWYJe97H12odMzBpGaR9AGc3PbQbL8BRCbhJNeZVB0vG0Anb4HwmPHfEfyheThwxjYgSSkZVKdVS4u5I0uBax3rBDhFBAUBddhoPuG1fSmiFC0gUHzbC+m/Sic4uNlUsYI28LU4wXDY4cRlIFpkzRnubDmx3HtDQSAHvJ0rTjoDGWljBJveSMfvBsSB9cDUd7W7WaTYEPFkfsNRuCNmHqDqKWQO0glhmymWNhrawZSA0cmXpqGBA6qfSqyysLzRIXHiJ79vP5z2xtCkpM+EkCzCw5gF1caNkkH01196kmxBuC44ZxcSkowyTIBnjJuQDsyn6SG2je8aEEUmhd4C6ADLIxMWYkKshPnRiAbAm7r3uy9q18V4a0ih47CeM54mOwbqp/gYXUj1vuBWMJGQtkaDg/sfPPzQUVi4Zj1mjDjQ7Mp3RxoyN/EDoaKoBvKiIINFbGFxUdxvw00YMyuWa9yLbA/1qyrhlvvXxJGHjKaGd0JsLzCI3AuRf8qf+HS/KlERRXzg3dSy6gX8oYE7d6pX4RCTcxp+EUrxEC4aYMBlgksrHokl/IT2VsxW/Q5e9StgMZslXv1bZmloGVOYqCYyfJhIZebKTNmh5aWzpJIUbNmsLZdbjUDNeq6PQ7128rW9he1r+m9r9q+FTWlDKKndLxClPcRwaRiSF5PmcUZOWpsDHNYyKEI9QWUHUMNN7DrRLxRyAg5o1a62IJIBJv77j4VQ47hsU6FJUzKQfQj1B6HQEEaggVN4FTh0kdznijnkXEKR7Go+fS2wIKyOu2rsLEEE3symikx/1Bue5Nu3SvgxXsL2v603xHCpCLqL2NvhXGE4DcjMNzqe2+3r0o/TN0m9ZgF2lGJwDqM26A7j86Y8Ewgds6rc31J2Gt7j1p5JwdCV08ovcdGv371uigVQAosB2pmwUbKmk1lsobr7bapvGcQVsbEIj5lLRzG3lIKPIqX6sCoN9h5huapDURw6eNcRDCRKMQkjGQFCEClZ7EN7JDM97g3JOttqWU7BBp2g8R6A/ZUmIwaurKyhlbQg/wB6HrfvS/hZMUvIdWZyGZZr3V1B+lc6SDS9hbUEaGwdiumbCK2UsNUbMp6g2I/oSCPWuLc2FjZMFp2SriGGxEUhlwiozSaSxuSoJGiyAjZgBlPcZfq0U5NFYWnkaWiQVloP1+Vrooop1KiviWFWUqwBVgQQdQQdCCOooorlyUQOYX5Lew37FiSdOsbE/SG4N9R6qb6iKKKEbkKp2wd1X0vupdw9VaXE7FeaFYdzyoQwrmisduFzNndvytXhr/DIPqZo/wADMg/0imYUUUUkeWhFMKkd3KLVzRRX2iXBqO8T8OmE4aMxlJdBncpy5wto3zAaqAui6ebrrpxRQzC2qnSuIkFc048O8UM+HSRrZiLPbow0YFfotfdenroaYuaKKxhtoXStDXkBC60UUUgRFf/Z"/>
          <p:cNvSpPr>
            <a:spLocks noChangeAspect="1" noChangeArrowheads="1"/>
          </p:cNvSpPr>
          <p:nvPr/>
        </p:nvSpPr>
        <p:spPr bwMode="auto">
          <a:xfrm>
            <a:off x="63500" y="-327025"/>
            <a:ext cx="1276350" cy="685800"/>
          </a:xfrm>
          <a:prstGeom prst="rect">
            <a:avLst/>
          </a:prstGeom>
          <a:noFill/>
          <a:ln w="9525">
            <a:noFill/>
            <a:miter lim="800000"/>
            <a:headEnd/>
            <a:tailEnd/>
          </a:ln>
        </p:spPr>
        <p:txBody>
          <a:bodyPr/>
          <a:lstStyle/>
          <a:p>
            <a:endParaRPr lang="en-US"/>
          </a:p>
        </p:txBody>
      </p:sp>
      <p:sp>
        <p:nvSpPr>
          <p:cNvPr id="31749" name="AutoShape 6" descr="data:image/jpeg;base64,/9j/4AAQSkZJRgABAQAAAQABAAD/2wCEAAkGBhISERUUEhMVFRIWFRcYFxcYFx0ZGRgaIR4VFhgaHhYdHDIeGRwvJRcYIDAgIyc1LCwvHx4xQTAqNSYrMCkBCQoKDgwOGg8PGjIkHyQuMDI0MjQ0NC4sNTAqNTQsKTQvLyspLCo0LDIvNSw0LiwqKiksLywpLCwsLCwuLCksLP/AABEIAEgAhgMBIgACEQEDEQH/xAAbAAADAQADAQAAAAAAAAAAAAAABQYEAQMHAv/EAD0QAAIBAgQEAwMICAcAAAAAAAECAwARBBIhMQUTQVEGImEycYEUI0JSgpGSoQcWM0NicrHwNFOywcLR0v/EABkBAQEBAQEBAAAAAAAAAAAAAAMEAQAFAv/EACwRAAEEAQIFAwMFAQAAAAAAAAEAAgMRIQQxEkFRcfATItGRscEUgaHh8WH/2gAMAwEAAhEDEQA/ALTh0k2JVWw+kbC6vl0t0JLaAdcqhm9UrdwziIkjBUgOrFJFH0XFww3116+6tPAeGNJAglkvEpbLGtwLB2K52vdraDKLLpsay46HlMhUWKNyWttl9uFiOw1X4ntUHCQA5ewXtc8s6eZTiLiZUgMdOuh07U0jlDC4NweoqQIvb1NzbXT1++t/C+JBCVY2TXcaL39wpWS5oqeXT4tu6o64JrC3FUJKqbtluOx+1tUlLjXdrszA30INvupHzBu2UUWmdJd4VliuIxxmzuASLgdbe6k/62p5vKbD2Sep9e1IeJ8RaSQE7gEXtp/fWsDknqfWpn6l1+1XxaFte/dUh8aMMvzd9fNrr8O1aG8YoCTkbLbTv91R/wAoTNkv5gAT8bka+4XrtBohqH9Ux0cXRej4LFiWNXX2WAIvvXfUPgfGkOFjtiLRxgEh817newTck9AL1l4V+mjAOrGZjCeYwRSrMSgy5WNhYE3OnS1XMmaQCSvJl0z2OIAXoVFTXh/9IOCxs3Jw8haQKWsUZRYWB1I9RVLSgg7KdzS00UUUUVqxFFFFcuUv4RxdmkiPU8xfyWQfA2P2q2eIeHl/Z3kXJfs6/ORE+lwy/aqdw83KljlA9lvN/I3lb/18KsuIozxkIbPun8wIIB9CRY+hNSR+5haeS9KcenMHjn58FSOHxAZFbXbQdRfofUWr7away6G2p6DpSp/E0KySmKzLYyBS2Qgm5ZMti1wyuNqqsL4ZzgNLLJdlBKoQi3sDuPMfvoWguwFVI4R5dgFIpZwntMF7EsPyriGB5dI4pGHfKVX8TWH3U+xWEiw8kSwxRiSVn+cdS5XKjObm+Yk2A371v4FxhcQjbCSNjHKv1XG9r7qb3B7H30ghs0SgdqqbxMHnYfKmk8J4qTcxQjubyt78ost/tfCt0P6PYf3ss0vcZ+Wv4Ut+ZqqtRTNgYOSlfrJXc67eWoX9XcPDNdYhZsQI5FPmXKQpTQ9QJBr6U3xXgmI/sneI9BfOnb2G/wBiK6uMx2aWx3fDP7i2aH/gKpxXwyNpJBCWWeRoa4Oz/h/K8t8W+GlQRpi1jeORyqyLdSrWuL39gmx6nWlfh/8ARtgubknVpAzHKc7IQLCylV0OubX/AKr1DxVwlMThJonGjRtbuGscpHreoDiTYURJ8nlQuYpM6ogWymO7FmC3NiF9o0MjPTONlVDJ+ob7hnr9lWcA8L8LwkobDLGs1ilxLmYg2JFi2uw6dKqQa8b4DwgTwSyQGItA1ggG9gHBBGg6hdLXDDS1ekYbjr8sSBRNGwBDR+1brdDub7gWI10poprGRSl1Om4T7XWeae0VjwHFY5lzRMGA0I2ZTvlZTqh9CL1sFUg3soCCDRRRRRWrFEcTwZiOUkG99a7OGeKIo8vMjnabKFeQqG27EGwUnXQdr0+4lwZHzyWJkyWFybCwNtNqh2e5PfrXnPuJ1he1Dw6hlHkmuL8UDnyGOF3SSEI2YFNVL22BLC0h92X1p1wfxLh2hjDSojhFDI7BSpAAIN7dRUfVF4YRhBKUILtK58xNrgKoBttovStilcXLtRp42x/RaOLOk0+EKSAqryEFGB83La219LZhauyLhwgnjeIH5xnSYk3LZszox72YEDsGNKJZXji5rcv5mYmUBWzWz5Gyte+z3sQb1vxrM8L5o7hHBynz50VgW072zeXuKTjvJ33QGOqaDjbz6hU4rmvO+TBDgwbcuaZ25WWRx7cjZPMjZbhDe1+lulbcPGwFlnnFzoeaWt29q/8ASvv1+oRfpN6PPp/aYeJGsZrf5MDfhmYj+/WqLEYhUUs7BVGpZiAB7ydBUBjcHOTf5VIxOUMriPVVOcWYJe97H12odMzBpGaR9AGc3PbQbL8BRCbhJNeZVB0vG0Anb4HwmPHfEfyheThwxjYgSSkZVKdVS4u5I0uBax3rBDhFBAUBddhoPuG1fSmiFC0gUHzbC+m/Sic4uNlUsYI28LU4wXDY4cRlIFpkzRnubDmx3HtDQSAHvJ0rTjoDGWljBJveSMfvBsSB9cDUd7W7WaTYEPFkfsNRuCNmHqDqKWQO0glhmymWNhrawZSA0cmXpqGBA6qfSqyysLzRIXHiJ79vP5z2xtCkpM+EkCzCw5gF1caNkkH01196kmxBuC44ZxcSkowyTIBnjJuQDsyn6SG2je8aEEUmhd4C6ADLIxMWYkKshPnRiAbAm7r3uy9q18V4a0ih47CeM54mOwbqp/gYXUj1vuBWMJGQtkaDg/sfPPzQUVi4Zj1mjDjQ7Mp3RxoyN/EDoaKoBvKiIINFbGFxUdxvw00YMyuWa9yLbA/1qyrhlvvXxJGHjKaGd0JsLzCI3AuRf8qf+HS/KlERRXzg3dSy6gX8oYE7d6pX4RCTcxp+EUrxEC4aYMBlgksrHokl/IT2VsxW/Q5e9StgMZslXv1bZmloGVOYqCYyfJhIZebKTNmh5aWzpJIUbNmsLZdbjUDNeq6PQ7128rW9he1r+m9r9q+FTWlDKKndLxClPcRwaRiSF5PmcUZOWpsDHNYyKEI9QWUHUMNN7DrRLxRyAg5o1a62IJIBJv77j4VQ47hsU6FJUzKQfQj1B6HQEEaggVN4FTh0kdznijnkXEKR7Go+fS2wIKyOu2rsLEEE3symikx/1Bue5Nu3SvgxXsL2v603xHCpCLqL2NvhXGE4DcjMNzqe2+3r0o/TN0m9ZgF2lGJwDqM26A7j86Y8Ewgds6rc31J2Gt7j1p5JwdCV08ovcdGv371uigVQAosB2pmwUbKmk1lsobr7bapvGcQVsbEIj5lLRzG3lIKPIqX6sCoN9h5huapDURw6eNcRDCRKMQkjGQFCEClZ7EN7JDM97g3JOttqWU7BBp2g8R6A/ZUmIwaurKyhlbQg/wB6HrfvS/hZMUvIdWZyGZZr3V1B+lc6SDS9hbUEaGwdiumbCK2UsNUbMp6g2I/oSCPWuLc2FjZMFp2SriGGxEUhlwiozSaSxuSoJGiyAjZgBlPcZfq0U5NFYWnkaWiQVloP1+Vrooop1KiviWFWUqwBVgQQdQQdCCOooorlyUQOYX5Lew37FiSdOsbE/SG4N9R6qb6iKKKEbkKp2wd1X0vupdw9VaXE7FeaFYdzyoQwrmisduFzNndvytXhr/DIPqZo/wADMg/0imYUUUUkeWhFMKkd3KLVzRRX2iXBqO8T8OmE4aMxlJdBncpy5wto3zAaqAui6ebrrpxRQzC2qnSuIkFc048O8UM+HSRrZiLPbow0YFfotfdenroaYuaKKxhtoXStDXkBC60UUUgRFf/Z"/>
          <p:cNvSpPr>
            <a:spLocks noChangeAspect="1" noChangeArrowheads="1"/>
          </p:cNvSpPr>
          <p:nvPr/>
        </p:nvSpPr>
        <p:spPr bwMode="auto">
          <a:xfrm>
            <a:off x="63500" y="-327025"/>
            <a:ext cx="1276350" cy="685800"/>
          </a:xfrm>
          <a:prstGeom prst="rect">
            <a:avLst/>
          </a:prstGeom>
          <a:noFill/>
          <a:ln w="9525">
            <a:noFill/>
            <a:miter lim="800000"/>
            <a:headEnd/>
            <a:tailEnd/>
          </a:ln>
        </p:spPr>
        <p:txBody>
          <a:bodyPr/>
          <a:lstStyle/>
          <a:p>
            <a:endParaRPr lang="en-US"/>
          </a:p>
        </p:txBody>
      </p:sp>
      <p:sp>
        <p:nvSpPr>
          <p:cNvPr id="31750" name="AutoShape 8" descr="data:image/jpeg;base64,/9j/4AAQSkZJRgABAQAAAQABAAD/2wCEAAkGBhISERUUEhMVFRIWFRcYFxcYFx0ZGRgaIR4VFhgaHhYdHDIeGRwvJRcYIDAgIyc1LCwvHx4xQTAqNSYrMCkBCQoKDgwOGg8PGjIkHyQuMDI0MjQ0NC4sNTAqNTQsKTQvLyspLCo0LDIvNSw0LiwqKiksLywpLCwsLCwuLCksLP/AABEIAEgAhgMBIgACEQEDEQH/xAAbAAADAQADAQAAAAAAAAAAAAAABQYEAQMHAv/EAD0QAAIBAgQEAwMICAcAAAAAAAECAwARBBIhMQUTQVEGImEycYEUI0JSgpGSoQcWM0NicrHwNFOywcLR0v/EABkBAQEBAQEBAAAAAAAAAAAAAAMEAQAFAv/EACwRAAEEAQIFAwMFAQAAAAAAAAEAAgMRIQQxEkFRcfATItGRscEUgaHh8WH/2gAMAwEAAhEDEQA/ALTh0k2JVWw+kbC6vl0t0JLaAdcqhm9UrdwziIkjBUgOrFJFH0XFww3116+6tPAeGNJAglkvEpbLGtwLB2K52vdraDKLLpsay46HlMhUWKNyWttl9uFiOw1X4ntUHCQA5ewXtc8s6eZTiLiZUgMdOuh07U0jlDC4NweoqQIvb1NzbXT1++t/C+JBCVY2TXcaL39wpWS5oqeXT4tu6o64JrC3FUJKqbtluOx+1tUlLjXdrszA30INvupHzBu2UUWmdJd4VliuIxxmzuASLgdbe6k/62p5vKbD2Sep9e1IeJ8RaSQE7gEXtp/fWsDknqfWpn6l1+1XxaFte/dUh8aMMvzd9fNrr8O1aG8YoCTkbLbTv91R/wAoTNkv5gAT8bka+4XrtBohqH9Ux0cXRej4LFiWNXX2WAIvvXfUPgfGkOFjtiLRxgEh817newTck9AL1l4V+mjAOrGZjCeYwRSrMSgy5WNhYE3OnS1XMmaQCSvJl0z2OIAXoVFTXh/9IOCxs3Jw8haQKWsUZRYWB1I9RVLSgg7KdzS00UUUUVqxFFFFcuUv4RxdmkiPU8xfyWQfA2P2q2eIeHl/Z3kXJfs6/ORE+lwy/aqdw83KljlA9lvN/I3lb/18KsuIozxkIbPun8wIIB9CRY+hNSR+5haeS9KcenMHjn58FSOHxAZFbXbQdRfofUWr7away6G2p6DpSp/E0KySmKzLYyBS2Qgm5ZMti1wyuNqqsL4ZzgNLLJdlBKoQi3sDuPMfvoWguwFVI4R5dgFIpZwntMF7EsPyriGB5dI4pGHfKVX8TWH3U+xWEiw8kSwxRiSVn+cdS5XKjObm+Yk2A371v4FxhcQjbCSNjHKv1XG9r7qb3B7H30ghs0SgdqqbxMHnYfKmk8J4qTcxQjubyt78ost/tfCt0P6PYf3ss0vcZ+Wv4Ut+ZqqtRTNgYOSlfrJXc67eWoX9XcPDNdYhZsQI5FPmXKQpTQ9QJBr6U3xXgmI/sneI9BfOnb2G/wBiK6uMx2aWx3fDP7i2aH/gKpxXwyNpJBCWWeRoa4Oz/h/K8t8W+GlQRpi1jeORyqyLdSrWuL39gmx6nWlfh/8ARtgubknVpAzHKc7IQLCylV0OubX/AKr1DxVwlMThJonGjRtbuGscpHreoDiTYURJ8nlQuYpM6ogWymO7FmC3NiF9o0MjPTONlVDJ+ob7hnr9lWcA8L8LwkobDLGs1ilxLmYg2JFi2uw6dKqQa8b4DwgTwSyQGItA1ggG9gHBBGg6hdLXDDS1ekYbjr8sSBRNGwBDR+1brdDub7gWI10poprGRSl1Om4T7XWeae0VjwHFY5lzRMGA0I2ZTvlZTqh9CL1sFUg3soCCDRRRRRWrFEcTwZiOUkG99a7OGeKIo8vMjnabKFeQqG27EGwUnXQdr0+4lwZHzyWJkyWFybCwNtNqh2e5PfrXnPuJ1he1Dw6hlHkmuL8UDnyGOF3SSEI2YFNVL22BLC0h92X1p1wfxLh2hjDSojhFDI7BSpAAIN7dRUfVF4YRhBKUILtK58xNrgKoBttovStilcXLtRp42x/RaOLOk0+EKSAqryEFGB83La219LZhauyLhwgnjeIH5xnSYk3LZszox72YEDsGNKJZXji5rcv5mYmUBWzWz5Gyte+z3sQb1vxrM8L5o7hHBynz50VgW072zeXuKTjvJ33QGOqaDjbz6hU4rmvO+TBDgwbcuaZ25WWRx7cjZPMjZbhDe1+lulbcPGwFlnnFzoeaWt29q/8ASvv1+oRfpN6PPp/aYeJGsZrf5MDfhmYj+/WqLEYhUUs7BVGpZiAB7ydBUBjcHOTf5VIxOUMriPVVOcWYJe97H12odMzBpGaR9AGc3PbQbL8BRCbhJNeZVB0vG0Anb4HwmPHfEfyheThwxjYgSSkZVKdVS4u5I0uBax3rBDhFBAUBddhoPuG1fSmiFC0gUHzbC+m/Sic4uNlUsYI28LU4wXDY4cRlIFpkzRnubDmx3HtDQSAHvJ0rTjoDGWljBJveSMfvBsSB9cDUd7W7WaTYEPFkfsNRuCNmHqDqKWQO0glhmymWNhrawZSA0cmXpqGBA6qfSqyysLzRIXHiJ79vP5z2xtCkpM+EkCzCw5gF1caNkkH01196kmxBuC44ZxcSkowyTIBnjJuQDsyn6SG2je8aEEUmhd4C6ADLIxMWYkKshPnRiAbAm7r3uy9q18V4a0ih47CeM54mOwbqp/gYXUj1vuBWMJGQtkaDg/sfPPzQUVi4Zj1mjDjQ7Mp3RxoyN/EDoaKoBvKiIINFbGFxUdxvw00YMyuWa9yLbA/1qyrhlvvXxJGHjKaGd0JsLzCI3AuRf8qf+HS/KlERRXzg3dSy6gX8oYE7d6pX4RCTcxp+EUrxEC4aYMBlgksrHokl/IT2VsxW/Q5e9StgMZslXv1bZmloGVOYqCYyfJhIZebKTNmh5aWzpJIUbNmsLZdbjUDNeq6PQ7128rW9he1r+m9r9q+FTWlDKKndLxClPcRwaRiSF5PmcUZOWpsDHNYyKEI9QWUHUMNN7DrRLxRyAg5o1a62IJIBJv77j4VQ47hsU6FJUzKQfQj1B6HQEEaggVN4FTh0kdznijnkXEKR7Go+fS2wIKyOu2rsLEEE3symikx/1Bue5Nu3SvgxXsL2v603xHCpCLqL2NvhXGE4DcjMNzqe2+3r0o/TN0m9ZgF2lGJwDqM26A7j86Y8Ewgds6rc31J2Gt7j1p5JwdCV08ovcdGv371uigVQAosB2pmwUbKmk1lsobr7bapvGcQVsbEIj5lLRzG3lIKPIqX6sCoN9h5huapDURw6eNcRDCRKMQkjGQFCEClZ7EN7JDM97g3JOttqWU7BBp2g8R6A/ZUmIwaurKyhlbQg/wB6HrfvS/hZMUvIdWZyGZZr3V1B+lc6SDS9hbUEaGwdiumbCK2UsNUbMp6g2I/oSCPWuLc2FjZMFp2SriGGxEUhlwiozSaSxuSoJGiyAjZgBlPcZfq0U5NFYWnkaWiQVloP1+Vrooop1KiviWFWUqwBVgQQdQQdCCOooorlyUQOYX5Lew37FiSdOsbE/SG4N9R6qb6iKKKEbkKp2wd1X0vupdw9VaXE7FeaFYdzyoQwrmisduFzNndvytXhr/DIPqZo/wADMg/0imYUUUUkeWhFMKkd3KLVzRRX2iXBqO8T8OmE4aMxlJdBncpy5wto3zAaqAui6ebrrpxRQzC2qnSuIkFc048O8UM+HSRrZiLPbow0YFfotfdenroaYuaKKxhtoXStDXkBC60UUUgRFf/Z"/>
          <p:cNvSpPr>
            <a:spLocks noChangeAspect="1" noChangeArrowheads="1"/>
          </p:cNvSpPr>
          <p:nvPr/>
        </p:nvSpPr>
        <p:spPr bwMode="auto">
          <a:xfrm>
            <a:off x="63500" y="-327025"/>
            <a:ext cx="1276350" cy="685800"/>
          </a:xfrm>
          <a:prstGeom prst="rect">
            <a:avLst/>
          </a:prstGeom>
          <a:noFill/>
          <a:ln w="9525">
            <a:noFill/>
            <a:miter lim="800000"/>
            <a:headEnd/>
            <a:tailEnd/>
          </a:ln>
        </p:spPr>
        <p:txBody>
          <a:bodyPr/>
          <a:lstStyle/>
          <a:p>
            <a:endParaRPr lang="en-US"/>
          </a:p>
        </p:txBody>
      </p:sp>
      <p:pic>
        <p:nvPicPr>
          <p:cNvPr id="31751" name="Picture 10" descr="s_03.gif (7884 bytes)"/>
          <p:cNvPicPr>
            <a:picLocks noChangeAspect="1" noChangeArrowheads="1"/>
          </p:cNvPicPr>
          <p:nvPr/>
        </p:nvPicPr>
        <p:blipFill>
          <a:blip r:embed="rId2"/>
          <a:srcRect/>
          <a:stretch>
            <a:fillRect/>
          </a:stretch>
        </p:blipFill>
        <p:spPr bwMode="auto">
          <a:xfrm>
            <a:off x="2819400" y="1611313"/>
            <a:ext cx="2971800" cy="2579687"/>
          </a:xfrm>
          <a:prstGeom prst="rect">
            <a:avLst/>
          </a:prstGeom>
          <a:noFill/>
          <a:ln w="9525">
            <a:noFill/>
            <a:miter lim="800000"/>
            <a:headEnd/>
            <a:tailEnd/>
          </a:ln>
        </p:spPr>
      </p:pic>
      <p:pic>
        <p:nvPicPr>
          <p:cNvPr id="31752" name="Picture 12" descr="http://t3.gstatic.com/images?q=tbn:ANd9GcSkkY_FzmtEKaxe7-U-AjZfK4ePOGdk8D4lLGEuRsmvjJAMzSYpIA"/>
          <p:cNvPicPr>
            <a:picLocks noChangeAspect="1" noChangeArrowheads="1"/>
          </p:cNvPicPr>
          <p:nvPr/>
        </p:nvPicPr>
        <p:blipFill>
          <a:blip r:embed="rId3"/>
          <a:srcRect/>
          <a:stretch>
            <a:fillRect/>
          </a:stretch>
        </p:blipFill>
        <p:spPr bwMode="auto">
          <a:xfrm>
            <a:off x="5876925" y="3505200"/>
            <a:ext cx="3038475" cy="2971800"/>
          </a:xfrm>
          <a:prstGeom prst="rect">
            <a:avLst/>
          </a:prstGeom>
          <a:noFill/>
          <a:ln w="9525">
            <a:noFill/>
            <a:miter lim="800000"/>
            <a:headEnd/>
            <a:tailEnd/>
          </a:ln>
        </p:spPr>
      </p:pic>
      <p:pic>
        <p:nvPicPr>
          <p:cNvPr id="31753" name="Picture 14" descr="http://t2.gstatic.com/images?q=tbn:ANd9GcSWDxIgmnZQ9WNeBJFGrP7mmAVaDTGAWrweYCkIVhPnLdXL0-HjQQ"/>
          <p:cNvPicPr>
            <a:picLocks noChangeAspect="1" noChangeArrowheads="1"/>
          </p:cNvPicPr>
          <p:nvPr/>
        </p:nvPicPr>
        <p:blipFill>
          <a:blip r:embed="rId4"/>
          <a:srcRect/>
          <a:stretch>
            <a:fillRect/>
          </a:stretch>
        </p:blipFill>
        <p:spPr bwMode="auto">
          <a:xfrm>
            <a:off x="304800" y="2941638"/>
            <a:ext cx="2438400" cy="3630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612775" y="228600"/>
            <a:ext cx="8153400" cy="990600"/>
          </a:xfrm>
        </p:spPr>
        <p:txBody>
          <a:bodyPr/>
          <a:lstStyle/>
          <a:p>
            <a:pPr eaLnBrk="1" hangingPunct="1"/>
            <a:r>
              <a:rPr lang="en-US" smtClean="0"/>
              <a:t>Quit Smoking</a:t>
            </a:r>
          </a:p>
        </p:txBody>
      </p:sp>
      <p:pic>
        <p:nvPicPr>
          <p:cNvPr id="29699" name="Picture 2" descr="http://t3.gstatic.com/images?q=tbn:ANd9GcRVc-ps5woquhGh07Cr0O4IceP-Oha21fFG1R3oe7gk4ngSCapM"/>
          <p:cNvPicPr>
            <a:picLocks noChangeAspect="1" noChangeArrowheads="1"/>
          </p:cNvPicPr>
          <p:nvPr/>
        </p:nvPicPr>
        <p:blipFill>
          <a:blip r:embed="rId2"/>
          <a:srcRect/>
          <a:stretch>
            <a:fillRect/>
          </a:stretch>
        </p:blipFill>
        <p:spPr bwMode="auto">
          <a:xfrm>
            <a:off x="2609850" y="1524000"/>
            <a:ext cx="3714750" cy="495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oter Placeholder 5"/>
          <p:cNvSpPr>
            <a:spLocks noGrp="1"/>
          </p:cNvSpPr>
          <p:nvPr>
            <p:ph type="ftr" sz="quarter" idx="11"/>
          </p:nvPr>
        </p:nvSpPr>
        <p:spPr bwMode="auto">
          <a:xfrm>
            <a:off x="609600" y="6248400"/>
            <a:ext cx="5334000" cy="365125"/>
          </a:xfrm>
          <a:noFill/>
          <a:ln>
            <a:miter lim="800000"/>
            <a:headEnd/>
            <a:tailEnd/>
          </a:ln>
        </p:spPr>
        <p:txBody>
          <a:bodyPr wrap="square" lIns="91440" tIns="45720" rIns="91440" bIns="45720" numCol="1" anchorCtr="0" compatLnSpc="1">
            <a:prstTxWarp prst="textNoShape">
              <a:avLst/>
            </a:prstTxWarp>
          </a:bodyPr>
          <a:lstStyle/>
          <a:p>
            <a:r>
              <a:rPr lang="fr-FR" smtClean="0"/>
              <a:t>ERS-ATS COPD Guidelines</a:t>
            </a:r>
          </a:p>
        </p:txBody>
      </p:sp>
      <p:sp>
        <p:nvSpPr>
          <p:cNvPr id="30723" name="Rectangle 2"/>
          <p:cNvSpPr>
            <a:spLocks noGrp="1" noChangeArrowheads="1"/>
          </p:cNvSpPr>
          <p:nvPr>
            <p:ph type="title"/>
          </p:nvPr>
        </p:nvSpPr>
        <p:spPr/>
        <p:txBody>
          <a:bodyPr/>
          <a:lstStyle/>
          <a:p>
            <a:pPr eaLnBrk="1" hangingPunct="1"/>
            <a:r>
              <a:rPr lang="fr-CH" smtClean="0"/>
              <a:t>Smoking cessation </a:t>
            </a:r>
            <a:endParaRPr lang="fr-FR" smtClean="0"/>
          </a:p>
        </p:txBody>
      </p:sp>
      <p:graphicFrame>
        <p:nvGraphicFramePr>
          <p:cNvPr id="114729" name="Group 41"/>
          <p:cNvGraphicFramePr>
            <a:graphicFrameLocks noGrp="1"/>
          </p:cNvGraphicFramePr>
          <p:nvPr>
            <p:ph sz="half" idx="2"/>
          </p:nvPr>
        </p:nvGraphicFramePr>
        <p:xfrm>
          <a:off x="357158" y="1285861"/>
          <a:ext cx="8429684" cy="4443416"/>
        </p:xfrm>
        <a:graphic>
          <a:graphicData uri="http://schemas.openxmlformats.org/drawingml/2006/table">
            <a:tbl>
              <a:tblPr/>
              <a:tblGrid>
                <a:gridCol w="1411453"/>
                <a:gridCol w="7018231"/>
              </a:tblGrid>
              <a:tr h="721557">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GB" sz="1800" b="0" i="0" u="none" strike="noStrike" cap="none" normalizeH="0" baseline="0" dirty="0" smtClean="0">
                          <a:ln>
                            <a:noFill/>
                          </a:ln>
                          <a:solidFill>
                            <a:schemeClr val="accent2"/>
                          </a:solidFill>
                          <a:effectLst/>
                          <a:latin typeface="Arial" charset="0"/>
                        </a:rPr>
                        <a:t>Ask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GB" sz="1800" b="0" i="0" u="none" strike="noStrike" cap="none" normalizeH="0" baseline="0" dirty="0" smtClean="0">
                          <a:ln>
                            <a:noFill/>
                          </a:ln>
                          <a:solidFill>
                            <a:schemeClr val="accent2"/>
                          </a:solidFill>
                          <a:effectLst/>
                          <a:latin typeface="Arial" charset="0"/>
                        </a:rPr>
                        <a:t>Identify all tobacco users at every visit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r>
              <a:tr h="732169">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GB" sz="1800" b="0" i="0" u="none" strike="noStrike" cap="none" normalizeH="0" baseline="0" smtClean="0">
                          <a:ln>
                            <a:noFill/>
                          </a:ln>
                          <a:solidFill>
                            <a:srgbClr val="333300"/>
                          </a:solidFill>
                          <a:effectLst/>
                          <a:latin typeface="Arial" charset="0"/>
                        </a:rPr>
                        <a:t>Advise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GB" sz="1800" b="0" i="0" u="none" strike="noStrike" cap="none" normalizeH="0" baseline="0" dirty="0" smtClean="0">
                          <a:ln>
                            <a:noFill/>
                          </a:ln>
                          <a:solidFill>
                            <a:srgbClr val="333300"/>
                          </a:solidFill>
                          <a:effectLst/>
                          <a:latin typeface="Arial" charset="0"/>
                        </a:rPr>
                        <a:t>Strongly urge all tobacco users to quit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729516">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GB" sz="1800" b="0" i="0" u="none" strike="noStrike" cap="none" normalizeH="0" baseline="0" smtClean="0">
                          <a:ln>
                            <a:noFill/>
                          </a:ln>
                          <a:solidFill>
                            <a:srgbClr val="333300"/>
                          </a:solidFill>
                          <a:effectLst/>
                          <a:latin typeface="Arial" charset="0"/>
                        </a:rPr>
                        <a:t>Assess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GB" sz="1800" b="0" i="0" u="none" strike="noStrike" cap="none" normalizeH="0" baseline="0" dirty="0" smtClean="0">
                          <a:ln>
                            <a:noFill/>
                          </a:ln>
                          <a:solidFill>
                            <a:srgbClr val="333300"/>
                          </a:solidFill>
                          <a:effectLst/>
                          <a:latin typeface="Arial" charset="0"/>
                        </a:rPr>
                        <a:t>Determine willingness to make a quit attempt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1528005">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GB" sz="1800" b="0" i="0" u="none" strike="noStrike" cap="none" normalizeH="0" baseline="0" smtClean="0">
                          <a:ln>
                            <a:noFill/>
                          </a:ln>
                          <a:solidFill>
                            <a:srgbClr val="333300"/>
                          </a:solidFill>
                          <a:effectLst/>
                          <a:latin typeface="Arial" charset="0"/>
                        </a:rPr>
                        <a:t>Assist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66"/>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GB" sz="1800" b="0" i="0" u="none" strike="noStrike" cap="none" normalizeH="0" baseline="0" smtClean="0">
                          <a:ln>
                            <a:noFill/>
                          </a:ln>
                          <a:solidFill>
                            <a:srgbClr val="333300"/>
                          </a:solidFill>
                          <a:effectLst/>
                          <a:latin typeface="Arial" charset="0"/>
                        </a:rPr>
                        <a:t>Help the patient with a quit plan, provide practical counselling, treatment and social support, recommend the use of approved pharmacotherapy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66"/>
                    </a:solidFill>
                  </a:tcPr>
                </a:tc>
              </a:tr>
              <a:tr h="732169">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GB" sz="1800" b="0" i="0" u="none" strike="noStrike" cap="none" normalizeH="0" baseline="0" smtClean="0">
                          <a:ln>
                            <a:noFill/>
                          </a:ln>
                          <a:solidFill>
                            <a:srgbClr val="333300"/>
                          </a:solidFill>
                          <a:effectLst/>
                          <a:latin typeface="Arial" charset="0"/>
                        </a:rPr>
                        <a:t>Arrange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GB" sz="1800" b="0" i="0" u="none" strike="noStrike" cap="none" normalizeH="0" baseline="0" dirty="0" smtClean="0">
                          <a:ln>
                            <a:noFill/>
                          </a:ln>
                          <a:solidFill>
                            <a:srgbClr val="333300"/>
                          </a:solidFill>
                          <a:effectLst/>
                          <a:latin typeface="Arial" charset="0"/>
                        </a:rPr>
                        <a:t>Schedule follow-up contact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933"/>
                    </a:solidFill>
                  </a:tcPr>
                </a:tc>
              </a:tr>
            </a:tbl>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68760"/>
            <a:ext cx="8229600" cy="5055840"/>
          </a:xfrm>
        </p:spPr>
        <p:txBody>
          <a:bodyPr>
            <a:normAutofit fontScale="92500"/>
          </a:bodyPr>
          <a:lstStyle/>
          <a:p>
            <a:r>
              <a:rPr lang="en-US" i="1" dirty="0" smtClean="0">
                <a:solidFill>
                  <a:srgbClr val="0070C0"/>
                </a:solidFill>
              </a:rPr>
              <a:t>Cognitive </a:t>
            </a:r>
            <a:r>
              <a:rPr lang="en-US" i="1" dirty="0" err="1" smtClean="0">
                <a:solidFill>
                  <a:srgbClr val="0070C0"/>
                </a:solidFill>
              </a:rPr>
              <a:t>behavioural</a:t>
            </a:r>
            <a:r>
              <a:rPr lang="en-US" i="1" dirty="0" smtClean="0">
                <a:solidFill>
                  <a:srgbClr val="0070C0"/>
                </a:solidFill>
              </a:rPr>
              <a:t> therapy (CBT) </a:t>
            </a:r>
            <a:endParaRPr lang="en-US" dirty="0" smtClean="0"/>
          </a:p>
          <a:p>
            <a:pPr>
              <a:buNone/>
            </a:pPr>
            <a:r>
              <a:rPr lang="en-US" dirty="0" smtClean="0"/>
              <a:t>	</a:t>
            </a:r>
            <a:r>
              <a:rPr lang="en-US" i="1" dirty="0" smtClean="0"/>
              <a:t>Evidence-based psychological treatment focusing on thoughts, beliefs and attitudes, how these impact on </a:t>
            </a:r>
            <a:r>
              <a:rPr lang="en-US" i="1" dirty="0" err="1" smtClean="0"/>
              <a:t>behaviour</a:t>
            </a:r>
            <a:r>
              <a:rPr lang="en-US" i="1" dirty="0" smtClean="0"/>
              <a:t> and dealing with problems and whether there are alternative ways. </a:t>
            </a:r>
          </a:p>
          <a:p>
            <a:endParaRPr lang="en-US" dirty="0" smtClean="0"/>
          </a:p>
          <a:p>
            <a:r>
              <a:rPr lang="en-US" dirty="0" smtClean="0"/>
              <a:t>Pre-pulmonary rehabilitation interventions using cognitive </a:t>
            </a:r>
            <a:r>
              <a:rPr lang="en-US" dirty="0" err="1" smtClean="0"/>
              <a:t>behavioural</a:t>
            </a:r>
            <a:r>
              <a:rPr lang="en-US" dirty="0" smtClean="0"/>
              <a:t> techniques may improve completion of pulmonary rehabilitation. </a:t>
            </a:r>
            <a:endParaRPr lang="en-US" dirty="0"/>
          </a:p>
        </p:txBody>
      </p:sp>
      <p:sp>
        <p:nvSpPr>
          <p:cNvPr id="4" name="Slide Number Placeholder 3"/>
          <p:cNvSpPr>
            <a:spLocks noGrp="1"/>
          </p:cNvSpPr>
          <p:nvPr>
            <p:ph type="sldNum" sz="quarter" idx="12"/>
          </p:nvPr>
        </p:nvSpPr>
        <p:spPr/>
        <p:txBody>
          <a:bodyPr/>
          <a:lstStyle/>
          <a:p>
            <a:fld id="{042AED99-7FB4-404E-8A97-64753DCE42EC}" type="slidenum">
              <a:rPr lang="en-US" smtClean="0">
                <a:solidFill>
                  <a:srgbClr val="04617B">
                    <a:shade val="90000"/>
                  </a:srgbClr>
                </a:solidFill>
              </a:rPr>
              <a:pPr/>
              <a:t>57</a:t>
            </a:fld>
            <a:endParaRPr lang="en-US">
              <a:solidFill>
                <a:srgbClr val="04617B">
                  <a:shade val="90000"/>
                </a:srgbClr>
              </a:solidFill>
            </a:endParaRPr>
          </a:p>
        </p:txBody>
      </p:sp>
      <p:sp>
        <p:nvSpPr>
          <p:cNvPr id="5" name="Rectangle 4"/>
          <p:cNvSpPr/>
          <p:nvPr/>
        </p:nvSpPr>
        <p:spPr>
          <a:xfrm>
            <a:off x="0" y="6546830"/>
            <a:ext cx="9144000" cy="338554"/>
          </a:xfrm>
          <a:prstGeom prst="rect">
            <a:avLst/>
          </a:prstGeom>
        </p:spPr>
        <p:txBody>
          <a:bodyPr wrap="square">
            <a:spAutoFit/>
          </a:bodyPr>
          <a:lstStyle/>
          <a:p>
            <a:pPr algn="ctr"/>
            <a:r>
              <a:rPr lang="en-US" sz="1600" dirty="0" smtClean="0">
                <a:solidFill>
                  <a:prstClr val="black"/>
                </a:solidFill>
              </a:rPr>
              <a:t>Bolton CE, et al. Thorax 2013;68:ii1–ii30. doi:10.1136/thoraxjnl-2013-203808</a:t>
            </a:r>
            <a:endParaRPr lang="en-US" sz="1600" dirty="0">
              <a:solidFill>
                <a:prstClr val="black"/>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eaLnBrk="1" hangingPunct="1"/>
            <a:r>
              <a:rPr lang="en-US" smtClean="0">
                <a:solidFill>
                  <a:srgbClr val="800000"/>
                </a:solidFill>
              </a:rPr>
              <a:t>Breathing techniques </a:t>
            </a:r>
          </a:p>
        </p:txBody>
      </p:sp>
      <p:sp>
        <p:nvSpPr>
          <p:cNvPr id="39939" name="Content Placeholder 4"/>
          <p:cNvSpPr>
            <a:spLocks noGrp="1"/>
          </p:cNvSpPr>
          <p:nvPr>
            <p:ph idx="1"/>
          </p:nvPr>
        </p:nvSpPr>
        <p:spPr>
          <a:xfrm>
            <a:off x="457200" y="2392363"/>
            <a:ext cx="8229600" cy="4389437"/>
          </a:xfrm>
        </p:spPr>
        <p:txBody>
          <a:bodyPr/>
          <a:lstStyle/>
          <a:p>
            <a:pPr eaLnBrk="1" hangingPunct="1"/>
            <a:r>
              <a:rPr lang="en-US" smtClean="0">
                <a:solidFill>
                  <a:srgbClr val="002060"/>
                </a:solidFill>
              </a:rPr>
              <a:t>Pursed Lip Breathing </a:t>
            </a:r>
          </a:p>
          <a:p>
            <a:pPr eaLnBrk="1" hangingPunct="1"/>
            <a:r>
              <a:rPr lang="en-US" smtClean="0">
                <a:solidFill>
                  <a:srgbClr val="002060"/>
                </a:solidFill>
              </a:rPr>
              <a:t>Segmental breathing exercises</a:t>
            </a:r>
          </a:p>
          <a:p>
            <a:pPr eaLnBrk="1" hangingPunct="1"/>
            <a:r>
              <a:rPr lang="en-US" smtClean="0">
                <a:solidFill>
                  <a:srgbClr val="002060"/>
                </a:solidFill>
              </a:rPr>
              <a:t>Thoracic expansion exercises</a:t>
            </a:r>
          </a:p>
          <a:p>
            <a:pPr eaLnBrk="1" hangingPunct="1"/>
            <a:r>
              <a:rPr lang="en-US" smtClean="0">
                <a:solidFill>
                  <a:srgbClr val="002060"/>
                </a:solidFill>
              </a:rPr>
              <a:t>Autogenic drainage</a:t>
            </a:r>
          </a:p>
          <a:p>
            <a:pPr eaLnBrk="1" hangingPunct="1"/>
            <a:r>
              <a:rPr lang="en-US" smtClean="0">
                <a:solidFill>
                  <a:srgbClr val="002060"/>
                </a:solidFill>
              </a:rPr>
              <a:t>Postural drainage</a:t>
            </a:r>
          </a:p>
          <a:p>
            <a:pPr eaLnBrk="1" hangingPunct="1"/>
            <a:endParaRPr lang="en-US" smtClean="0">
              <a:solidFill>
                <a:srgbClr val="002060"/>
              </a:solidFill>
            </a:endParaRPr>
          </a:p>
        </p:txBody>
      </p:sp>
      <p:sp>
        <p:nvSpPr>
          <p:cNvPr id="5" name="Slide Number Placeholder 4"/>
          <p:cNvSpPr>
            <a:spLocks noGrp="1"/>
          </p:cNvSpPr>
          <p:nvPr>
            <p:ph type="sldNum" sz="quarter" idx="12"/>
          </p:nvPr>
        </p:nvSpPr>
        <p:spPr/>
        <p:txBody>
          <a:bodyPr/>
          <a:lstStyle/>
          <a:p>
            <a:pPr>
              <a:defRPr/>
            </a:pPr>
            <a:fld id="{0370AB79-F7B1-4575-9156-BB5755F904A3}" type="slidenum">
              <a:rPr lang="en-US"/>
              <a:pPr>
                <a:defRPr/>
              </a:pPr>
              <a:t>58</a:t>
            </a:fld>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612775" y="228600"/>
            <a:ext cx="8153400" cy="990600"/>
          </a:xfrm>
        </p:spPr>
        <p:txBody>
          <a:bodyPr/>
          <a:lstStyle/>
          <a:p>
            <a:pPr eaLnBrk="1" hangingPunct="1"/>
            <a:r>
              <a:rPr lang="en-US" smtClean="0"/>
              <a:t>More breath per breath</a:t>
            </a:r>
          </a:p>
        </p:txBody>
      </p:sp>
      <p:pic>
        <p:nvPicPr>
          <p:cNvPr id="27651" name="Picture 3" descr="alveoli"/>
          <p:cNvPicPr>
            <a:picLocks noChangeAspect="1" noChangeArrowheads="1" noCrop="1"/>
          </p:cNvPicPr>
          <p:nvPr/>
        </p:nvPicPr>
        <p:blipFill>
          <a:blip r:embed="rId2"/>
          <a:srcRect/>
          <a:stretch>
            <a:fillRect/>
          </a:stretch>
        </p:blipFill>
        <p:spPr bwMode="auto">
          <a:xfrm>
            <a:off x="4953000" y="2836863"/>
            <a:ext cx="4114800" cy="3868737"/>
          </a:xfrm>
          <a:prstGeom prst="rect">
            <a:avLst/>
          </a:prstGeom>
          <a:noFill/>
          <a:ln w="9525">
            <a:noFill/>
            <a:miter lim="800000"/>
            <a:headEnd/>
            <a:tailEnd/>
          </a:ln>
        </p:spPr>
      </p:pic>
      <p:pic>
        <p:nvPicPr>
          <p:cNvPr id="27652" name="Picture 4" descr="breathng"/>
          <p:cNvPicPr>
            <a:picLocks noChangeAspect="1" noChangeArrowheads="1" noCrop="1"/>
          </p:cNvPicPr>
          <p:nvPr/>
        </p:nvPicPr>
        <p:blipFill>
          <a:blip r:embed="rId3"/>
          <a:srcRect/>
          <a:stretch>
            <a:fillRect/>
          </a:stretch>
        </p:blipFill>
        <p:spPr bwMode="auto">
          <a:xfrm>
            <a:off x="304800" y="1641475"/>
            <a:ext cx="4114800" cy="5216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612775" y="500042"/>
            <a:ext cx="7531125" cy="719158"/>
          </a:xfrm>
        </p:spPr>
        <p:txBody>
          <a:bodyPr>
            <a:normAutofit fontScale="90000"/>
          </a:bodyPr>
          <a:lstStyle/>
          <a:p>
            <a:pPr eaLnBrk="1" hangingPunct="1"/>
            <a:r>
              <a:rPr lang="en-US" dirty="0" smtClean="0"/>
              <a:t>Pursed lip breathing</a:t>
            </a:r>
          </a:p>
        </p:txBody>
      </p:sp>
      <p:pic>
        <p:nvPicPr>
          <p:cNvPr id="35843" name="Picture 2" descr="http://t1.gstatic.com/images?q=tbn:ANd9GcSeRxFgLfgKuaPUtNb8cmr4UhNwO-V5Fz7mTYzyPfBCZ8YbO5qKbg"/>
          <p:cNvPicPr>
            <a:picLocks noChangeAspect="1" noChangeArrowheads="1"/>
          </p:cNvPicPr>
          <p:nvPr/>
        </p:nvPicPr>
        <p:blipFill>
          <a:blip r:embed="rId2"/>
          <a:srcRect/>
          <a:stretch>
            <a:fillRect/>
          </a:stretch>
        </p:blipFill>
        <p:spPr bwMode="auto">
          <a:xfrm>
            <a:off x="2143108" y="1928802"/>
            <a:ext cx="4643470" cy="272251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612775" y="228600"/>
            <a:ext cx="8153400" cy="990600"/>
          </a:xfrm>
        </p:spPr>
        <p:txBody>
          <a:bodyPr/>
          <a:lstStyle/>
          <a:p>
            <a:pPr eaLnBrk="1" hangingPunct="1"/>
            <a:r>
              <a:rPr lang="en-US" smtClean="0"/>
              <a:t>Energy conserving</a:t>
            </a:r>
          </a:p>
        </p:txBody>
      </p:sp>
      <p:pic>
        <p:nvPicPr>
          <p:cNvPr id="37891" name="Picture 1" descr="C:\Users\vaio\Desktop\copd kolkota\imagesCA1C04WD.jpg"/>
          <p:cNvPicPr>
            <a:picLocks noChangeAspect="1" noChangeArrowheads="1"/>
          </p:cNvPicPr>
          <p:nvPr/>
        </p:nvPicPr>
        <p:blipFill>
          <a:blip r:embed="rId2"/>
          <a:srcRect/>
          <a:stretch>
            <a:fillRect/>
          </a:stretch>
        </p:blipFill>
        <p:spPr bwMode="auto">
          <a:xfrm>
            <a:off x="2895600" y="1790700"/>
            <a:ext cx="2452688" cy="2705100"/>
          </a:xfrm>
          <a:prstGeom prst="rect">
            <a:avLst/>
          </a:prstGeom>
          <a:noFill/>
          <a:ln w="9525">
            <a:noFill/>
            <a:miter lim="800000"/>
            <a:headEnd/>
            <a:tailEnd/>
          </a:ln>
        </p:spPr>
      </p:pic>
      <p:pic>
        <p:nvPicPr>
          <p:cNvPr id="37892" name="Picture 3" descr="C:\Users\vaio\Desktop\copd kolkota\imagesCAGD3JB3.jpg"/>
          <p:cNvPicPr>
            <a:picLocks noChangeAspect="1" noChangeArrowheads="1"/>
          </p:cNvPicPr>
          <p:nvPr/>
        </p:nvPicPr>
        <p:blipFill>
          <a:blip r:embed="rId3"/>
          <a:srcRect/>
          <a:stretch>
            <a:fillRect/>
          </a:stretch>
        </p:blipFill>
        <p:spPr bwMode="auto">
          <a:xfrm>
            <a:off x="304800" y="3657600"/>
            <a:ext cx="3114675" cy="3114675"/>
          </a:xfrm>
          <a:prstGeom prst="rect">
            <a:avLst/>
          </a:prstGeom>
          <a:noFill/>
          <a:ln w="9525">
            <a:noFill/>
            <a:miter lim="800000"/>
            <a:headEnd/>
            <a:tailEnd/>
          </a:ln>
        </p:spPr>
      </p:pic>
      <p:pic>
        <p:nvPicPr>
          <p:cNvPr id="37893" name="Picture 4" descr="C:\Users\vaio\Desktop\copd kolkota\untitled.bmp"/>
          <p:cNvPicPr>
            <a:picLocks noChangeAspect="1" noChangeArrowheads="1"/>
          </p:cNvPicPr>
          <p:nvPr/>
        </p:nvPicPr>
        <p:blipFill>
          <a:blip r:embed="rId4"/>
          <a:srcRect/>
          <a:stretch>
            <a:fillRect/>
          </a:stretch>
        </p:blipFill>
        <p:spPr bwMode="auto">
          <a:xfrm>
            <a:off x="4897438" y="4038600"/>
            <a:ext cx="4032250" cy="2562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612775" y="357166"/>
            <a:ext cx="7959753" cy="1071570"/>
          </a:xfrm>
        </p:spPr>
        <p:txBody>
          <a:bodyPr/>
          <a:lstStyle/>
          <a:p>
            <a:pPr eaLnBrk="1" hangingPunct="1"/>
            <a:r>
              <a:rPr lang="en-US" dirty="0" smtClean="0"/>
              <a:t>Diaphragmatic breathing </a:t>
            </a:r>
          </a:p>
        </p:txBody>
      </p:sp>
      <p:pic>
        <p:nvPicPr>
          <p:cNvPr id="33795" name="Picture 2" descr="http://barnsleyhealth.com/03%20images/01%20clip%20art/diaphragmatic_breathing_01.gif"/>
          <p:cNvPicPr>
            <a:picLocks noChangeAspect="1" noChangeArrowheads="1"/>
          </p:cNvPicPr>
          <p:nvPr/>
        </p:nvPicPr>
        <p:blipFill>
          <a:blip r:embed="rId2"/>
          <a:srcRect/>
          <a:stretch>
            <a:fillRect/>
          </a:stretch>
        </p:blipFill>
        <p:spPr bwMode="auto">
          <a:xfrm>
            <a:off x="285720" y="2004433"/>
            <a:ext cx="3500462" cy="2820922"/>
          </a:xfrm>
          <a:prstGeom prst="rect">
            <a:avLst/>
          </a:prstGeom>
          <a:noFill/>
          <a:ln w="9525">
            <a:noFill/>
            <a:miter lim="800000"/>
            <a:headEnd/>
            <a:tailEnd/>
          </a:ln>
        </p:spPr>
      </p:pic>
      <p:pic>
        <p:nvPicPr>
          <p:cNvPr id="33796" name="Picture 4" descr="http://www.clipart.dk.co.uk/DKImages/exp_humanbody/exp_human084.jpg"/>
          <p:cNvPicPr>
            <a:picLocks noChangeAspect="1" noChangeArrowheads="1"/>
          </p:cNvPicPr>
          <p:nvPr/>
        </p:nvPicPr>
        <p:blipFill>
          <a:blip r:embed="rId3"/>
          <a:srcRect/>
          <a:stretch>
            <a:fillRect/>
          </a:stretch>
        </p:blipFill>
        <p:spPr bwMode="auto">
          <a:xfrm>
            <a:off x="4297715" y="2000240"/>
            <a:ext cx="4521027" cy="278608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612775" y="228600"/>
            <a:ext cx="8153400" cy="990600"/>
          </a:xfrm>
        </p:spPr>
        <p:txBody>
          <a:bodyPr/>
          <a:lstStyle/>
          <a:p>
            <a:r>
              <a:rPr lang="en-IN" smtClean="0"/>
              <a:t>        Diaphragmatic Breathing</a:t>
            </a:r>
          </a:p>
        </p:txBody>
      </p:sp>
      <p:pic>
        <p:nvPicPr>
          <p:cNvPr id="34819" name="Picture 2"/>
          <p:cNvPicPr>
            <a:picLocks noGrp="1" noChangeAspect="1" noChangeArrowheads="1"/>
          </p:cNvPicPr>
          <p:nvPr>
            <p:ph sz="quarter" idx="1"/>
          </p:nvPr>
        </p:nvPicPr>
        <p:blipFill>
          <a:blip r:embed="rId2"/>
          <a:srcRect/>
          <a:stretch>
            <a:fillRect/>
          </a:stretch>
        </p:blipFill>
        <p:spPr>
          <a:xfrm>
            <a:off x="1905000" y="2057400"/>
            <a:ext cx="5715000" cy="4038600"/>
          </a:xfrm>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612775" y="357166"/>
            <a:ext cx="7745439" cy="862034"/>
          </a:xfrm>
        </p:spPr>
        <p:txBody>
          <a:bodyPr/>
          <a:lstStyle/>
          <a:p>
            <a:pPr eaLnBrk="1" hangingPunct="1"/>
            <a:endParaRPr lang="en-US" dirty="0" smtClean="0"/>
          </a:p>
        </p:txBody>
      </p:sp>
      <p:pic>
        <p:nvPicPr>
          <p:cNvPr id="532481" name="Picture 1" descr="C:\Users\Vaio\Desktop\CHANTLOG.GIF"/>
          <p:cNvPicPr>
            <a:picLocks noChangeAspect="1" noChangeArrowheads="1"/>
          </p:cNvPicPr>
          <p:nvPr/>
        </p:nvPicPr>
        <p:blipFill>
          <a:blip r:embed="rId2"/>
          <a:srcRect/>
          <a:stretch>
            <a:fillRect/>
          </a:stretch>
        </p:blipFill>
        <p:spPr bwMode="auto">
          <a:xfrm>
            <a:off x="2071669" y="1000108"/>
            <a:ext cx="5094787" cy="4330052"/>
          </a:xfrm>
          <a:prstGeom prst="rect">
            <a:avLst/>
          </a:prstGeom>
          <a:noFill/>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612775" y="228600"/>
            <a:ext cx="8153400" cy="990600"/>
          </a:xfrm>
        </p:spPr>
        <p:txBody>
          <a:bodyPr/>
          <a:lstStyle/>
          <a:p>
            <a:pPr eaLnBrk="1" hangingPunct="1"/>
            <a:r>
              <a:rPr lang="en-US" smtClean="0"/>
              <a:t>Muscle Reconditioning</a:t>
            </a:r>
          </a:p>
        </p:txBody>
      </p:sp>
      <p:pic>
        <p:nvPicPr>
          <p:cNvPr id="38915" name="Picture 2" descr="C:\Users\vaio\Desktop\copd kolkota\imagesCAPP93ZB.jpg"/>
          <p:cNvPicPr>
            <a:picLocks noChangeAspect="1" noChangeArrowheads="1"/>
          </p:cNvPicPr>
          <p:nvPr/>
        </p:nvPicPr>
        <p:blipFill>
          <a:blip r:embed="rId2"/>
          <a:srcRect/>
          <a:stretch>
            <a:fillRect/>
          </a:stretch>
        </p:blipFill>
        <p:spPr bwMode="auto">
          <a:xfrm>
            <a:off x="5786446" y="2643182"/>
            <a:ext cx="3052762" cy="3052762"/>
          </a:xfrm>
          <a:prstGeom prst="rect">
            <a:avLst/>
          </a:prstGeom>
          <a:noFill/>
          <a:ln w="9525">
            <a:noFill/>
            <a:miter lim="800000"/>
            <a:headEnd/>
            <a:tailEnd/>
          </a:ln>
        </p:spPr>
      </p:pic>
      <p:pic>
        <p:nvPicPr>
          <p:cNvPr id="38916" name="Picture 6" descr="http://t3.gstatic.com/images?q=tbn:ANd9GcSs_2jH14zaQs2R9QOiaud7x1--1glP60HH2vxk27hiC7Dr-Xht"/>
          <p:cNvPicPr>
            <a:picLocks noChangeAspect="1" noChangeArrowheads="1"/>
          </p:cNvPicPr>
          <p:nvPr/>
        </p:nvPicPr>
        <p:blipFill>
          <a:blip r:embed="rId3"/>
          <a:srcRect/>
          <a:stretch>
            <a:fillRect/>
          </a:stretch>
        </p:blipFill>
        <p:spPr bwMode="auto">
          <a:xfrm>
            <a:off x="214282" y="2571744"/>
            <a:ext cx="3213100" cy="3213100"/>
          </a:xfrm>
          <a:prstGeom prst="rect">
            <a:avLst/>
          </a:prstGeom>
          <a:noFill/>
          <a:ln w="9525">
            <a:noFill/>
            <a:miter lim="800000"/>
            <a:headEnd/>
            <a:tailEnd/>
          </a:ln>
        </p:spPr>
      </p:pic>
      <p:pic>
        <p:nvPicPr>
          <p:cNvPr id="38917" name="Picture 1" descr="C:\Users\vaio\Desktop\copd kolkota\imagesCA2K9MZ0.jpg"/>
          <p:cNvPicPr>
            <a:picLocks noChangeAspect="1" noChangeArrowheads="1"/>
          </p:cNvPicPr>
          <p:nvPr/>
        </p:nvPicPr>
        <p:blipFill>
          <a:blip r:embed="rId4"/>
          <a:srcRect/>
          <a:stretch>
            <a:fillRect/>
          </a:stretch>
        </p:blipFill>
        <p:spPr bwMode="auto">
          <a:xfrm>
            <a:off x="3286116" y="1357298"/>
            <a:ext cx="2500330" cy="3350667"/>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612775" y="228600"/>
            <a:ext cx="8153400" cy="990600"/>
          </a:xfrm>
        </p:spPr>
        <p:txBody>
          <a:bodyPr/>
          <a:lstStyle/>
          <a:p>
            <a:pPr eaLnBrk="1" hangingPunct="1"/>
            <a:r>
              <a:rPr lang="en-US" smtClean="0"/>
              <a:t>Oximetry and Six-minute walk test</a:t>
            </a:r>
          </a:p>
        </p:txBody>
      </p:sp>
      <p:pic>
        <p:nvPicPr>
          <p:cNvPr id="28675" name="Picture 2" descr="http://t1.gstatic.com/images?q=tbn:ANd9GcTTHkOUoXUf1gyYyBcozaNgULsBGHIdqdd98rLR5L51Zp_HFcFK"/>
          <p:cNvPicPr>
            <a:picLocks noGrp="1" noChangeAspect="1" noChangeArrowheads="1"/>
          </p:cNvPicPr>
          <p:nvPr>
            <p:ph sz="quarter" idx="1"/>
          </p:nvPr>
        </p:nvPicPr>
        <p:blipFill>
          <a:blip r:embed="rId2"/>
          <a:srcRect/>
          <a:stretch>
            <a:fillRect/>
          </a:stretch>
        </p:blipFill>
        <p:spPr>
          <a:xfrm>
            <a:off x="2743200" y="1524000"/>
            <a:ext cx="3843338" cy="4756150"/>
          </a:xfrm>
          <a:noFill/>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428604"/>
            <a:ext cx="7972452" cy="714380"/>
          </a:xfrm>
        </p:spPr>
        <p:txBody>
          <a:bodyPr>
            <a:normAutofit fontScale="90000"/>
          </a:bodyPr>
          <a:lstStyle/>
          <a:p>
            <a:pPr eaLnBrk="1" hangingPunct="1"/>
            <a:r>
              <a:rPr lang="en-US" dirty="0" smtClean="0"/>
              <a:t>Nutrition Assessment</a:t>
            </a:r>
          </a:p>
        </p:txBody>
      </p:sp>
      <p:sp>
        <p:nvSpPr>
          <p:cNvPr id="40963" name="Content Placeholder 2"/>
          <p:cNvSpPr>
            <a:spLocks noGrp="1"/>
          </p:cNvSpPr>
          <p:nvPr>
            <p:ph sz="quarter" idx="1"/>
          </p:nvPr>
        </p:nvSpPr>
        <p:spPr>
          <a:xfrm>
            <a:off x="642910" y="1500175"/>
            <a:ext cx="3429024" cy="4214841"/>
          </a:xfrm>
        </p:spPr>
        <p:txBody>
          <a:bodyPr rtlCol="0">
            <a:normAutofit fontScale="92500" lnSpcReduction="20000"/>
          </a:bodyPr>
          <a:lstStyle/>
          <a:p>
            <a:pPr eaLnBrk="1" fontAlgn="auto" hangingPunct="1">
              <a:spcAft>
                <a:spcPts val="0"/>
              </a:spcAft>
              <a:buFont typeface="Arial"/>
              <a:buChar char="•"/>
              <a:defRPr/>
            </a:pPr>
            <a:r>
              <a:rPr lang="en-US" dirty="0"/>
              <a:t>Height &amp; Weight</a:t>
            </a:r>
          </a:p>
          <a:p>
            <a:pPr eaLnBrk="1" fontAlgn="auto" hangingPunct="1">
              <a:spcAft>
                <a:spcPts val="0"/>
              </a:spcAft>
              <a:buFont typeface="Arial"/>
              <a:buChar char="•"/>
              <a:defRPr/>
            </a:pPr>
            <a:r>
              <a:rPr lang="en-US" dirty="0">
                <a:solidFill>
                  <a:srgbClr val="FF0000"/>
                </a:solidFill>
              </a:rPr>
              <a:t>BMI</a:t>
            </a:r>
          </a:p>
          <a:p>
            <a:pPr eaLnBrk="1" fontAlgn="auto" hangingPunct="1">
              <a:spcAft>
                <a:spcPts val="0"/>
              </a:spcAft>
              <a:buFont typeface="Arial"/>
              <a:buChar char="•"/>
              <a:defRPr/>
            </a:pPr>
            <a:r>
              <a:rPr lang="en-US" dirty="0"/>
              <a:t>Dietary History</a:t>
            </a:r>
          </a:p>
          <a:p>
            <a:pPr eaLnBrk="1" fontAlgn="auto" hangingPunct="1">
              <a:spcAft>
                <a:spcPts val="0"/>
              </a:spcAft>
              <a:buFont typeface="Arial"/>
              <a:buChar char="•"/>
              <a:defRPr/>
            </a:pPr>
            <a:r>
              <a:rPr lang="en-US" dirty="0">
                <a:solidFill>
                  <a:srgbClr val="FF0000"/>
                </a:solidFill>
              </a:rPr>
              <a:t>Fluid </a:t>
            </a:r>
            <a:r>
              <a:rPr lang="en-US" dirty="0" smtClean="0">
                <a:solidFill>
                  <a:srgbClr val="FF0000"/>
                </a:solidFill>
              </a:rPr>
              <a:t>intake / Exercise losses </a:t>
            </a:r>
          </a:p>
          <a:p>
            <a:pPr eaLnBrk="1" fontAlgn="auto" hangingPunct="1">
              <a:spcAft>
                <a:spcPts val="0"/>
              </a:spcAft>
              <a:buFont typeface="Arial"/>
              <a:buChar char="•"/>
              <a:defRPr/>
            </a:pPr>
            <a:r>
              <a:rPr lang="en-US" dirty="0"/>
              <a:t>Lean body mass determination</a:t>
            </a:r>
          </a:p>
          <a:p>
            <a:pPr eaLnBrk="1" fontAlgn="auto" hangingPunct="1">
              <a:spcAft>
                <a:spcPts val="0"/>
              </a:spcAft>
              <a:buFont typeface="Arial"/>
              <a:buChar char="•"/>
              <a:defRPr/>
            </a:pPr>
            <a:r>
              <a:rPr lang="en-US" dirty="0"/>
              <a:t>S Albumin / pre albumin</a:t>
            </a:r>
          </a:p>
          <a:p>
            <a:pPr eaLnBrk="1" fontAlgn="auto" hangingPunct="1">
              <a:spcAft>
                <a:spcPts val="0"/>
              </a:spcAft>
              <a:buFont typeface="Arial"/>
              <a:buChar char="•"/>
              <a:defRPr/>
            </a:pPr>
            <a:r>
              <a:rPr lang="en-US" dirty="0"/>
              <a:t>Alcohol</a:t>
            </a:r>
          </a:p>
          <a:p>
            <a:pPr eaLnBrk="1" fontAlgn="auto" hangingPunct="1">
              <a:spcAft>
                <a:spcPts val="0"/>
              </a:spcAft>
              <a:buFont typeface="Arial"/>
              <a:buChar char="•"/>
              <a:defRPr/>
            </a:pPr>
            <a:r>
              <a:rPr lang="en-US" dirty="0">
                <a:solidFill>
                  <a:srgbClr val="FF0000"/>
                </a:solidFill>
              </a:rPr>
              <a:t>Weight change</a:t>
            </a:r>
          </a:p>
          <a:p>
            <a:pPr eaLnBrk="1" fontAlgn="auto" hangingPunct="1">
              <a:spcAft>
                <a:spcPts val="0"/>
              </a:spcAft>
              <a:buFont typeface="Arial"/>
              <a:buChar char="•"/>
              <a:defRPr/>
            </a:pPr>
            <a:endParaRPr lang="en-US" dirty="0"/>
          </a:p>
        </p:txBody>
      </p:sp>
      <p:pic>
        <p:nvPicPr>
          <p:cNvPr id="19460" name="Content Placeholder 4" descr="PR nutrition.jpg"/>
          <p:cNvPicPr>
            <a:picLocks noGrp="1" noChangeAspect="1"/>
          </p:cNvPicPr>
          <p:nvPr>
            <p:ph sz="quarter" idx="2"/>
          </p:nvPr>
        </p:nvPicPr>
        <p:blipFill>
          <a:blip r:embed="rId3" cstate="print"/>
          <a:srcRect l="-4578" r="-4578"/>
          <a:stretch>
            <a:fillRect/>
          </a:stretch>
        </p:blipFill>
        <p:spPr>
          <a:xfrm>
            <a:off x="5572132" y="2071678"/>
            <a:ext cx="2401488" cy="2933475"/>
          </a:xfrm>
        </p:spPr>
      </p:pic>
      <p:sp>
        <p:nvSpPr>
          <p:cNvPr id="19461" name="TextBox 4"/>
          <p:cNvSpPr txBox="1">
            <a:spLocks noChangeArrowheads="1"/>
          </p:cNvSpPr>
          <p:nvPr/>
        </p:nvSpPr>
        <p:spPr bwMode="auto">
          <a:xfrm>
            <a:off x="1922463" y="6334125"/>
            <a:ext cx="5051425" cy="369888"/>
          </a:xfrm>
          <a:prstGeom prst="rect">
            <a:avLst/>
          </a:prstGeom>
          <a:noFill/>
          <a:ln w="9525">
            <a:noFill/>
            <a:miter lim="800000"/>
            <a:headEnd/>
            <a:tailEnd/>
          </a:ln>
        </p:spPr>
        <p:txBody>
          <a:bodyPr wrap="none">
            <a:spAutoFit/>
          </a:bodyPr>
          <a:lstStyle/>
          <a:p>
            <a:pPr defTabSz="457200" fontAlgn="base">
              <a:spcBef>
                <a:spcPct val="0"/>
              </a:spcBef>
              <a:spcAft>
                <a:spcPct val="0"/>
              </a:spcAft>
            </a:pPr>
            <a:r>
              <a:rPr lang="en-US" smtClean="0">
                <a:solidFill>
                  <a:prstClr val="black"/>
                </a:solidFill>
                <a:cs typeface="Arial" charset="0"/>
              </a:rPr>
              <a:t>Malnutrition needs to be identified at the beginning</a:t>
            </a:r>
          </a:p>
        </p:txBody>
      </p:sp>
      <p:sp>
        <p:nvSpPr>
          <p:cNvPr id="6" name="Slide Number Placeholder 5"/>
          <p:cNvSpPr>
            <a:spLocks noGrp="1"/>
          </p:cNvSpPr>
          <p:nvPr>
            <p:ph type="sldNum" sz="quarter" idx="12"/>
          </p:nvPr>
        </p:nvSpPr>
        <p:spPr/>
        <p:txBody>
          <a:bodyPr/>
          <a:lstStyle/>
          <a:p>
            <a:pPr>
              <a:defRPr/>
            </a:pPr>
            <a:fld id="{CBA6C8F1-8B50-4604-9869-EDD647187CFE}" type="slidenum">
              <a:rPr lang="en-US">
                <a:solidFill>
                  <a:prstClr val="black">
                    <a:tint val="75000"/>
                  </a:prstClr>
                </a:solidFill>
              </a:rPr>
              <a:pPr>
                <a:defRPr/>
              </a:pPr>
              <a:t>67</a:t>
            </a:fld>
            <a:endParaRPr lang="en-US">
              <a:solidFill>
                <a:prstClr val="black">
                  <a:tint val="75000"/>
                </a:prstClr>
              </a:solidFill>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newfoodpyramid"/>
          <p:cNvPicPr>
            <a:picLocks noChangeAspect="1" noChangeArrowheads="1"/>
          </p:cNvPicPr>
          <p:nvPr/>
        </p:nvPicPr>
        <p:blipFill>
          <a:blip r:embed="rId2"/>
          <a:srcRect/>
          <a:stretch>
            <a:fillRect/>
          </a:stretch>
        </p:blipFill>
        <p:spPr bwMode="auto">
          <a:xfrm>
            <a:off x="0" y="1333500"/>
            <a:ext cx="9144000" cy="5365750"/>
          </a:xfrm>
          <a:prstGeom prst="rect">
            <a:avLst/>
          </a:prstGeom>
          <a:noFill/>
          <a:ln w="9525">
            <a:noFill/>
            <a:miter lim="800000"/>
            <a:headEnd/>
            <a:tailEnd/>
          </a:ln>
        </p:spPr>
      </p:pic>
      <p:sp>
        <p:nvSpPr>
          <p:cNvPr id="4" name="Title 1"/>
          <p:cNvSpPr txBox="1">
            <a:spLocks/>
          </p:cNvSpPr>
          <p:nvPr/>
        </p:nvSpPr>
        <p:spPr>
          <a:xfrm>
            <a:off x="304800" y="274638"/>
            <a:ext cx="7772400" cy="1143000"/>
          </a:xfrm>
          <a:prstGeom prst="rect">
            <a:avLst/>
          </a:prstGeom>
        </p:spPr>
        <p:txBody>
          <a:bodyPr/>
          <a:lstStyle/>
          <a:p>
            <a:pPr eaLnBrk="0" hangingPunct="0">
              <a:defRPr/>
            </a:pPr>
            <a:r>
              <a:rPr lang="en-US" sz="4000" dirty="0">
                <a:solidFill>
                  <a:schemeClr val="tx2"/>
                </a:solidFill>
                <a:latin typeface="+mj-lt"/>
                <a:ea typeface="+mj-ea"/>
                <a:cs typeface="+mj-cs"/>
              </a:rPr>
              <a:t>Nutrition</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612775" y="228600"/>
            <a:ext cx="8153400" cy="990600"/>
          </a:xfrm>
        </p:spPr>
        <p:txBody>
          <a:bodyPr/>
          <a:lstStyle/>
          <a:p>
            <a:pPr eaLnBrk="1" hangingPunct="1"/>
            <a:r>
              <a:rPr lang="en-US" smtClean="0"/>
              <a:t>Non-invasive ventilation</a:t>
            </a:r>
          </a:p>
        </p:txBody>
      </p:sp>
      <p:pic>
        <p:nvPicPr>
          <p:cNvPr id="40963" name="Picture 2" descr="http://t1.gstatic.com/images?q=tbn:ANd9GcRk2zWICEw5lG0VsLMvz4LrLmlIY1C8tK-cvi1S8NtK37HUR-WMjQ"/>
          <p:cNvPicPr>
            <a:picLocks noChangeAspect="1" noChangeArrowheads="1"/>
          </p:cNvPicPr>
          <p:nvPr/>
        </p:nvPicPr>
        <p:blipFill>
          <a:blip r:embed="rId2"/>
          <a:srcRect/>
          <a:stretch>
            <a:fillRect/>
          </a:stretch>
        </p:blipFill>
        <p:spPr bwMode="auto">
          <a:xfrm>
            <a:off x="2197100" y="1519238"/>
            <a:ext cx="4584700" cy="5033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8194" name="Picture 2" descr="C:\Users\Partho\Desktop\4403468_orig.jpg"/>
          <p:cNvPicPr>
            <a:picLocks noGrp="1" noChangeAspect="1" noChangeArrowheads="1"/>
          </p:cNvPicPr>
          <p:nvPr>
            <p:ph idx="1"/>
          </p:nvPr>
        </p:nvPicPr>
        <p:blipFill>
          <a:blip r:embed="rId2"/>
          <a:srcRect/>
          <a:stretch>
            <a:fillRect/>
          </a:stretch>
        </p:blipFill>
        <p:spPr bwMode="auto">
          <a:xfrm>
            <a:off x="1219225" y="1928802"/>
            <a:ext cx="6724909" cy="3857652"/>
          </a:xfrm>
          <a:prstGeom prst="rect">
            <a:avLst/>
          </a:prstGeom>
          <a:noFill/>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9218" name="Picture 2" descr="C:\Users\Partho\Desktop\segments.jpg"/>
          <p:cNvPicPr>
            <a:picLocks noGrp="1" noChangeAspect="1" noChangeArrowheads="1"/>
          </p:cNvPicPr>
          <p:nvPr>
            <p:ph idx="1"/>
          </p:nvPr>
        </p:nvPicPr>
        <p:blipFill>
          <a:blip r:embed="rId2"/>
          <a:srcRect/>
          <a:stretch>
            <a:fillRect/>
          </a:stretch>
        </p:blipFill>
        <p:spPr bwMode="auto">
          <a:xfrm>
            <a:off x="1721291" y="2000240"/>
            <a:ext cx="5833583" cy="3643338"/>
          </a:xfrm>
          <a:prstGeom prst="rect">
            <a:avLst/>
          </a:prstGeom>
          <a:noFill/>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381000" y="714356"/>
            <a:ext cx="8405842" cy="703282"/>
          </a:xfrm>
        </p:spPr>
        <p:txBody>
          <a:bodyPr>
            <a:normAutofit fontScale="90000"/>
          </a:bodyPr>
          <a:lstStyle/>
          <a:p>
            <a:pPr eaLnBrk="1" fontAlgn="auto" hangingPunct="1">
              <a:spcAft>
                <a:spcPts val="0"/>
              </a:spcAft>
              <a:defRPr/>
            </a:pPr>
            <a:r>
              <a:rPr lang="en-US" dirty="0" smtClean="0"/>
              <a:t>Mucus clearing and postural drainage</a:t>
            </a:r>
          </a:p>
        </p:txBody>
      </p:sp>
      <p:pic>
        <p:nvPicPr>
          <p:cNvPr id="36867" name="Picture 2" descr="http://t1.gstatic.com/images?q=tbn:ANd9GcQtlbfFZ9kNF-JoaPHciB91zPgq_rRAtBQTFflp2DP5pDadIaZp"/>
          <p:cNvPicPr>
            <a:picLocks noChangeAspect="1" noChangeArrowheads="1"/>
          </p:cNvPicPr>
          <p:nvPr/>
        </p:nvPicPr>
        <p:blipFill>
          <a:blip r:embed="rId2"/>
          <a:srcRect/>
          <a:stretch>
            <a:fillRect/>
          </a:stretch>
        </p:blipFill>
        <p:spPr bwMode="auto">
          <a:xfrm>
            <a:off x="500034" y="2000240"/>
            <a:ext cx="2670051" cy="3287808"/>
          </a:xfrm>
          <a:prstGeom prst="rect">
            <a:avLst/>
          </a:prstGeom>
          <a:noFill/>
          <a:ln w="9525">
            <a:noFill/>
            <a:miter lim="800000"/>
            <a:headEnd/>
            <a:tailEnd/>
          </a:ln>
        </p:spPr>
      </p:pic>
      <p:pic>
        <p:nvPicPr>
          <p:cNvPr id="36868" name="Picture 4" descr="http://t1.gstatic.com/images?q=tbn:ANd9GcQEXbS3Rb1vFBOrgoYI95EsUp2JYPLLIY9cdwZwzxCT4y01a5fuHg"/>
          <p:cNvPicPr>
            <a:picLocks noChangeAspect="1" noChangeArrowheads="1"/>
          </p:cNvPicPr>
          <p:nvPr/>
        </p:nvPicPr>
        <p:blipFill>
          <a:blip r:embed="rId3"/>
          <a:srcRect/>
          <a:stretch>
            <a:fillRect/>
          </a:stretch>
        </p:blipFill>
        <p:spPr bwMode="auto">
          <a:xfrm>
            <a:off x="3714744" y="2000240"/>
            <a:ext cx="4154230" cy="31114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612775" y="228600"/>
            <a:ext cx="8153400" cy="990600"/>
          </a:xfrm>
        </p:spPr>
        <p:txBody>
          <a:bodyPr/>
          <a:lstStyle/>
          <a:p>
            <a:pPr eaLnBrk="1" hangingPunct="1"/>
            <a:r>
              <a:rPr lang="en-US" smtClean="0"/>
              <a:t>Lifestyle modification </a:t>
            </a:r>
          </a:p>
        </p:txBody>
      </p:sp>
      <p:pic>
        <p:nvPicPr>
          <p:cNvPr id="43011" name="Picture 2" descr="http://t3.gstatic.com/images?q=tbn:ANd9GcRTm33vueclqRu0c2w-bZiWx3FGl163fyJ3mLTgtBheZtCu6Q8iJA"/>
          <p:cNvPicPr>
            <a:picLocks noChangeAspect="1" noChangeArrowheads="1"/>
          </p:cNvPicPr>
          <p:nvPr/>
        </p:nvPicPr>
        <p:blipFill>
          <a:blip r:embed="rId2"/>
          <a:srcRect/>
          <a:stretch>
            <a:fillRect/>
          </a:stretch>
        </p:blipFill>
        <p:spPr bwMode="auto">
          <a:xfrm>
            <a:off x="4810125" y="1676400"/>
            <a:ext cx="4181475" cy="2630488"/>
          </a:xfrm>
          <a:prstGeom prst="rect">
            <a:avLst/>
          </a:prstGeom>
          <a:noFill/>
          <a:ln w="9525">
            <a:noFill/>
            <a:miter lim="800000"/>
            <a:headEnd/>
            <a:tailEnd/>
          </a:ln>
        </p:spPr>
      </p:pic>
      <p:pic>
        <p:nvPicPr>
          <p:cNvPr id="43012" name="Picture 6" descr="http://t0.gstatic.com/images?q=tbn:ANd9GcSPeApoJSZAhmW4wmL2mZVasGfvR1RM3YCE1F40LJplBq3uScB5"/>
          <p:cNvPicPr>
            <a:picLocks noChangeAspect="1" noChangeArrowheads="1"/>
          </p:cNvPicPr>
          <p:nvPr/>
        </p:nvPicPr>
        <p:blipFill>
          <a:blip r:embed="rId3"/>
          <a:srcRect/>
          <a:stretch>
            <a:fillRect/>
          </a:stretch>
        </p:blipFill>
        <p:spPr bwMode="auto">
          <a:xfrm>
            <a:off x="381000" y="1600200"/>
            <a:ext cx="4114800" cy="3041650"/>
          </a:xfrm>
          <a:prstGeom prst="rect">
            <a:avLst/>
          </a:prstGeom>
          <a:noFill/>
          <a:ln w="9525">
            <a:noFill/>
            <a:miter lim="800000"/>
            <a:headEnd/>
            <a:tailEnd/>
          </a:ln>
        </p:spPr>
      </p:pic>
      <p:pic>
        <p:nvPicPr>
          <p:cNvPr id="43013" name="Picture 8" descr="http://t2.gstatic.com/images?q=tbn:ANd9GcTv7P-jwrbRyJtCt3tReGa2tFKxnECcOkHJr6dIgy4FoynPati3"/>
          <p:cNvPicPr>
            <a:picLocks noChangeAspect="1" noChangeArrowheads="1"/>
          </p:cNvPicPr>
          <p:nvPr/>
        </p:nvPicPr>
        <p:blipFill>
          <a:blip r:embed="rId4"/>
          <a:srcRect/>
          <a:stretch>
            <a:fillRect/>
          </a:stretch>
        </p:blipFill>
        <p:spPr bwMode="auto">
          <a:xfrm>
            <a:off x="1981200" y="4722813"/>
            <a:ext cx="4889500" cy="19065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7620000" cy="960438"/>
          </a:xfrm>
        </p:spPr>
        <p:txBody>
          <a:bodyPr/>
          <a:lstStyle/>
          <a:p>
            <a:r>
              <a:rPr lang="en-US" dirty="0" smtClean="0">
                <a:latin typeface="Arial Narrow" pitchFamily="34" charset="0"/>
              </a:rPr>
              <a:t>BACK STRETCHES</a:t>
            </a:r>
            <a:endParaRPr lang="en-US" dirty="0">
              <a:latin typeface="Arial Narrow" pitchFamily="34" charset="0"/>
            </a:endParaRPr>
          </a:p>
        </p:txBody>
      </p:sp>
      <p:pic>
        <p:nvPicPr>
          <p:cNvPr id="1026" name="Picture 2" descr="C:\Users\user\Desktop\tnismhe_39_img0044.jpg"/>
          <p:cNvPicPr>
            <a:picLocks noGrp="1" noChangeAspect="1" noChangeArrowheads="1"/>
          </p:cNvPicPr>
          <p:nvPr>
            <p:ph idx="1"/>
          </p:nvPr>
        </p:nvPicPr>
        <p:blipFill>
          <a:blip r:embed="rId2"/>
          <a:srcRect/>
          <a:stretch>
            <a:fillRect/>
          </a:stretch>
        </p:blipFill>
        <p:spPr bwMode="auto">
          <a:xfrm>
            <a:off x="2667000" y="1752600"/>
            <a:ext cx="2895600" cy="4426084"/>
          </a:xfrm>
          <a:prstGeom prst="rect">
            <a:avLst/>
          </a:prstGeom>
          <a:noFill/>
        </p:spPr>
      </p:pic>
      <p:sp>
        <p:nvSpPr>
          <p:cNvPr id="4" name="Slide Number Placeholder 3"/>
          <p:cNvSpPr>
            <a:spLocks noGrp="1"/>
          </p:cNvSpPr>
          <p:nvPr>
            <p:ph type="sldNum" sz="quarter" idx="12"/>
          </p:nvPr>
        </p:nvSpPr>
        <p:spPr/>
        <p:txBody>
          <a:bodyPr/>
          <a:lstStyle/>
          <a:p>
            <a:fld id="{3162FFC6-05A2-4577-9107-E1F0F2079BA0}" type="slidenum">
              <a:rPr lang="en-IN" smtClean="0"/>
              <a:pPr/>
              <a:t>74</a:t>
            </a:fld>
            <a:endParaRPr lang="en-IN"/>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928662" y="273050"/>
            <a:ext cx="2536851" cy="869934"/>
          </a:xfrm>
        </p:spPr>
        <p:txBody>
          <a:bodyPr/>
          <a:lstStyle/>
          <a:p>
            <a:r>
              <a:rPr lang="en-IN" dirty="0" smtClean="0"/>
              <a:t>Sample Program</a:t>
            </a:r>
          </a:p>
        </p:txBody>
      </p:sp>
      <p:sp>
        <p:nvSpPr>
          <p:cNvPr id="25603" name="Text Placeholder 2"/>
          <p:cNvSpPr>
            <a:spLocks noGrp="1"/>
          </p:cNvSpPr>
          <p:nvPr>
            <p:ph type="body" idx="2"/>
          </p:nvPr>
        </p:nvSpPr>
        <p:spPr/>
        <p:txBody>
          <a:bodyPr/>
          <a:lstStyle/>
          <a:p>
            <a:endParaRPr lang="en-IN" sz="2400" dirty="0" smtClean="0">
              <a:solidFill>
                <a:srgbClr val="FFFFFF"/>
              </a:solidFill>
            </a:endParaRPr>
          </a:p>
          <a:p>
            <a:endParaRPr lang="en-IN" sz="2400" dirty="0" smtClean="0">
              <a:solidFill>
                <a:srgbClr val="FFFFFF"/>
              </a:solidFill>
            </a:endParaRPr>
          </a:p>
          <a:p>
            <a:r>
              <a:rPr lang="en-IN" sz="2400" dirty="0" smtClean="0"/>
              <a:t>2 to 3 </a:t>
            </a:r>
          </a:p>
          <a:p>
            <a:r>
              <a:rPr lang="en-IN" sz="2400" dirty="0" smtClean="0"/>
              <a:t>times </a:t>
            </a:r>
          </a:p>
          <a:p>
            <a:r>
              <a:rPr lang="en-IN" sz="2400" dirty="0" smtClean="0"/>
              <a:t>per week</a:t>
            </a:r>
          </a:p>
        </p:txBody>
      </p:sp>
      <p:graphicFrame>
        <p:nvGraphicFramePr>
          <p:cNvPr id="5" name="Content Placeholder 4"/>
          <p:cNvGraphicFramePr>
            <a:graphicFrameLocks noGrp="1"/>
          </p:cNvGraphicFramePr>
          <p:nvPr>
            <p:ph sz="quarter" idx="1"/>
          </p:nvPr>
        </p:nvGraphicFramePr>
        <p:xfrm>
          <a:off x="1500166" y="1643050"/>
          <a:ext cx="6858016" cy="47482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10"/>
          <p:cNvPicPr>
            <a:picLocks noChangeAspect="1" noChangeArrowheads="1"/>
          </p:cNvPicPr>
          <p:nvPr/>
        </p:nvPicPr>
        <p:blipFill>
          <a:blip r:embed="rId4" cstate="print"/>
          <a:srcRect/>
          <a:stretch>
            <a:fillRect/>
          </a:stretch>
        </p:blipFill>
        <p:spPr bwMode="auto">
          <a:xfrm>
            <a:off x="0" y="0"/>
            <a:ext cx="9144000" cy="6858000"/>
          </a:xfrm>
          <a:prstGeom prst="rect">
            <a:avLst/>
          </a:prstGeom>
          <a:noFill/>
          <a:ln w="9525">
            <a:noFill/>
            <a:miter lim="800000"/>
            <a:headEnd/>
            <a:tailEnd/>
          </a:ln>
        </p:spPr>
      </p:pic>
      <p:sp>
        <p:nvSpPr>
          <p:cNvPr id="37891" name="Rectangle 2"/>
          <p:cNvSpPr>
            <a:spLocks noGrp="1" noChangeArrowheads="1"/>
          </p:cNvSpPr>
          <p:nvPr>
            <p:ph type="title"/>
          </p:nvPr>
        </p:nvSpPr>
        <p:spPr/>
        <p:txBody>
          <a:bodyPr>
            <a:normAutofit fontScale="90000"/>
          </a:bodyPr>
          <a:lstStyle/>
          <a:p>
            <a:pPr eaLnBrk="1" hangingPunct="1"/>
            <a:r>
              <a:rPr lang="en-GB" sz="3600" smtClean="0">
                <a:latin typeface="Century Gothic" pitchFamily="34" charset="0"/>
              </a:rPr>
              <a:t>ATS/ERS guidelines </a:t>
            </a:r>
            <a:br>
              <a:rPr lang="en-GB" sz="3600" smtClean="0">
                <a:latin typeface="Century Gothic" pitchFamily="34" charset="0"/>
              </a:rPr>
            </a:br>
            <a:r>
              <a:rPr lang="en-GB" sz="3600" smtClean="0">
                <a:latin typeface="Century Gothic" pitchFamily="34" charset="0"/>
              </a:rPr>
              <a:t>Practice guidelines</a:t>
            </a:r>
          </a:p>
        </p:txBody>
      </p:sp>
      <p:sp>
        <p:nvSpPr>
          <p:cNvPr id="37892" name="Text Box 3"/>
          <p:cNvSpPr txBox="1">
            <a:spLocks noChangeArrowheads="1"/>
          </p:cNvSpPr>
          <p:nvPr/>
        </p:nvSpPr>
        <p:spPr bwMode="auto">
          <a:xfrm>
            <a:off x="685800" y="2362200"/>
            <a:ext cx="7924800" cy="2987675"/>
          </a:xfrm>
          <a:prstGeom prst="rect">
            <a:avLst/>
          </a:prstGeom>
          <a:noFill/>
          <a:ln w="9525">
            <a:noFill/>
            <a:miter lim="800000"/>
            <a:headEnd/>
            <a:tailEnd/>
          </a:ln>
        </p:spPr>
        <p:txBody>
          <a:bodyPr>
            <a:spAutoFit/>
          </a:bodyPr>
          <a:lstStyle/>
          <a:p>
            <a:pPr marL="457200" indent="-457200" fontAlgn="base">
              <a:spcBef>
                <a:spcPct val="50000"/>
              </a:spcBef>
              <a:spcAft>
                <a:spcPct val="0"/>
              </a:spcAft>
              <a:buFontTx/>
              <a:buAutoNum type="arabicPeriod"/>
            </a:pPr>
            <a:r>
              <a:rPr lang="en-GB" sz="2000" smtClean="0">
                <a:solidFill>
                  <a:srgbClr val="000000"/>
                </a:solidFill>
                <a:latin typeface="Century Gothic" pitchFamily="34" charset="0"/>
              </a:rPr>
              <a:t>A minimum of 20 sessions, 3 x week, 2 supervised </a:t>
            </a:r>
          </a:p>
          <a:p>
            <a:pPr marL="457200" indent="-457200" fontAlgn="base">
              <a:spcBef>
                <a:spcPct val="50000"/>
              </a:spcBef>
              <a:spcAft>
                <a:spcPct val="0"/>
              </a:spcAft>
              <a:buFontTx/>
              <a:buAutoNum type="arabicPeriod"/>
            </a:pPr>
            <a:r>
              <a:rPr lang="en-GB" sz="2000" smtClean="0">
                <a:solidFill>
                  <a:srgbClr val="000000"/>
                </a:solidFill>
                <a:latin typeface="Century Gothic" pitchFamily="34" charset="0"/>
              </a:rPr>
              <a:t>High intensity produces greater physiological benefit</a:t>
            </a:r>
          </a:p>
          <a:p>
            <a:pPr marL="457200" indent="-457200" fontAlgn="base">
              <a:spcBef>
                <a:spcPct val="50000"/>
              </a:spcBef>
              <a:spcAft>
                <a:spcPct val="0"/>
              </a:spcAft>
              <a:buFontTx/>
              <a:buAutoNum type="arabicPeriod"/>
            </a:pPr>
            <a:r>
              <a:rPr lang="en-GB" sz="2000" smtClean="0">
                <a:solidFill>
                  <a:srgbClr val="000000"/>
                </a:solidFill>
                <a:latin typeface="Century Gothic" pitchFamily="34" charset="0"/>
              </a:rPr>
              <a:t>Interval training may be useful</a:t>
            </a:r>
          </a:p>
          <a:p>
            <a:pPr marL="457200" indent="-457200" fontAlgn="base">
              <a:spcBef>
                <a:spcPct val="50000"/>
              </a:spcBef>
              <a:spcAft>
                <a:spcPct val="0"/>
              </a:spcAft>
              <a:buFontTx/>
              <a:buAutoNum type="arabicPeriod"/>
            </a:pPr>
            <a:r>
              <a:rPr lang="en-GB" sz="2000" smtClean="0">
                <a:solidFill>
                  <a:srgbClr val="000000"/>
                </a:solidFill>
                <a:latin typeface="Century Gothic" pitchFamily="34" charset="0"/>
              </a:rPr>
              <a:t>Upper and lower limb extremity training</a:t>
            </a:r>
          </a:p>
          <a:p>
            <a:pPr marL="457200" indent="-457200" fontAlgn="base">
              <a:spcBef>
                <a:spcPct val="50000"/>
              </a:spcBef>
              <a:spcAft>
                <a:spcPct val="0"/>
              </a:spcAft>
              <a:buFontTx/>
              <a:buAutoNum type="arabicPeriod"/>
            </a:pPr>
            <a:r>
              <a:rPr lang="en-GB" sz="2000" smtClean="0">
                <a:solidFill>
                  <a:srgbClr val="000000"/>
                </a:solidFill>
                <a:latin typeface="Century Gothic" pitchFamily="34" charset="0"/>
              </a:rPr>
              <a:t>Combination of endurance and strength generally has multiple beneficial effects and is well tolerated</a:t>
            </a:r>
          </a:p>
          <a:p>
            <a:pPr marL="457200" indent="-457200" fontAlgn="base">
              <a:spcBef>
                <a:spcPct val="50000"/>
              </a:spcBef>
              <a:spcAft>
                <a:spcPct val="0"/>
              </a:spcAft>
              <a:buFontTx/>
              <a:buAutoNum type="arabicPeriod"/>
            </a:pPr>
            <a:endParaRPr lang="en-GB" sz="2000" smtClean="0">
              <a:solidFill>
                <a:srgbClr val="000000"/>
              </a:solidFill>
              <a:latin typeface="Century Gothic" pitchFamily="34" charset="0"/>
            </a:endParaRPr>
          </a:p>
        </p:txBody>
      </p:sp>
      <p:sp>
        <p:nvSpPr>
          <p:cNvPr id="37893" name="Rectangle 4"/>
          <p:cNvSpPr>
            <a:spLocks noChangeArrowheads="1"/>
          </p:cNvSpPr>
          <p:nvPr/>
        </p:nvSpPr>
        <p:spPr bwMode="auto">
          <a:xfrm>
            <a:off x="611188" y="5084763"/>
            <a:ext cx="7632700" cy="1016000"/>
          </a:xfrm>
          <a:prstGeom prst="rect">
            <a:avLst/>
          </a:prstGeom>
          <a:solidFill>
            <a:schemeClr val="folHlink">
              <a:alpha val="85097"/>
            </a:schemeClr>
          </a:solidFill>
          <a:ln w="9525">
            <a:solidFill>
              <a:srgbClr val="00FF00"/>
            </a:solidFill>
            <a:miter lim="800000"/>
            <a:headEnd/>
            <a:tailEnd/>
          </a:ln>
        </p:spPr>
        <p:txBody>
          <a:bodyPr>
            <a:spAutoFit/>
          </a:bodyPr>
          <a:lstStyle/>
          <a:p>
            <a:pPr algn="ctr" fontAlgn="base">
              <a:spcBef>
                <a:spcPct val="0"/>
              </a:spcBef>
              <a:spcAft>
                <a:spcPct val="0"/>
              </a:spcAft>
            </a:pPr>
            <a:r>
              <a:rPr lang="en-GB" sz="2000" smtClean="0">
                <a:solidFill>
                  <a:srgbClr val="000000"/>
                </a:solidFill>
                <a:latin typeface="Arial Unicode MS" pitchFamily="34" charset="-128"/>
              </a:rPr>
              <a:t>Endurance training should exceed 60% of maximal work rate</a:t>
            </a:r>
          </a:p>
          <a:p>
            <a:pPr algn="ctr" fontAlgn="base">
              <a:spcBef>
                <a:spcPct val="0"/>
              </a:spcBef>
              <a:spcAft>
                <a:spcPct val="0"/>
              </a:spcAft>
            </a:pPr>
            <a:r>
              <a:rPr lang="en-GB" sz="2000" smtClean="0">
                <a:solidFill>
                  <a:srgbClr val="000000"/>
                </a:solidFill>
                <a:latin typeface="Arial Unicode MS" pitchFamily="34" charset="-128"/>
              </a:rPr>
              <a:t>Total effective training time should ideally exceed 30 minutes</a:t>
            </a:r>
          </a:p>
          <a:p>
            <a:pPr algn="ctr" fontAlgn="base">
              <a:spcBef>
                <a:spcPct val="0"/>
              </a:spcBef>
              <a:spcAft>
                <a:spcPct val="0"/>
              </a:spcAft>
            </a:pPr>
            <a:r>
              <a:rPr lang="en-GB" sz="2000" smtClean="0">
                <a:solidFill>
                  <a:srgbClr val="000000"/>
                </a:solidFill>
                <a:latin typeface="Arial Unicode MS" pitchFamily="34" charset="-128"/>
              </a:rPr>
              <a:t>Strength training 2-4 sets , 6-12 repetitions, 50-85% 1RM</a:t>
            </a:r>
          </a:p>
        </p:txBody>
      </p:sp>
      <p:sp>
        <p:nvSpPr>
          <p:cNvPr id="37894" name="Line 5"/>
          <p:cNvSpPr>
            <a:spLocks noChangeShapeType="1"/>
          </p:cNvSpPr>
          <p:nvPr/>
        </p:nvSpPr>
        <p:spPr bwMode="auto">
          <a:xfrm>
            <a:off x="0" y="1916113"/>
            <a:ext cx="9144000" cy="73025"/>
          </a:xfrm>
          <a:prstGeom prst="line">
            <a:avLst/>
          </a:prstGeom>
          <a:noFill/>
          <a:ln w="76200" cmpd="tri">
            <a:solidFill>
              <a:srgbClr val="993366"/>
            </a:solidFill>
            <a:round/>
            <a:headEnd/>
            <a:tailEnd/>
          </a:ln>
        </p:spPr>
        <p:txBody>
          <a:bodyPr/>
          <a:lstStyle/>
          <a:p>
            <a:pPr fontAlgn="base">
              <a:spcBef>
                <a:spcPct val="0"/>
              </a:spcBef>
              <a:spcAft>
                <a:spcPct val="0"/>
              </a:spcAft>
            </a:pPr>
            <a:endParaRPr lang="en-US" smtClean="0">
              <a:solidFill>
                <a:srgbClr val="000000"/>
              </a:solidFill>
              <a:latin typeface="Arial" charset="0"/>
            </a:endParaRPr>
          </a:p>
        </p:txBody>
      </p:sp>
      <p:sp>
        <p:nvSpPr>
          <p:cNvPr id="37895" name="Slide Number Placeholder 5"/>
          <p:cNvSpPr>
            <a:spLocks noGrp="1"/>
          </p:cNvSpPr>
          <p:nvPr>
            <p:ph type="sldNum" sz="quarter" idx="12"/>
          </p:nvPr>
        </p:nvSpPr>
        <p:spPr>
          <a:noFill/>
        </p:spPr>
        <p:txBody>
          <a:bodyPr/>
          <a:lstStyle/>
          <a:p>
            <a:fld id="{2B201082-7A77-4A9C-90F0-DCB4E66C1A6D}" type="slidenum">
              <a:rPr lang="en-US" smtClean="0">
                <a:solidFill>
                  <a:srgbClr val="000000"/>
                </a:solidFill>
              </a:rPr>
              <a:pPr/>
              <a:t>76</a:t>
            </a:fld>
            <a:endParaRPr lang="en-US" smtClean="0">
              <a:solidFill>
                <a:srgbClr val="000000"/>
              </a:solidFill>
            </a:endParaRPr>
          </a:p>
        </p:txBody>
      </p:sp>
      <p:sp>
        <p:nvSpPr>
          <p:cNvPr id="37896" name="Rectangle 6"/>
          <p:cNvSpPr>
            <a:spLocks noChangeArrowheads="1"/>
          </p:cNvSpPr>
          <p:nvPr/>
        </p:nvSpPr>
        <p:spPr bwMode="auto">
          <a:xfrm>
            <a:off x="1944688" y="6505575"/>
            <a:ext cx="4572000" cy="307975"/>
          </a:xfrm>
          <a:prstGeom prst="rect">
            <a:avLst/>
          </a:prstGeom>
          <a:noFill/>
          <a:ln w="9525">
            <a:noFill/>
            <a:miter lim="800000"/>
            <a:headEnd/>
            <a:tailEnd/>
          </a:ln>
        </p:spPr>
        <p:txBody>
          <a:bodyPr>
            <a:spAutoFit/>
          </a:bodyPr>
          <a:lstStyle/>
          <a:p>
            <a:pPr fontAlgn="base">
              <a:spcBef>
                <a:spcPct val="0"/>
              </a:spcBef>
              <a:spcAft>
                <a:spcPct val="0"/>
              </a:spcAft>
            </a:pPr>
            <a:r>
              <a:rPr lang="en-GB" sz="1400" smtClean="0">
                <a:solidFill>
                  <a:srgbClr val="000000"/>
                </a:solidFill>
                <a:latin typeface="Century Gothic" pitchFamily="34" charset="0"/>
              </a:rPr>
              <a:t>Am J Respir Crit Care Med 173;1390-1413.2006</a:t>
            </a:r>
            <a:endParaRPr lang="en-US" sz="1400" smtClean="0">
              <a:solidFill>
                <a:srgbClr val="000000"/>
              </a:solidFill>
              <a:latin typeface="Arial" charset="0"/>
            </a:endParaRPr>
          </a:p>
        </p:txBody>
      </p:sp>
    </p:spTree>
    <p:custDataLst>
      <p:tags r:id="rId1"/>
    </p:custDataLst>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10"/>
          <p:cNvPicPr>
            <a:picLocks noChangeAspect="1" noChangeArrowheads="1"/>
          </p:cNvPicPr>
          <p:nvPr/>
        </p:nvPicPr>
        <p:blipFill>
          <a:blip r:embed="rId4" cstate="print"/>
          <a:srcRect/>
          <a:stretch>
            <a:fillRect/>
          </a:stretch>
        </p:blipFill>
        <p:spPr bwMode="auto">
          <a:xfrm>
            <a:off x="0" y="0"/>
            <a:ext cx="9144000" cy="6858000"/>
          </a:xfrm>
          <a:prstGeom prst="rect">
            <a:avLst/>
          </a:prstGeom>
          <a:noFill/>
          <a:ln w="9525">
            <a:noFill/>
            <a:miter lim="800000"/>
            <a:headEnd/>
            <a:tailEnd/>
          </a:ln>
        </p:spPr>
      </p:pic>
      <p:sp>
        <p:nvSpPr>
          <p:cNvPr id="1028" name="Rectangle 2"/>
          <p:cNvSpPr>
            <a:spLocks noGrp="1" noChangeArrowheads="1"/>
          </p:cNvSpPr>
          <p:nvPr>
            <p:ph type="title"/>
          </p:nvPr>
        </p:nvSpPr>
        <p:spPr>
          <a:xfrm>
            <a:off x="468313" y="0"/>
            <a:ext cx="8229600" cy="1143000"/>
          </a:xfrm>
        </p:spPr>
        <p:txBody>
          <a:bodyPr/>
          <a:lstStyle/>
          <a:p>
            <a:pPr eaLnBrk="1" hangingPunct="1"/>
            <a:r>
              <a:rPr lang="en-GB" sz="3600" smtClean="0"/>
              <a:t>Duration 0f PR program</a:t>
            </a:r>
          </a:p>
        </p:txBody>
      </p:sp>
      <p:sp>
        <p:nvSpPr>
          <p:cNvPr id="1029" name="Rectangle 3"/>
          <p:cNvSpPr>
            <a:spLocks noGrp="1" noChangeArrowheads="1"/>
          </p:cNvSpPr>
          <p:nvPr>
            <p:ph type="body" sz="half" idx="1"/>
          </p:nvPr>
        </p:nvSpPr>
        <p:spPr>
          <a:xfrm>
            <a:off x="250824" y="2665412"/>
            <a:ext cx="7826375" cy="3125788"/>
          </a:xfrm>
        </p:spPr>
        <p:txBody>
          <a:bodyPr/>
          <a:lstStyle/>
          <a:p>
            <a:r>
              <a:rPr lang="en-US" sz="2000" b="0" dirty="0" smtClean="0"/>
              <a:t>No consensus on optimal duration</a:t>
            </a:r>
          </a:p>
          <a:p>
            <a:r>
              <a:rPr lang="en-US" sz="2000" b="0" dirty="0" smtClean="0"/>
              <a:t>For individual patient is ideally set by continued progress toward goals and optimization of benefit</a:t>
            </a:r>
          </a:p>
          <a:p>
            <a:r>
              <a:rPr lang="en-US" sz="2000" b="0" dirty="0" smtClean="0"/>
              <a:t>Minimum of 8 weeks recommended to achieve a substantial effect</a:t>
            </a:r>
          </a:p>
          <a:p>
            <a:r>
              <a:rPr lang="en-US" sz="2000" b="0" dirty="0" smtClean="0"/>
              <a:t>Longer programs are thought to produce greater gains and maintenance of benefits</a:t>
            </a:r>
          </a:p>
          <a:p>
            <a:endParaRPr lang="en-GB" sz="2000" b="0" dirty="0" smtClean="0"/>
          </a:p>
        </p:txBody>
      </p:sp>
      <p:sp>
        <p:nvSpPr>
          <p:cNvPr id="1030" name="Line 8"/>
          <p:cNvSpPr>
            <a:spLocks noChangeShapeType="1"/>
          </p:cNvSpPr>
          <p:nvPr/>
        </p:nvSpPr>
        <p:spPr bwMode="auto">
          <a:xfrm>
            <a:off x="0" y="1052513"/>
            <a:ext cx="9144000" cy="0"/>
          </a:xfrm>
          <a:prstGeom prst="line">
            <a:avLst/>
          </a:prstGeom>
          <a:noFill/>
          <a:ln w="76200" cmpd="tri">
            <a:solidFill>
              <a:schemeClr val="folHlink"/>
            </a:solidFill>
            <a:round/>
            <a:headEnd/>
            <a:tailEnd/>
          </a:ln>
        </p:spPr>
        <p:txBody>
          <a:bodyPr/>
          <a:lstStyle/>
          <a:p>
            <a:pPr fontAlgn="base">
              <a:spcBef>
                <a:spcPct val="0"/>
              </a:spcBef>
              <a:spcAft>
                <a:spcPct val="0"/>
              </a:spcAft>
            </a:pPr>
            <a:endParaRPr lang="en-US" smtClean="0">
              <a:solidFill>
                <a:srgbClr val="000000"/>
              </a:solidFill>
              <a:latin typeface="Arial" charset="0"/>
            </a:endParaRPr>
          </a:p>
        </p:txBody>
      </p:sp>
      <p:sp>
        <p:nvSpPr>
          <p:cNvPr id="1031" name="Slide Number Placeholder 6"/>
          <p:cNvSpPr>
            <a:spLocks noGrp="1"/>
          </p:cNvSpPr>
          <p:nvPr>
            <p:ph type="sldNum" sz="quarter" idx="12"/>
          </p:nvPr>
        </p:nvSpPr>
        <p:spPr>
          <a:noFill/>
        </p:spPr>
        <p:txBody>
          <a:bodyPr/>
          <a:lstStyle/>
          <a:p>
            <a:fld id="{D6BE240B-0308-47BC-A8B1-CDA33E27B759}" type="slidenum">
              <a:rPr lang="en-US" smtClean="0">
                <a:solidFill>
                  <a:srgbClr val="000000"/>
                </a:solidFill>
              </a:rPr>
              <a:pPr/>
              <a:t>77</a:t>
            </a:fld>
            <a:endParaRPr lang="en-US" smtClean="0">
              <a:solidFill>
                <a:srgbClr val="000000"/>
              </a:solidFill>
            </a:endParaRPr>
          </a:p>
        </p:txBody>
      </p:sp>
      <p:sp>
        <p:nvSpPr>
          <p:cNvPr id="1032" name="Rectangle 7"/>
          <p:cNvSpPr>
            <a:spLocks noChangeArrowheads="1"/>
          </p:cNvSpPr>
          <p:nvPr/>
        </p:nvSpPr>
        <p:spPr bwMode="auto">
          <a:xfrm>
            <a:off x="646112" y="1579563"/>
            <a:ext cx="8497888" cy="706437"/>
          </a:xfrm>
          <a:prstGeom prst="rect">
            <a:avLst/>
          </a:prstGeom>
          <a:noFill/>
          <a:ln w="9525">
            <a:noFill/>
            <a:miter lim="800000"/>
            <a:headEnd/>
            <a:tailEnd/>
          </a:ln>
        </p:spPr>
        <p:txBody>
          <a:bodyPr>
            <a:spAutoFit/>
          </a:bodyPr>
          <a:lstStyle/>
          <a:p>
            <a:pPr fontAlgn="base">
              <a:spcBef>
                <a:spcPct val="0"/>
              </a:spcBef>
              <a:spcAft>
                <a:spcPct val="0"/>
              </a:spcAft>
            </a:pPr>
            <a:r>
              <a:rPr lang="en-GB" sz="2000" dirty="0" smtClean="0">
                <a:solidFill>
                  <a:srgbClr val="000000"/>
                </a:solidFill>
                <a:latin typeface="Arial" charset="0"/>
              </a:rPr>
              <a:t>How long should an out-patient course of rehabilitation be?</a:t>
            </a:r>
            <a:br>
              <a:rPr lang="en-GB" sz="2000" dirty="0" smtClean="0">
                <a:solidFill>
                  <a:srgbClr val="000000"/>
                </a:solidFill>
                <a:latin typeface="Arial" charset="0"/>
              </a:rPr>
            </a:br>
            <a:r>
              <a:rPr lang="en-GB" sz="2000" dirty="0" smtClean="0">
                <a:solidFill>
                  <a:srgbClr val="000000"/>
                </a:solidFill>
                <a:latin typeface="Arial" charset="0"/>
              </a:rPr>
              <a:t>What are the current recommendations?</a:t>
            </a:r>
            <a:endParaRPr lang="en-US" sz="2000" dirty="0" smtClean="0">
              <a:solidFill>
                <a:srgbClr val="000000"/>
              </a:solidFill>
              <a:latin typeface="Arial" charset="0"/>
            </a:endParaRPr>
          </a:p>
        </p:txBody>
      </p:sp>
      <p:sp>
        <p:nvSpPr>
          <p:cNvPr id="1033" name="Rectangle 9"/>
          <p:cNvSpPr>
            <a:spLocks noChangeArrowheads="1"/>
          </p:cNvSpPr>
          <p:nvPr/>
        </p:nvSpPr>
        <p:spPr bwMode="auto">
          <a:xfrm>
            <a:off x="1979613" y="6581775"/>
            <a:ext cx="5043487" cy="276225"/>
          </a:xfrm>
          <a:prstGeom prst="rect">
            <a:avLst/>
          </a:prstGeom>
          <a:noFill/>
          <a:ln w="9525">
            <a:noFill/>
            <a:miter lim="800000"/>
            <a:headEnd/>
            <a:tailEnd/>
          </a:ln>
          <a:effectLst>
            <a:prstShdw prst="shdw17" dist="17961" dir="2700000">
              <a:schemeClr val="accent1">
                <a:gamma/>
                <a:shade val="60000"/>
                <a:invGamma/>
              </a:schemeClr>
            </a:prstShdw>
          </a:effectLst>
        </p:spPr>
        <p:txBody>
          <a:bodyPr anchor="ctr">
            <a:spAutoFit/>
          </a:bodyPr>
          <a:lstStyle/>
          <a:p>
            <a:pPr algn="just" eaLnBrk="0" fontAlgn="base" hangingPunct="0">
              <a:spcBef>
                <a:spcPct val="0"/>
              </a:spcBef>
              <a:spcAft>
                <a:spcPct val="0"/>
              </a:spcAft>
              <a:defRPr/>
            </a:pPr>
            <a:r>
              <a:rPr lang="en-US" sz="1200" dirty="0" err="1">
                <a:solidFill>
                  <a:srgbClr val="000000"/>
                </a:solidFill>
                <a:latin typeface="Times New Roman" pitchFamily="18" charset="0"/>
                <a:ea typeface="Calibri" pitchFamily="34" charset="0"/>
                <a:cs typeface="Times New Roman" pitchFamily="18" charset="0"/>
              </a:rPr>
              <a:t>Spruit</a:t>
            </a:r>
            <a:r>
              <a:rPr lang="en-US" sz="1200" dirty="0">
                <a:solidFill>
                  <a:srgbClr val="000000"/>
                </a:solidFill>
                <a:latin typeface="Times New Roman" pitchFamily="18" charset="0"/>
                <a:ea typeface="Calibri" pitchFamily="34" charset="0"/>
                <a:cs typeface="Times New Roman" pitchFamily="18" charset="0"/>
              </a:rPr>
              <a:t> MA </a:t>
            </a:r>
            <a:r>
              <a:rPr lang="en-US" sz="1200" i="1" dirty="0">
                <a:solidFill>
                  <a:srgbClr val="000000"/>
                </a:solidFill>
                <a:latin typeface="Times New Roman" pitchFamily="18" charset="0"/>
                <a:ea typeface="Calibri" pitchFamily="34" charset="0"/>
                <a:cs typeface="Times New Roman" pitchFamily="18" charset="0"/>
              </a:rPr>
              <a:t>et al.  </a:t>
            </a:r>
            <a:r>
              <a:rPr lang="en-US" sz="1200" dirty="0">
                <a:solidFill>
                  <a:srgbClr val="000000"/>
                </a:solidFill>
                <a:latin typeface="Times New Roman" pitchFamily="18" charset="0"/>
                <a:ea typeface="Calibri" pitchFamily="34" charset="0"/>
                <a:cs typeface="Times New Roman" pitchFamily="18" charset="0"/>
              </a:rPr>
              <a:t>Am J </a:t>
            </a:r>
            <a:r>
              <a:rPr lang="en-US" sz="1200" dirty="0" err="1">
                <a:solidFill>
                  <a:srgbClr val="000000"/>
                </a:solidFill>
                <a:latin typeface="Times New Roman" pitchFamily="18" charset="0"/>
                <a:ea typeface="Calibri" pitchFamily="34" charset="0"/>
                <a:cs typeface="Times New Roman" pitchFamily="18" charset="0"/>
              </a:rPr>
              <a:t>Respir</a:t>
            </a:r>
            <a:r>
              <a:rPr lang="en-US" sz="1200" dirty="0">
                <a:solidFill>
                  <a:srgbClr val="000000"/>
                </a:solidFill>
                <a:latin typeface="Times New Roman" pitchFamily="18" charset="0"/>
                <a:ea typeface="Calibri" pitchFamily="34" charset="0"/>
                <a:cs typeface="Times New Roman" pitchFamily="18" charset="0"/>
              </a:rPr>
              <a:t> </a:t>
            </a:r>
            <a:r>
              <a:rPr lang="en-US" sz="1200" dirty="0" err="1">
                <a:solidFill>
                  <a:srgbClr val="000000"/>
                </a:solidFill>
                <a:latin typeface="Times New Roman" pitchFamily="18" charset="0"/>
                <a:ea typeface="Calibri" pitchFamily="34" charset="0"/>
                <a:cs typeface="Times New Roman" pitchFamily="18" charset="0"/>
              </a:rPr>
              <a:t>Crit</a:t>
            </a:r>
            <a:r>
              <a:rPr lang="en-US" sz="1200" dirty="0">
                <a:solidFill>
                  <a:srgbClr val="000000"/>
                </a:solidFill>
                <a:latin typeface="Times New Roman" pitchFamily="18" charset="0"/>
                <a:ea typeface="Calibri" pitchFamily="34" charset="0"/>
                <a:cs typeface="Times New Roman" pitchFamily="18" charset="0"/>
              </a:rPr>
              <a:t> Care Med 2013 Oct 15;188(8):e13</a:t>
            </a:r>
            <a:r>
              <a:rPr lang="en-US" sz="1200" dirty="0">
                <a:solidFill>
                  <a:srgbClr val="000000"/>
                </a:solidFill>
                <a:latin typeface="Arial"/>
                <a:ea typeface="Calibri" pitchFamily="34" charset="0"/>
                <a:cs typeface="Times New Roman" pitchFamily="18" charset="0"/>
              </a:rPr>
              <a:t>–</a:t>
            </a:r>
            <a:r>
              <a:rPr lang="en-US" sz="1200" dirty="0">
                <a:solidFill>
                  <a:srgbClr val="000000"/>
                </a:solidFill>
                <a:latin typeface="Times New Roman" pitchFamily="18" charset="0"/>
                <a:ea typeface="Calibri" pitchFamily="34" charset="0"/>
                <a:cs typeface="Times New Roman" pitchFamily="18" charset="0"/>
              </a:rPr>
              <a:t>e64.</a:t>
            </a:r>
            <a:endParaRPr lang="en-US" dirty="0">
              <a:solidFill>
                <a:srgbClr val="000000"/>
              </a:solidFill>
              <a:latin typeface="Arial" pitchFamily="34" charset="0"/>
            </a:endParaRPr>
          </a:p>
        </p:txBody>
      </p:sp>
    </p:spTree>
    <p:custDataLst>
      <p:tags r:id="rId1"/>
    </p:custDataLst>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6"/>
          <p:cNvSpPr>
            <a:spLocks noGrp="1"/>
          </p:cNvSpPr>
          <p:nvPr>
            <p:ph type="title"/>
          </p:nvPr>
        </p:nvSpPr>
        <p:spPr/>
        <p:txBody>
          <a:bodyPr/>
          <a:lstStyle/>
          <a:p>
            <a:r>
              <a:rPr lang="en-US" smtClean="0"/>
              <a:t>Continued…</a:t>
            </a:r>
          </a:p>
        </p:txBody>
      </p:sp>
      <p:sp>
        <p:nvSpPr>
          <p:cNvPr id="46083" name="Content Placeholder 7"/>
          <p:cNvSpPr>
            <a:spLocks noGrp="1"/>
          </p:cNvSpPr>
          <p:nvPr>
            <p:ph idx="1"/>
          </p:nvPr>
        </p:nvSpPr>
        <p:spPr>
          <a:xfrm>
            <a:off x="762000" y="1371600"/>
            <a:ext cx="8229600" cy="4525963"/>
          </a:xfrm>
        </p:spPr>
        <p:txBody>
          <a:bodyPr/>
          <a:lstStyle/>
          <a:p>
            <a:r>
              <a:rPr lang="en-US" sz="2400" b="0" dirty="0" smtClean="0"/>
              <a:t>The number of sessions per week varies</a:t>
            </a:r>
          </a:p>
          <a:p>
            <a:pPr lvl="1"/>
            <a:r>
              <a:rPr lang="en-US" sz="2000" b="0" dirty="0" smtClean="0"/>
              <a:t>Outpatient programs - 2 or 3 days/week</a:t>
            </a:r>
          </a:p>
          <a:p>
            <a:pPr lvl="1"/>
            <a:r>
              <a:rPr lang="en-US" sz="2000" b="0" dirty="0" smtClean="0"/>
              <a:t>Inpatient programs - 5 days/week</a:t>
            </a:r>
          </a:p>
          <a:p>
            <a:endParaRPr lang="en-US" sz="2400" b="0" dirty="0" smtClean="0"/>
          </a:p>
          <a:p>
            <a:r>
              <a:rPr lang="en-US" sz="2400" b="0" dirty="0" smtClean="0"/>
              <a:t>Session length per day - generally 1–4 hours </a:t>
            </a:r>
          </a:p>
          <a:p>
            <a:endParaRPr lang="en-US" sz="2400" b="0" dirty="0" smtClean="0"/>
          </a:p>
          <a:p>
            <a:r>
              <a:rPr lang="en-US" sz="2400" b="0" dirty="0" smtClean="0"/>
              <a:t>Which is usually within the attention span and physical capability of a patient with chronic respiratory disease</a:t>
            </a:r>
          </a:p>
        </p:txBody>
      </p:sp>
      <p:sp>
        <p:nvSpPr>
          <p:cNvPr id="46084" name="Slide Number Placeholder 5"/>
          <p:cNvSpPr>
            <a:spLocks noGrp="1"/>
          </p:cNvSpPr>
          <p:nvPr>
            <p:ph type="sldNum" sz="quarter" idx="12"/>
          </p:nvPr>
        </p:nvSpPr>
        <p:spPr>
          <a:noFill/>
        </p:spPr>
        <p:txBody>
          <a:bodyPr/>
          <a:lstStyle/>
          <a:p>
            <a:fld id="{EBBA4AE2-B413-4951-B409-90A564C92618}" type="slidenum">
              <a:rPr lang="en-US" smtClean="0">
                <a:solidFill>
                  <a:srgbClr val="000000"/>
                </a:solidFill>
              </a:rPr>
              <a:pPr/>
              <a:t>78</a:t>
            </a:fld>
            <a:endParaRPr lang="en-US" smtClean="0">
              <a:solidFill>
                <a:srgbClr val="000000"/>
              </a:solidFill>
            </a:endParaRPr>
          </a:p>
        </p:txBody>
      </p:sp>
      <p:sp>
        <p:nvSpPr>
          <p:cNvPr id="9" name="Rectangle 9"/>
          <p:cNvSpPr>
            <a:spLocks noChangeArrowheads="1"/>
          </p:cNvSpPr>
          <p:nvPr/>
        </p:nvSpPr>
        <p:spPr bwMode="auto">
          <a:xfrm>
            <a:off x="1979613" y="6581775"/>
            <a:ext cx="5043487" cy="276225"/>
          </a:xfrm>
          <a:prstGeom prst="rect">
            <a:avLst/>
          </a:prstGeom>
          <a:noFill/>
          <a:ln w="9525">
            <a:noFill/>
            <a:miter lim="800000"/>
            <a:headEnd/>
            <a:tailEnd/>
          </a:ln>
          <a:effectLst>
            <a:prstShdw prst="shdw17" dist="17961" dir="2700000">
              <a:schemeClr val="accent1">
                <a:gamma/>
                <a:shade val="60000"/>
                <a:invGamma/>
              </a:schemeClr>
            </a:prstShdw>
          </a:effectLst>
        </p:spPr>
        <p:txBody>
          <a:bodyPr anchor="ctr">
            <a:spAutoFit/>
          </a:bodyPr>
          <a:lstStyle/>
          <a:p>
            <a:pPr algn="just" eaLnBrk="0" fontAlgn="base" hangingPunct="0">
              <a:spcBef>
                <a:spcPct val="0"/>
              </a:spcBef>
              <a:spcAft>
                <a:spcPct val="0"/>
              </a:spcAft>
              <a:defRPr/>
            </a:pPr>
            <a:r>
              <a:rPr lang="en-US" sz="1200" dirty="0" err="1">
                <a:solidFill>
                  <a:srgbClr val="000000"/>
                </a:solidFill>
                <a:latin typeface="Times New Roman" pitchFamily="18" charset="0"/>
                <a:ea typeface="Calibri" pitchFamily="34" charset="0"/>
                <a:cs typeface="Times New Roman" pitchFamily="18" charset="0"/>
              </a:rPr>
              <a:t>Spruit</a:t>
            </a:r>
            <a:r>
              <a:rPr lang="en-US" sz="1200" dirty="0">
                <a:solidFill>
                  <a:srgbClr val="000000"/>
                </a:solidFill>
                <a:latin typeface="Times New Roman" pitchFamily="18" charset="0"/>
                <a:ea typeface="Calibri" pitchFamily="34" charset="0"/>
                <a:cs typeface="Times New Roman" pitchFamily="18" charset="0"/>
              </a:rPr>
              <a:t> MA </a:t>
            </a:r>
            <a:r>
              <a:rPr lang="en-US" sz="1200" i="1" dirty="0">
                <a:solidFill>
                  <a:srgbClr val="000000"/>
                </a:solidFill>
                <a:latin typeface="Times New Roman" pitchFamily="18" charset="0"/>
                <a:ea typeface="Calibri" pitchFamily="34" charset="0"/>
                <a:cs typeface="Times New Roman" pitchFamily="18" charset="0"/>
              </a:rPr>
              <a:t>et al.  </a:t>
            </a:r>
            <a:r>
              <a:rPr lang="en-US" sz="1200" dirty="0">
                <a:solidFill>
                  <a:srgbClr val="000000"/>
                </a:solidFill>
                <a:latin typeface="Times New Roman" pitchFamily="18" charset="0"/>
                <a:ea typeface="Calibri" pitchFamily="34" charset="0"/>
                <a:cs typeface="Times New Roman" pitchFamily="18" charset="0"/>
              </a:rPr>
              <a:t>Am J </a:t>
            </a:r>
            <a:r>
              <a:rPr lang="en-US" sz="1200" dirty="0" err="1">
                <a:solidFill>
                  <a:srgbClr val="000000"/>
                </a:solidFill>
                <a:latin typeface="Times New Roman" pitchFamily="18" charset="0"/>
                <a:ea typeface="Calibri" pitchFamily="34" charset="0"/>
                <a:cs typeface="Times New Roman" pitchFamily="18" charset="0"/>
              </a:rPr>
              <a:t>Respir</a:t>
            </a:r>
            <a:r>
              <a:rPr lang="en-US" sz="1200" dirty="0">
                <a:solidFill>
                  <a:srgbClr val="000000"/>
                </a:solidFill>
                <a:latin typeface="Times New Roman" pitchFamily="18" charset="0"/>
                <a:ea typeface="Calibri" pitchFamily="34" charset="0"/>
                <a:cs typeface="Times New Roman" pitchFamily="18" charset="0"/>
              </a:rPr>
              <a:t> </a:t>
            </a:r>
            <a:r>
              <a:rPr lang="en-US" sz="1200" dirty="0" err="1">
                <a:solidFill>
                  <a:srgbClr val="000000"/>
                </a:solidFill>
                <a:latin typeface="Times New Roman" pitchFamily="18" charset="0"/>
                <a:ea typeface="Calibri" pitchFamily="34" charset="0"/>
                <a:cs typeface="Times New Roman" pitchFamily="18" charset="0"/>
              </a:rPr>
              <a:t>Crit</a:t>
            </a:r>
            <a:r>
              <a:rPr lang="en-US" sz="1200" dirty="0">
                <a:solidFill>
                  <a:srgbClr val="000000"/>
                </a:solidFill>
                <a:latin typeface="Times New Roman" pitchFamily="18" charset="0"/>
                <a:ea typeface="Calibri" pitchFamily="34" charset="0"/>
                <a:cs typeface="Times New Roman" pitchFamily="18" charset="0"/>
              </a:rPr>
              <a:t> Care Med 2013 Oct 15;188(8):e13</a:t>
            </a:r>
            <a:r>
              <a:rPr lang="en-US" sz="1200" dirty="0">
                <a:solidFill>
                  <a:srgbClr val="000000"/>
                </a:solidFill>
                <a:latin typeface="Arial"/>
                <a:ea typeface="Calibri" pitchFamily="34" charset="0"/>
                <a:cs typeface="Times New Roman" pitchFamily="18" charset="0"/>
              </a:rPr>
              <a:t>–</a:t>
            </a:r>
            <a:r>
              <a:rPr lang="en-US" sz="1200" dirty="0">
                <a:solidFill>
                  <a:srgbClr val="000000"/>
                </a:solidFill>
                <a:latin typeface="Times New Roman" pitchFamily="18" charset="0"/>
                <a:ea typeface="Calibri" pitchFamily="34" charset="0"/>
                <a:cs typeface="Times New Roman" pitchFamily="18" charset="0"/>
              </a:rPr>
              <a:t>e64.</a:t>
            </a:r>
            <a:endParaRPr lang="en-US" dirty="0">
              <a:solidFill>
                <a:srgbClr val="000000"/>
              </a:solidFill>
              <a:latin typeface="Arial" pitchFamily="34" charset="0"/>
            </a:endParaRPr>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10"/>
          <p:cNvPicPr>
            <a:picLocks noChangeAspect="1" noChangeArrowheads="1"/>
          </p:cNvPicPr>
          <p:nvPr/>
        </p:nvPicPr>
        <p:blipFill>
          <a:blip r:embed="rId5" cstate="print"/>
          <a:srcRect/>
          <a:stretch>
            <a:fillRect/>
          </a:stretch>
        </p:blipFill>
        <p:spPr bwMode="auto">
          <a:xfrm>
            <a:off x="0" y="0"/>
            <a:ext cx="9144000" cy="6858000"/>
          </a:xfrm>
          <a:prstGeom prst="rect">
            <a:avLst/>
          </a:prstGeom>
          <a:noFill/>
          <a:ln w="9525">
            <a:noFill/>
            <a:miter lim="800000"/>
            <a:headEnd/>
            <a:tailEnd/>
          </a:ln>
        </p:spPr>
      </p:pic>
      <p:sp>
        <p:nvSpPr>
          <p:cNvPr id="2053" name="Rectangle 2"/>
          <p:cNvSpPr>
            <a:spLocks noGrp="1" noChangeArrowheads="1"/>
          </p:cNvSpPr>
          <p:nvPr>
            <p:ph type="title" idx="4294967295"/>
          </p:nvPr>
        </p:nvSpPr>
        <p:spPr>
          <a:xfrm>
            <a:off x="914400" y="188913"/>
            <a:ext cx="8229600" cy="1143000"/>
          </a:xfrm>
        </p:spPr>
        <p:txBody>
          <a:bodyPr/>
          <a:lstStyle/>
          <a:p>
            <a:pPr eaLnBrk="1" hangingPunct="1"/>
            <a:r>
              <a:rPr lang="en-GB" smtClean="0"/>
              <a:t>4 vs 7 week course of rehabilitation</a:t>
            </a:r>
          </a:p>
        </p:txBody>
      </p:sp>
      <p:sp>
        <p:nvSpPr>
          <p:cNvPr id="2054" name="Text Box 3"/>
          <p:cNvSpPr txBox="1">
            <a:spLocks noChangeArrowheads="1"/>
          </p:cNvSpPr>
          <p:nvPr/>
        </p:nvSpPr>
        <p:spPr bwMode="auto">
          <a:xfrm>
            <a:off x="5364163" y="1557338"/>
            <a:ext cx="3167062" cy="2703512"/>
          </a:xfrm>
          <a:prstGeom prst="rect">
            <a:avLst/>
          </a:prstGeom>
          <a:noFill/>
          <a:ln w="9525">
            <a:noFill/>
            <a:miter lim="800000"/>
            <a:headEnd/>
            <a:tailEnd/>
          </a:ln>
        </p:spPr>
        <p:txBody>
          <a:bodyPr>
            <a:spAutoFit/>
          </a:bodyPr>
          <a:lstStyle/>
          <a:p>
            <a:pPr fontAlgn="base">
              <a:spcBef>
                <a:spcPct val="50000"/>
              </a:spcBef>
              <a:spcAft>
                <a:spcPct val="0"/>
              </a:spcAft>
            </a:pPr>
            <a:r>
              <a:rPr lang="en-GB" smtClean="0">
                <a:solidFill>
                  <a:srgbClr val="000000"/>
                </a:solidFill>
                <a:latin typeface="Arial" charset="0"/>
              </a:rPr>
              <a:t>N=100</a:t>
            </a:r>
          </a:p>
          <a:p>
            <a:pPr fontAlgn="base">
              <a:spcBef>
                <a:spcPct val="50000"/>
              </a:spcBef>
              <a:spcAft>
                <a:spcPct val="0"/>
              </a:spcAft>
            </a:pPr>
            <a:r>
              <a:rPr lang="en-GB" smtClean="0">
                <a:solidFill>
                  <a:srgbClr val="000000"/>
                </a:solidFill>
                <a:latin typeface="Arial" charset="0"/>
              </a:rPr>
              <a:t>4 weeks of rehabilitation vs 7 weeks</a:t>
            </a:r>
          </a:p>
          <a:p>
            <a:pPr fontAlgn="base">
              <a:spcBef>
                <a:spcPct val="50000"/>
              </a:spcBef>
              <a:spcAft>
                <a:spcPct val="0"/>
              </a:spcAft>
            </a:pPr>
            <a:r>
              <a:rPr lang="en-GB" smtClean="0">
                <a:solidFill>
                  <a:srgbClr val="000000"/>
                </a:solidFill>
                <a:latin typeface="Arial" charset="0"/>
              </a:rPr>
              <a:t>Assessments at baseline, 7 weeks for all plus 4 week assessment for 4 week group</a:t>
            </a:r>
          </a:p>
          <a:p>
            <a:pPr fontAlgn="base">
              <a:spcBef>
                <a:spcPct val="50000"/>
              </a:spcBef>
              <a:spcAft>
                <a:spcPct val="0"/>
              </a:spcAft>
            </a:pPr>
            <a:endParaRPr lang="en-GB" smtClean="0">
              <a:solidFill>
                <a:srgbClr val="000000"/>
              </a:solidFill>
              <a:latin typeface="Arial" charset="0"/>
            </a:endParaRPr>
          </a:p>
        </p:txBody>
      </p:sp>
      <p:sp>
        <p:nvSpPr>
          <p:cNvPr id="2055" name="Text Box 5"/>
          <p:cNvSpPr txBox="1">
            <a:spLocks noChangeArrowheads="1"/>
          </p:cNvSpPr>
          <p:nvPr/>
        </p:nvSpPr>
        <p:spPr bwMode="auto">
          <a:xfrm>
            <a:off x="6048375" y="6521450"/>
            <a:ext cx="3095625" cy="336550"/>
          </a:xfrm>
          <a:prstGeom prst="rect">
            <a:avLst/>
          </a:prstGeom>
          <a:noFill/>
          <a:ln w="9525">
            <a:noFill/>
            <a:miter lim="800000"/>
            <a:headEnd/>
            <a:tailEnd/>
          </a:ln>
        </p:spPr>
        <p:txBody>
          <a:bodyPr>
            <a:spAutoFit/>
          </a:bodyPr>
          <a:lstStyle/>
          <a:p>
            <a:pPr fontAlgn="base">
              <a:spcBef>
                <a:spcPct val="50000"/>
              </a:spcBef>
              <a:spcAft>
                <a:spcPct val="0"/>
              </a:spcAft>
            </a:pPr>
            <a:r>
              <a:rPr lang="en-GB" sz="1600" dirty="0" smtClean="0">
                <a:solidFill>
                  <a:srgbClr val="000000"/>
                </a:solidFill>
                <a:latin typeface="Arial" charset="0"/>
              </a:rPr>
              <a:t>Sewell L et al Thorax 2006</a:t>
            </a:r>
          </a:p>
        </p:txBody>
      </p:sp>
      <p:graphicFrame>
        <p:nvGraphicFramePr>
          <p:cNvPr id="2050" name="Object 6"/>
          <p:cNvGraphicFramePr>
            <a:graphicFrameLocks noChangeAspect="1"/>
          </p:cNvGraphicFramePr>
          <p:nvPr/>
        </p:nvGraphicFramePr>
        <p:xfrm>
          <a:off x="0" y="3860800"/>
          <a:ext cx="5508625" cy="2820988"/>
        </p:xfrm>
        <a:graphic>
          <a:graphicData uri="http://schemas.openxmlformats.org/presentationml/2006/ole">
            <p:oleObj spid="_x0000_s655362" name="Chart" r:id="rId6" imgW="7772536" imgH="4114800" progId="MSGraph.Chart.8">
              <p:embed followColorScheme="full"/>
            </p:oleObj>
          </a:graphicData>
        </a:graphic>
      </p:graphicFrame>
      <p:graphicFrame>
        <p:nvGraphicFramePr>
          <p:cNvPr id="2051" name="Object 7"/>
          <p:cNvGraphicFramePr>
            <a:graphicFrameLocks noChangeAspect="1"/>
          </p:cNvGraphicFramePr>
          <p:nvPr/>
        </p:nvGraphicFramePr>
        <p:xfrm>
          <a:off x="0" y="1341438"/>
          <a:ext cx="5253038" cy="2781300"/>
        </p:xfrm>
        <a:graphic>
          <a:graphicData uri="http://schemas.openxmlformats.org/presentationml/2006/ole">
            <p:oleObj spid="_x0000_s655363" name="Chart" r:id="rId7" imgW="7772536" imgH="4114800" progId="MSGraph.Chart.8">
              <p:embed followColorScheme="full"/>
            </p:oleObj>
          </a:graphicData>
        </a:graphic>
      </p:graphicFrame>
      <p:sp>
        <p:nvSpPr>
          <p:cNvPr id="2056" name="Line 8"/>
          <p:cNvSpPr>
            <a:spLocks noChangeShapeType="1"/>
          </p:cNvSpPr>
          <p:nvPr/>
        </p:nvSpPr>
        <p:spPr bwMode="auto">
          <a:xfrm flipV="1">
            <a:off x="1476375" y="2205038"/>
            <a:ext cx="2232025" cy="431800"/>
          </a:xfrm>
          <a:prstGeom prst="line">
            <a:avLst/>
          </a:prstGeom>
          <a:noFill/>
          <a:ln w="28575">
            <a:solidFill>
              <a:srgbClr val="99CCFF"/>
            </a:solidFill>
            <a:round/>
            <a:headEnd/>
            <a:tailEnd/>
          </a:ln>
        </p:spPr>
        <p:txBody>
          <a:bodyPr/>
          <a:lstStyle/>
          <a:p>
            <a:pPr fontAlgn="base">
              <a:spcBef>
                <a:spcPct val="0"/>
              </a:spcBef>
              <a:spcAft>
                <a:spcPct val="0"/>
              </a:spcAft>
            </a:pPr>
            <a:endParaRPr lang="en-US" smtClean="0">
              <a:solidFill>
                <a:srgbClr val="000000"/>
              </a:solidFill>
              <a:latin typeface="Arial" charset="0"/>
            </a:endParaRPr>
          </a:p>
        </p:txBody>
      </p:sp>
      <p:sp>
        <p:nvSpPr>
          <p:cNvPr id="2057" name="Line 9"/>
          <p:cNvSpPr>
            <a:spLocks noChangeShapeType="1"/>
          </p:cNvSpPr>
          <p:nvPr/>
        </p:nvSpPr>
        <p:spPr bwMode="auto">
          <a:xfrm>
            <a:off x="0" y="1125538"/>
            <a:ext cx="9144000" cy="0"/>
          </a:xfrm>
          <a:prstGeom prst="line">
            <a:avLst/>
          </a:prstGeom>
          <a:noFill/>
          <a:ln w="76200" cmpd="tri">
            <a:solidFill>
              <a:srgbClr val="993366"/>
            </a:solidFill>
            <a:round/>
            <a:headEnd/>
            <a:tailEnd/>
          </a:ln>
        </p:spPr>
        <p:txBody>
          <a:bodyPr/>
          <a:lstStyle/>
          <a:p>
            <a:pPr fontAlgn="base">
              <a:spcBef>
                <a:spcPct val="0"/>
              </a:spcBef>
              <a:spcAft>
                <a:spcPct val="0"/>
              </a:spcAft>
            </a:pPr>
            <a:endParaRPr lang="en-US" smtClean="0">
              <a:solidFill>
                <a:srgbClr val="000000"/>
              </a:solidFill>
              <a:latin typeface="Arial" charset="0"/>
            </a:endParaRPr>
          </a:p>
        </p:txBody>
      </p:sp>
      <p:sp>
        <p:nvSpPr>
          <p:cNvPr id="2058" name="Slide Number Placeholder 8"/>
          <p:cNvSpPr>
            <a:spLocks noGrp="1"/>
          </p:cNvSpPr>
          <p:nvPr>
            <p:ph type="sldNum" sz="quarter" idx="12"/>
          </p:nvPr>
        </p:nvSpPr>
        <p:spPr>
          <a:noFill/>
        </p:spPr>
        <p:txBody>
          <a:bodyPr/>
          <a:lstStyle/>
          <a:p>
            <a:fld id="{2EDAE72C-D2E1-4CF7-8ABD-5642E30B821F}" type="slidenum">
              <a:rPr lang="en-US" smtClean="0">
                <a:solidFill>
                  <a:srgbClr val="000000"/>
                </a:solidFill>
              </a:rPr>
              <a:pPr/>
              <a:t>79</a:t>
            </a:fld>
            <a:endParaRPr lang="en-US" smtClean="0">
              <a:solidFill>
                <a:srgbClr val="000000"/>
              </a:solidFill>
            </a:endParaRPr>
          </a:p>
        </p:txBody>
      </p:sp>
    </p:spTree>
    <p:custDataLst>
      <p:tags r:id="rId2"/>
    </p:custDataLst>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1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ctrTitle"/>
          </p:nvPr>
        </p:nvSpPr>
        <p:spPr>
          <a:xfrm>
            <a:off x="714348" y="1785925"/>
            <a:ext cx="7643866" cy="1814525"/>
          </a:xfrm>
        </p:spPr>
        <p:txBody>
          <a:bodyPr rtlCol="0">
            <a:normAutofit fontScale="90000"/>
          </a:bodyPr>
          <a:lstStyle/>
          <a:p>
            <a:pPr eaLnBrk="1" fontAlgn="auto" hangingPunct="1">
              <a:spcAft>
                <a:spcPts val="0"/>
              </a:spcAft>
              <a:defRPr/>
            </a:pPr>
            <a:r>
              <a:rPr lang="en-US" dirty="0" smtClean="0"/>
              <a:t>Field test of exercise capacity</a:t>
            </a:r>
            <a:br>
              <a:rPr lang="en-US" dirty="0" smtClean="0"/>
            </a:br>
            <a:r>
              <a:rPr lang="en-US" dirty="0" smtClean="0"/>
              <a:t>(6 Minute Walk Test)</a:t>
            </a:r>
            <a:br>
              <a:rPr lang="en-US" dirty="0" smtClean="0"/>
            </a:br>
            <a:endParaRPr lang="en-IN" dirty="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a:buNone/>
              <a:defRPr/>
            </a:pPr>
            <a:r>
              <a:rPr lang="en-IN" dirty="0" smtClean="0"/>
              <a:t>ATS’s Standard</a:t>
            </a:r>
            <a:endParaRPr lang="en-IN" dirty="0"/>
          </a:p>
        </p:txBody>
      </p:sp>
      <p:sp>
        <p:nvSpPr>
          <p:cNvPr id="4" name="Slide Number Placeholder 3"/>
          <p:cNvSpPr>
            <a:spLocks noGrp="1"/>
          </p:cNvSpPr>
          <p:nvPr>
            <p:ph type="sldNum" sz="quarter" idx="12"/>
          </p:nvPr>
        </p:nvSpPr>
        <p:spPr/>
        <p:txBody>
          <a:bodyPr/>
          <a:lstStyle/>
          <a:p>
            <a:pPr>
              <a:defRPr/>
            </a:pPr>
            <a:fld id="{3676F407-61AA-4B87-8FC5-0D5EE7F25629}" type="slidenum">
              <a:rPr lang="en-IN">
                <a:solidFill>
                  <a:prstClr val="black">
                    <a:tint val="75000"/>
                  </a:prstClr>
                </a:solidFill>
              </a:rPr>
              <a:pPr>
                <a:defRPr/>
              </a:pPr>
              <a:t>80</a:t>
            </a:fld>
            <a:endParaRPr lang="en-IN">
              <a:solidFill>
                <a:prstClr val="black">
                  <a:tint val="75000"/>
                </a:prstClr>
              </a:solidFill>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457200" y="133350"/>
            <a:ext cx="8043890" cy="938196"/>
          </a:xfrm>
        </p:spPr>
        <p:txBody>
          <a:bodyPr/>
          <a:lstStyle/>
          <a:p>
            <a:pPr eaLnBrk="1" hangingPunct="1"/>
            <a:r>
              <a:rPr lang="en-IN" sz="3600" dirty="0" smtClean="0"/>
              <a:t>Six minute walk</a:t>
            </a:r>
          </a:p>
        </p:txBody>
      </p:sp>
      <p:sp>
        <p:nvSpPr>
          <p:cNvPr id="3" name="Content Placeholder 2"/>
          <p:cNvSpPr>
            <a:spLocks noGrp="1"/>
          </p:cNvSpPr>
          <p:nvPr>
            <p:ph idx="1"/>
          </p:nvPr>
        </p:nvSpPr>
        <p:spPr>
          <a:xfrm>
            <a:off x="457200" y="1119188"/>
            <a:ext cx="8229600" cy="5006975"/>
          </a:xfrm>
        </p:spPr>
        <p:txBody>
          <a:bodyPr rtlCol="0">
            <a:noAutofit/>
          </a:bodyPr>
          <a:lstStyle/>
          <a:p>
            <a:pPr eaLnBrk="1" fontAlgn="auto" hangingPunct="1">
              <a:spcAft>
                <a:spcPts val="0"/>
              </a:spcAft>
              <a:buFont typeface="Arial"/>
              <a:buNone/>
              <a:defRPr/>
            </a:pPr>
            <a:r>
              <a:rPr lang="en-US" sz="2400" b="1" dirty="0" smtClean="0"/>
              <a:t>Objective &amp; Principle</a:t>
            </a:r>
            <a:r>
              <a:rPr lang="en-US" sz="2400" dirty="0" smtClean="0"/>
              <a:t>:</a:t>
            </a:r>
          </a:p>
          <a:p>
            <a:pPr lvl="1" eaLnBrk="1" fontAlgn="auto" hangingPunct="1">
              <a:spcAft>
                <a:spcPts val="0"/>
              </a:spcAft>
              <a:buFont typeface="Arial"/>
              <a:buChar char="–"/>
              <a:defRPr/>
            </a:pPr>
            <a:r>
              <a:rPr lang="en-IN" sz="2000" dirty="0" smtClean="0"/>
              <a:t>Alternative method of assessing functional capacity; correlated to ADL</a:t>
            </a:r>
          </a:p>
          <a:p>
            <a:pPr lvl="1" eaLnBrk="1" fontAlgn="auto" hangingPunct="1">
              <a:spcAft>
                <a:spcPts val="0"/>
              </a:spcAft>
              <a:buFont typeface="Arial"/>
              <a:buChar char="–"/>
              <a:defRPr/>
            </a:pPr>
            <a:r>
              <a:rPr lang="en-IN" sz="2000" dirty="0" smtClean="0"/>
              <a:t>Measures distance covered during 6 minutes </a:t>
            </a:r>
            <a:r>
              <a:rPr lang="en-IN" sz="2000" u="sng" dirty="0" smtClean="0"/>
              <a:t>of self-paced walking</a:t>
            </a:r>
            <a:r>
              <a:rPr lang="en-IN" sz="2000" dirty="0" smtClean="0"/>
              <a:t> </a:t>
            </a:r>
          </a:p>
          <a:p>
            <a:pPr eaLnBrk="1" fontAlgn="auto" hangingPunct="1">
              <a:spcAft>
                <a:spcPts val="0"/>
              </a:spcAft>
              <a:buFont typeface="Arial"/>
              <a:buNone/>
              <a:defRPr/>
            </a:pPr>
            <a:r>
              <a:rPr lang="en-US" sz="2400" b="1" dirty="0" smtClean="0"/>
              <a:t>Evaluation parameters </a:t>
            </a:r>
          </a:p>
          <a:p>
            <a:pPr marL="693738" lvl="1" indent="-236538" eaLnBrk="1" fontAlgn="auto" hangingPunct="1">
              <a:spcAft>
                <a:spcPts val="0"/>
              </a:spcAft>
              <a:buFont typeface="Arial"/>
              <a:buChar char="–"/>
              <a:defRPr/>
            </a:pPr>
            <a:r>
              <a:rPr lang="en-US" sz="2000" dirty="0" smtClean="0"/>
              <a:t>	Percentage of predicted 6-min walk distance </a:t>
            </a:r>
          </a:p>
          <a:p>
            <a:pPr marL="693738" lvl="1" indent="-236538" eaLnBrk="1" fontAlgn="auto" hangingPunct="1">
              <a:spcAft>
                <a:spcPts val="0"/>
              </a:spcAft>
              <a:buFont typeface="Arial"/>
              <a:buChar char="–"/>
              <a:defRPr/>
            </a:pPr>
            <a:r>
              <a:rPr lang="en-US" sz="2000" dirty="0" smtClean="0"/>
              <a:t>	miles per hour walked</a:t>
            </a:r>
          </a:p>
          <a:p>
            <a:pPr marL="693738" lvl="1" indent="-236538" eaLnBrk="1" fontAlgn="auto" hangingPunct="1">
              <a:spcAft>
                <a:spcPts val="0"/>
              </a:spcAft>
              <a:buFont typeface="Arial"/>
              <a:buChar char="–"/>
              <a:defRPr/>
            </a:pPr>
            <a:r>
              <a:rPr lang="en-US" sz="2000" dirty="0" smtClean="0"/>
              <a:t>	METS</a:t>
            </a:r>
          </a:p>
          <a:p>
            <a:pPr marL="693738" lvl="1" indent="-236538" eaLnBrk="1" fontAlgn="auto" hangingPunct="1">
              <a:spcAft>
                <a:spcPts val="0"/>
              </a:spcAft>
              <a:buFont typeface="Arial"/>
              <a:buChar char="–"/>
              <a:defRPr/>
            </a:pPr>
            <a:r>
              <a:rPr lang="en-US" sz="2000" dirty="0" smtClean="0"/>
              <a:t>	THR</a:t>
            </a:r>
            <a:endParaRPr lang="en-IN" sz="2000" dirty="0" smtClean="0"/>
          </a:p>
          <a:p>
            <a:pPr eaLnBrk="1" fontAlgn="auto" hangingPunct="1">
              <a:spcAft>
                <a:spcPts val="0"/>
              </a:spcAft>
              <a:buFont typeface="Arial"/>
              <a:buNone/>
              <a:defRPr/>
            </a:pPr>
            <a:r>
              <a:rPr lang="en-IN" sz="2400" b="1" dirty="0" smtClean="0"/>
              <a:t>Uses</a:t>
            </a:r>
          </a:p>
          <a:p>
            <a:pPr lvl="1" eaLnBrk="1" fontAlgn="auto" hangingPunct="1">
              <a:spcAft>
                <a:spcPts val="0"/>
              </a:spcAft>
              <a:buFont typeface="Arial"/>
              <a:buChar char="–"/>
              <a:defRPr/>
            </a:pPr>
            <a:r>
              <a:rPr lang="en-IN" sz="2000" dirty="0" smtClean="0"/>
              <a:t>Pre-treatment/post-treatment comparisons</a:t>
            </a:r>
          </a:p>
          <a:p>
            <a:pPr lvl="1" eaLnBrk="1" fontAlgn="auto" hangingPunct="1">
              <a:spcAft>
                <a:spcPts val="0"/>
              </a:spcAft>
              <a:buFont typeface="Arial"/>
              <a:buChar char="–"/>
              <a:defRPr/>
            </a:pPr>
            <a:r>
              <a:rPr lang="en-IN" sz="2000" dirty="0" smtClean="0"/>
              <a:t>Functional status</a:t>
            </a:r>
          </a:p>
          <a:p>
            <a:pPr lvl="1" eaLnBrk="1" fontAlgn="auto" hangingPunct="1">
              <a:spcAft>
                <a:spcPts val="0"/>
              </a:spcAft>
              <a:buFont typeface="Arial"/>
              <a:buChar char="–"/>
              <a:defRPr/>
            </a:pPr>
            <a:r>
              <a:rPr lang="en-IN" sz="2000" dirty="0" smtClean="0"/>
              <a:t>Predict morbidity &amp; mortality</a:t>
            </a:r>
          </a:p>
          <a:p>
            <a:pPr eaLnBrk="1" fontAlgn="auto" hangingPunct="1">
              <a:spcAft>
                <a:spcPts val="0"/>
              </a:spcAft>
              <a:buFont typeface="Arial"/>
              <a:buChar char="•"/>
              <a:defRPr/>
            </a:pPr>
            <a:endParaRPr lang="en-IN" sz="2400" dirty="0" smtClean="0"/>
          </a:p>
          <a:p>
            <a:pPr eaLnBrk="1" fontAlgn="auto" hangingPunct="1">
              <a:spcAft>
                <a:spcPts val="0"/>
              </a:spcAft>
              <a:buFont typeface="Arial"/>
              <a:buNone/>
              <a:defRPr/>
            </a:pPr>
            <a:endParaRPr lang="en-IN" sz="2400" dirty="0" smtClean="0"/>
          </a:p>
          <a:p>
            <a:pPr eaLnBrk="1" fontAlgn="auto" hangingPunct="1">
              <a:spcAft>
                <a:spcPts val="0"/>
              </a:spcAft>
              <a:buFont typeface="Arial"/>
              <a:buChar char="•"/>
              <a:defRPr/>
            </a:pPr>
            <a:endParaRPr lang="en-IN" sz="2400" b="1" u="sng" dirty="0" smtClean="0"/>
          </a:p>
          <a:p>
            <a:pPr eaLnBrk="1" fontAlgn="auto" hangingPunct="1">
              <a:spcAft>
                <a:spcPts val="0"/>
              </a:spcAft>
              <a:buFont typeface="Arial"/>
              <a:buNone/>
              <a:defRPr/>
            </a:pPr>
            <a:endParaRPr lang="en-IN" sz="2400" dirty="0" smtClean="0"/>
          </a:p>
          <a:p>
            <a:pPr eaLnBrk="1" fontAlgn="auto" hangingPunct="1">
              <a:spcAft>
                <a:spcPts val="0"/>
              </a:spcAft>
              <a:buFont typeface="Arial"/>
              <a:buChar char="•"/>
              <a:defRPr/>
            </a:pPr>
            <a:endParaRPr lang="en-US" sz="2400" dirty="0" smtClean="0"/>
          </a:p>
          <a:p>
            <a:pPr eaLnBrk="1" fontAlgn="auto" hangingPunct="1">
              <a:spcAft>
                <a:spcPts val="0"/>
              </a:spcAft>
              <a:buFont typeface="Arial"/>
              <a:buChar char="•"/>
              <a:defRPr/>
            </a:pPr>
            <a:endParaRPr lang="en-US" sz="2400" dirty="0" smtClean="0"/>
          </a:p>
          <a:p>
            <a:pPr eaLnBrk="1" fontAlgn="auto" hangingPunct="1">
              <a:spcAft>
                <a:spcPts val="0"/>
              </a:spcAft>
              <a:buFont typeface="Arial"/>
              <a:buNone/>
              <a:defRPr/>
            </a:pPr>
            <a:endParaRPr lang="en-IN" sz="2400" dirty="0"/>
          </a:p>
        </p:txBody>
      </p:sp>
      <p:sp>
        <p:nvSpPr>
          <p:cNvPr id="4" name="Slide Number Placeholder 3"/>
          <p:cNvSpPr>
            <a:spLocks noGrp="1"/>
          </p:cNvSpPr>
          <p:nvPr>
            <p:ph type="sldNum" sz="quarter" idx="12"/>
          </p:nvPr>
        </p:nvSpPr>
        <p:spPr/>
        <p:txBody>
          <a:bodyPr/>
          <a:lstStyle/>
          <a:p>
            <a:pPr>
              <a:defRPr/>
            </a:pPr>
            <a:fld id="{E160EC3F-82FE-4CE4-8FA2-7BC51C3239A6}" type="slidenum">
              <a:rPr lang="en-IN">
                <a:solidFill>
                  <a:prstClr val="black">
                    <a:tint val="75000"/>
                  </a:prstClr>
                </a:solidFill>
              </a:rPr>
              <a:pPr>
                <a:defRPr/>
              </a:pPr>
              <a:t>81</a:t>
            </a:fld>
            <a:endParaRPr lang="en-IN">
              <a:solidFill>
                <a:prstClr val="black">
                  <a:tint val="75000"/>
                </a:prstClr>
              </a:solidFill>
            </a:endParaRPr>
          </a:p>
        </p:txBody>
      </p:sp>
      <p:sp>
        <p:nvSpPr>
          <p:cNvPr id="35845" name="Rectangle 4"/>
          <p:cNvSpPr>
            <a:spLocks noChangeArrowheads="1"/>
          </p:cNvSpPr>
          <p:nvPr/>
        </p:nvSpPr>
        <p:spPr bwMode="auto">
          <a:xfrm>
            <a:off x="3773488" y="6488113"/>
            <a:ext cx="4572000" cy="339725"/>
          </a:xfrm>
          <a:prstGeom prst="rect">
            <a:avLst/>
          </a:prstGeom>
          <a:noFill/>
          <a:ln w="9525">
            <a:noFill/>
            <a:miter lim="800000"/>
            <a:headEnd/>
            <a:tailEnd/>
          </a:ln>
        </p:spPr>
        <p:txBody>
          <a:bodyPr>
            <a:spAutoFit/>
          </a:bodyPr>
          <a:lstStyle/>
          <a:p>
            <a:pPr defTabSz="457200" fontAlgn="base">
              <a:spcBef>
                <a:spcPct val="0"/>
              </a:spcBef>
              <a:spcAft>
                <a:spcPct val="0"/>
              </a:spcAft>
            </a:pPr>
            <a:r>
              <a:rPr lang="en-IN" sz="1600" smtClean="0">
                <a:solidFill>
                  <a:prstClr val="black"/>
                </a:solidFill>
                <a:cs typeface="Arial" charset="0"/>
              </a:rPr>
              <a:t>Am J Respir Crit Care Med 2002;166:111–117</a:t>
            </a:r>
          </a:p>
        </p:txBody>
      </p:sp>
      <p:sp>
        <p:nvSpPr>
          <p:cNvPr id="35846" name="Rectangle 5"/>
          <p:cNvSpPr>
            <a:spLocks noChangeArrowheads="1"/>
          </p:cNvSpPr>
          <p:nvPr/>
        </p:nvSpPr>
        <p:spPr bwMode="auto">
          <a:xfrm>
            <a:off x="0" y="6180138"/>
            <a:ext cx="3105150" cy="647700"/>
          </a:xfrm>
          <a:prstGeom prst="rect">
            <a:avLst/>
          </a:prstGeom>
          <a:noFill/>
          <a:ln w="9525">
            <a:noFill/>
            <a:miter lim="800000"/>
            <a:headEnd/>
            <a:tailEnd/>
          </a:ln>
        </p:spPr>
        <p:txBody>
          <a:bodyPr wrap="none">
            <a:spAutoFit/>
          </a:bodyPr>
          <a:lstStyle/>
          <a:p>
            <a:pPr defTabSz="457200" fontAlgn="base">
              <a:spcBef>
                <a:spcPct val="0"/>
              </a:spcBef>
              <a:spcAft>
                <a:spcPct val="0"/>
              </a:spcAft>
            </a:pPr>
            <a:r>
              <a:rPr lang="en-US" smtClean="0">
                <a:solidFill>
                  <a:prstClr val="black"/>
                </a:solidFill>
                <a:cs typeface="Arial" charset="0"/>
              </a:rPr>
              <a:t>METS – Metabolic Equivalents  </a:t>
            </a:r>
          </a:p>
          <a:p>
            <a:pPr defTabSz="457200" fontAlgn="base">
              <a:spcBef>
                <a:spcPct val="0"/>
              </a:spcBef>
              <a:spcAft>
                <a:spcPct val="0"/>
              </a:spcAft>
            </a:pPr>
            <a:r>
              <a:rPr lang="en-US" smtClean="0">
                <a:solidFill>
                  <a:prstClr val="black"/>
                </a:solidFill>
                <a:cs typeface="Arial" charset="0"/>
              </a:rPr>
              <a:t>THR – Training Heart rate</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eaLnBrk="1" hangingPunct="1"/>
            <a:r>
              <a:rPr lang="en-IN" smtClean="0"/>
              <a:t>Six minute walk</a:t>
            </a:r>
          </a:p>
        </p:txBody>
      </p:sp>
      <p:sp>
        <p:nvSpPr>
          <p:cNvPr id="3" name="Content Placeholder 2"/>
          <p:cNvSpPr>
            <a:spLocks noGrp="1"/>
          </p:cNvSpPr>
          <p:nvPr>
            <p:ph idx="1"/>
          </p:nvPr>
        </p:nvSpPr>
        <p:spPr>
          <a:xfrm>
            <a:off x="990600" y="1295400"/>
            <a:ext cx="8153400" cy="4708525"/>
          </a:xfrm>
        </p:spPr>
        <p:txBody>
          <a:bodyPr rtlCol="0">
            <a:normAutofit fontScale="92500" lnSpcReduction="10000"/>
          </a:bodyPr>
          <a:lstStyle/>
          <a:p>
            <a:pPr eaLnBrk="1" fontAlgn="auto" hangingPunct="1">
              <a:spcAft>
                <a:spcPts val="0"/>
              </a:spcAft>
              <a:buFont typeface="Arial"/>
              <a:buNone/>
              <a:defRPr/>
            </a:pPr>
            <a:r>
              <a:rPr lang="en-IN" sz="2200" b="1" dirty="0" smtClean="0"/>
              <a:t>Required Equipment </a:t>
            </a:r>
          </a:p>
          <a:p>
            <a:pPr lvl="1" eaLnBrk="1" fontAlgn="auto" hangingPunct="1">
              <a:spcAft>
                <a:spcPts val="0"/>
              </a:spcAft>
              <a:buFont typeface="Arial"/>
              <a:buChar char="–"/>
              <a:defRPr/>
            </a:pPr>
            <a:r>
              <a:rPr lang="en-IN" sz="1900" dirty="0" smtClean="0"/>
              <a:t>Countdown timer (or stopwatch)</a:t>
            </a:r>
          </a:p>
          <a:p>
            <a:pPr lvl="1" eaLnBrk="1" fontAlgn="auto" hangingPunct="1">
              <a:spcAft>
                <a:spcPts val="0"/>
              </a:spcAft>
              <a:buFont typeface="Arial"/>
              <a:buChar char="–"/>
              <a:defRPr/>
            </a:pPr>
            <a:r>
              <a:rPr lang="en-IN" sz="1900" dirty="0" smtClean="0"/>
              <a:t>Mechanical lap counter</a:t>
            </a:r>
          </a:p>
          <a:p>
            <a:pPr lvl="1" eaLnBrk="1" fontAlgn="auto" hangingPunct="1">
              <a:spcAft>
                <a:spcPts val="0"/>
              </a:spcAft>
              <a:buFont typeface="Arial"/>
              <a:buChar char="–"/>
              <a:defRPr/>
            </a:pPr>
            <a:r>
              <a:rPr lang="en-IN" sz="1900" dirty="0" smtClean="0"/>
              <a:t>Two small cones to mark the turnaround points</a:t>
            </a:r>
          </a:p>
          <a:p>
            <a:pPr lvl="1" eaLnBrk="1" fontAlgn="auto" hangingPunct="1">
              <a:spcAft>
                <a:spcPts val="0"/>
              </a:spcAft>
              <a:buFont typeface="Arial"/>
              <a:buChar char="–"/>
              <a:defRPr/>
            </a:pPr>
            <a:r>
              <a:rPr lang="en-IN" sz="1900" dirty="0" smtClean="0"/>
              <a:t>chair that can be easily moved along the walking course</a:t>
            </a:r>
          </a:p>
          <a:p>
            <a:pPr lvl="1" eaLnBrk="1" fontAlgn="auto" hangingPunct="1">
              <a:spcAft>
                <a:spcPts val="0"/>
              </a:spcAft>
              <a:buFont typeface="Arial"/>
              <a:buChar char="–"/>
              <a:defRPr/>
            </a:pPr>
            <a:r>
              <a:rPr lang="en-IN" sz="1900" dirty="0" smtClean="0"/>
              <a:t>Worksheets on a clipboard</a:t>
            </a:r>
          </a:p>
          <a:p>
            <a:pPr lvl="1" eaLnBrk="1" fontAlgn="auto" hangingPunct="1">
              <a:spcAft>
                <a:spcPts val="0"/>
              </a:spcAft>
              <a:buFont typeface="Arial"/>
              <a:buChar char="–"/>
              <a:defRPr/>
            </a:pPr>
            <a:r>
              <a:rPr lang="en-IN" sz="1900" dirty="0" smtClean="0"/>
              <a:t>source of oxygen</a:t>
            </a:r>
          </a:p>
          <a:p>
            <a:pPr lvl="1" eaLnBrk="1" fontAlgn="auto" hangingPunct="1">
              <a:spcAft>
                <a:spcPts val="0"/>
              </a:spcAft>
              <a:buFont typeface="Arial"/>
              <a:buChar char="–"/>
              <a:defRPr/>
            </a:pPr>
            <a:r>
              <a:rPr lang="en-IN" sz="1900" dirty="0" smtClean="0"/>
              <a:t>Sphygmomanometer</a:t>
            </a:r>
          </a:p>
          <a:p>
            <a:pPr lvl="1" eaLnBrk="1" fontAlgn="auto" hangingPunct="1">
              <a:spcAft>
                <a:spcPts val="0"/>
              </a:spcAft>
              <a:buFont typeface="Arial"/>
              <a:buChar char="–"/>
              <a:defRPr/>
            </a:pPr>
            <a:r>
              <a:rPr lang="en-IN" sz="1900" dirty="0" smtClean="0"/>
              <a:t>Telephone</a:t>
            </a:r>
            <a:endParaRPr lang="en-IN" sz="1700" b="1" dirty="0" smtClean="0"/>
          </a:p>
          <a:p>
            <a:pPr eaLnBrk="1" fontAlgn="auto" hangingPunct="1">
              <a:spcAft>
                <a:spcPts val="0"/>
              </a:spcAft>
              <a:buFont typeface="Arial"/>
              <a:buNone/>
              <a:defRPr/>
            </a:pPr>
            <a:r>
              <a:rPr lang="en-IN" sz="2400" b="1" dirty="0" smtClean="0"/>
              <a:t>Facility needs</a:t>
            </a:r>
          </a:p>
          <a:p>
            <a:pPr lvl="1" eaLnBrk="1" fontAlgn="auto" hangingPunct="1">
              <a:spcAft>
                <a:spcPts val="0"/>
              </a:spcAft>
              <a:buFont typeface="Arial"/>
              <a:buChar char="–"/>
              <a:defRPr/>
            </a:pPr>
            <a:r>
              <a:rPr lang="en-IN" sz="2000" dirty="0" smtClean="0"/>
              <a:t>Ideally 100-foot hallway or space to accommodate 30-meter (15 m/50 feet acceptable) walkway </a:t>
            </a:r>
          </a:p>
          <a:p>
            <a:pPr lvl="1" eaLnBrk="1" fontAlgn="auto" hangingPunct="1">
              <a:spcAft>
                <a:spcPts val="0"/>
              </a:spcAft>
              <a:buFont typeface="Arial"/>
              <a:buChar char="–"/>
              <a:defRPr/>
            </a:pPr>
            <a:r>
              <a:rPr lang="en-IN" sz="2000" dirty="0" smtClean="0"/>
              <a:t> No advanced training for technicians required</a:t>
            </a:r>
          </a:p>
          <a:p>
            <a:pPr lvl="1" eaLnBrk="1" fontAlgn="auto" hangingPunct="1">
              <a:spcAft>
                <a:spcPts val="0"/>
              </a:spcAft>
              <a:buFont typeface="Arial"/>
              <a:buChar char="–"/>
              <a:defRPr/>
            </a:pPr>
            <a:r>
              <a:rPr lang="en-IN" sz="2000" dirty="0" smtClean="0"/>
              <a:t>This test measures the distance that a patient can quickly walk on a flat, hard surface in a period of 6 minutes (the 6MWD).</a:t>
            </a:r>
          </a:p>
        </p:txBody>
      </p:sp>
      <p:sp>
        <p:nvSpPr>
          <p:cNvPr id="36868" name="Rectangle 3"/>
          <p:cNvSpPr>
            <a:spLocks noChangeArrowheads="1"/>
          </p:cNvSpPr>
          <p:nvPr/>
        </p:nvSpPr>
        <p:spPr bwMode="auto">
          <a:xfrm>
            <a:off x="5113338" y="6464300"/>
            <a:ext cx="3346450" cy="277813"/>
          </a:xfrm>
          <a:prstGeom prst="rect">
            <a:avLst/>
          </a:prstGeom>
          <a:noFill/>
          <a:ln w="9525">
            <a:noFill/>
            <a:miter lim="800000"/>
            <a:headEnd/>
            <a:tailEnd/>
          </a:ln>
        </p:spPr>
        <p:txBody>
          <a:bodyPr>
            <a:spAutoFit/>
          </a:bodyPr>
          <a:lstStyle/>
          <a:p>
            <a:pPr defTabSz="457200" fontAlgn="base">
              <a:spcBef>
                <a:spcPct val="0"/>
              </a:spcBef>
              <a:spcAft>
                <a:spcPct val="0"/>
              </a:spcAft>
            </a:pPr>
            <a:r>
              <a:rPr lang="en-IN" sz="1200" smtClean="0">
                <a:solidFill>
                  <a:prstClr val="black"/>
                </a:solidFill>
                <a:cs typeface="Arial" charset="0"/>
              </a:rPr>
              <a:t> Am J Respir Crit Care Med 2002;166(1):111–117</a:t>
            </a:r>
            <a:endParaRPr lang="en-US" sz="1200" smtClean="0">
              <a:solidFill>
                <a:prstClr val="black"/>
              </a:solidFill>
              <a:cs typeface="Arial" charset="0"/>
            </a:endParaRPr>
          </a:p>
        </p:txBody>
      </p:sp>
      <p:sp>
        <p:nvSpPr>
          <p:cNvPr id="5" name="Slide Number Placeholder 4"/>
          <p:cNvSpPr>
            <a:spLocks noGrp="1"/>
          </p:cNvSpPr>
          <p:nvPr>
            <p:ph type="sldNum" sz="quarter" idx="12"/>
          </p:nvPr>
        </p:nvSpPr>
        <p:spPr/>
        <p:txBody>
          <a:bodyPr/>
          <a:lstStyle/>
          <a:p>
            <a:pPr>
              <a:defRPr/>
            </a:pPr>
            <a:fld id="{659F5D1D-5651-4508-98F6-4DF64B21D491}" type="slidenum">
              <a:rPr lang="en-IN">
                <a:solidFill>
                  <a:prstClr val="black">
                    <a:tint val="75000"/>
                  </a:prstClr>
                </a:solidFill>
              </a:rPr>
              <a:pPr>
                <a:defRPr/>
              </a:pPr>
              <a:t>82</a:t>
            </a:fld>
            <a:endParaRPr lang="en-IN" dirty="0">
              <a:solidFill>
                <a:prstClr val="black">
                  <a:tint val="75000"/>
                </a:prstClr>
              </a:solidFill>
            </a:endParaRPr>
          </a:p>
        </p:txBody>
      </p:sp>
      <p:sp>
        <p:nvSpPr>
          <p:cNvPr id="36870" name="TextBox 5"/>
          <p:cNvSpPr txBox="1">
            <a:spLocks noChangeArrowheads="1"/>
          </p:cNvSpPr>
          <p:nvPr/>
        </p:nvSpPr>
        <p:spPr bwMode="auto">
          <a:xfrm>
            <a:off x="0" y="6140450"/>
            <a:ext cx="5113338" cy="739775"/>
          </a:xfrm>
          <a:prstGeom prst="rect">
            <a:avLst/>
          </a:prstGeom>
          <a:noFill/>
          <a:ln w="9525">
            <a:noFill/>
            <a:miter lim="800000"/>
            <a:headEnd/>
            <a:tailEnd/>
          </a:ln>
        </p:spPr>
        <p:txBody>
          <a:bodyPr>
            <a:spAutoFit/>
          </a:bodyPr>
          <a:lstStyle/>
          <a:p>
            <a:pPr defTabSz="457200" fontAlgn="base">
              <a:spcBef>
                <a:spcPct val="0"/>
              </a:spcBef>
              <a:spcAft>
                <a:spcPct val="0"/>
              </a:spcAft>
            </a:pPr>
            <a:r>
              <a:rPr lang="en-US" sz="1400" smtClean="0">
                <a:solidFill>
                  <a:prstClr val="black"/>
                </a:solidFill>
                <a:cs typeface="Arial" charset="0"/>
              </a:rPr>
              <a:t>HR –Heart Rate</a:t>
            </a:r>
          </a:p>
          <a:p>
            <a:pPr defTabSz="457200" fontAlgn="base">
              <a:spcBef>
                <a:spcPct val="0"/>
              </a:spcBef>
              <a:spcAft>
                <a:spcPct val="0"/>
              </a:spcAft>
            </a:pPr>
            <a:r>
              <a:rPr lang="en-US" sz="1400" smtClean="0">
                <a:solidFill>
                  <a:prstClr val="black"/>
                </a:solidFill>
                <a:cs typeface="Arial" charset="0"/>
              </a:rPr>
              <a:t>SpO2 - Pulse Oximeter Oxygen Saturation</a:t>
            </a:r>
          </a:p>
          <a:p>
            <a:pPr defTabSz="457200" fontAlgn="base">
              <a:spcBef>
                <a:spcPct val="0"/>
              </a:spcBef>
              <a:spcAft>
                <a:spcPct val="0"/>
              </a:spcAft>
            </a:pPr>
            <a:r>
              <a:rPr lang="en-US" sz="1400" smtClean="0">
                <a:solidFill>
                  <a:prstClr val="black"/>
                </a:solidFill>
                <a:cs typeface="Arial" charset="0"/>
              </a:rPr>
              <a:t>RPE - Rating of Perceived Exertion</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pPr eaLnBrk="1" hangingPunct="1"/>
            <a:r>
              <a:rPr lang="en-IN" smtClean="0"/>
              <a:t>Six minute walk</a:t>
            </a:r>
          </a:p>
        </p:txBody>
      </p:sp>
      <p:sp>
        <p:nvSpPr>
          <p:cNvPr id="37891" name="Content Placeholder 2"/>
          <p:cNvSpPr>
            <a:spLocks noGrp="1"/>
          </p:cNvSpPr>
          <p:nvPr>
            <p:ph idx="1"/>
          </p:nvPr>
        </p:nvSpPr>
        <p:spPr>
          <a:xfrm>
            <a:off x="457200" y="1268413"/>
            <a:ext cx="8229600" cy="4579937"/>
          </a:xfrm>
        </p:spPr>
        <p:txBody>
          <a:bodyPr/>
          <a:lstStyle/>
          <a:p>
            <a:pPr eaLnBrk="1" hangingPunct="1"/>
            <a:r>
              <a:rPr lang="en-IN" sz="2000" smtClean="0"/>
              <a:t>Recommended standardized script to be used at start of and during assessment</a:t>
            </a:r>
          </a:p>
          <a:p>
            <a:pPr eaLnBrk="1" hangingPunct="1"/>
            <a:r>
              <a:rPr lang="en-IN" sz="2000" smtClean="0"/>
              <a:t>Instruct patient to cover as much ground as possible in the given time</a:t>
            </a:r>
          </a:p>
          <a:p>
            <a:pPr eaLnBrk="1" hangingPunct="1"/>
            <a:r>
              <a:rPr lang="en-IN" sz="2400" smtClean="0"/>
              <a:t>Coach and give encouragement</a:t>
            </a:r>
          </a:p>
          <a:p>
            <a:pPr lvl="1" eaLnBrk="1" hangingPunct="1">
              <a:buFont typeface="Arial" charset="0"/>
              <a:buNone/>
            </a:pPr>
            <a:r>
              <a:rPr lang="en-IN" sz="2000" smtClean="0"/>
              <a:t>Standard phases of encouragement</a:t>
            </a:r>
          </a:p>
          <a:p>
            <a:pPr lvl="1" eaLnBrk="1" hangingPunct="1"/>
            <a:r>
              <a:rPr lang="en-IN" sz="2000" smtClean="0"/>
              <a:t> “You are doing well you have 5 minutes to go”</a:t>
            </a:r>
          </a:p>
          <a:p>
            <a:pPr lvl="1" eaLnBrk="1" hangingPunct="1"/>
            <a:r>
              <a:rPr lang="en-IN" sz="2000" smtClean="0"/>
              <a:t>“You are doing well you have 4 minutes to go”</a:t>
            </a:r>
          </a:p>
          <a:p>
            <a:pPr lvl="1" eaLnBrk="1" hangingPunct="1"/>
            <a:r>
              <a:rPr lang="en-IN" sz="2000" smtClean="0"/>
              <a:t>“You are doing well you are half way done etc”.</a:t>
            </a:r>
          </a:p>
          <a:p>
            <a:pPr eaLnBrk="1" hangingPunct="1"/>
            <a:r>
              <a:rPr lang="en-IN" sz="2000" smtClean="0"/>
              <a:t>Local words of encouragement are not recommended </a:t>
            </a:r>
          </a:p>
        </p:txBody>
      </p:sp>
      <p:sp>
        <p:nvSpPr>
          <p:cNvPr id="4" name="Slide Number Placeholder 3"/>
          <p:cNvSpPr>
            <a:spLocks noGrp="1"/>
          </p:cNvSpPr>
          <p:nvPr>
            <p:ph type="sldNum" sz="quarter" idx="12"/>
          </p:nvPr>
        </p:nvSpPr>
        <p:spPr/>
        <p:txBody>
          <a:bodyPr/>
          <a:lstStyle/>
          <a:p>
            <a:pPr>
              <a:defRPr/>
            </a:pPr>
            <a:fld id="{BDDE39E7-831F-4E18-9155-1A40739A5223}" type="slidenum">
              <a:rPr lang="en-IN">
                <a:solidFill>
                  <a:prstClr val="black">
                    <a:tint val="75000"/>
                  </a:prstClr>
                </a:solidFill>
              </a:rPr>
              <a:pPr>
                <a:defRPr/>
              </a:pPr>
              <a:t>83</a:t>
            </a:fld>
            <a:endParaRPr lang="en-IN">
              <a:solidFill>
                <a:prstClr val="black">
                  <a:tint val="75000"/>
                </a:prstClr>
              </a:solidFill>
            </a:endParaRPr>
          </a:p>
        </p:txBody>
      </p:sp>
      <p:sp>
        <p:nvSpPr>
          <p:cNvPr id="37893" name="Rectangle 4"/>
          <p:cNvSpPr>
            <a:spLocks noChangeArrowheads="1"/>
          </p:cNvSpPr>
          <p:nvPr/>
        </p:nvSpPr>
        <p:spPr bwMode="auto">
          <a:xfrm>
            <a:off x="5113338" y="6464300"/>
            <a:ext cx="3346450" cy="277813"/>
          </a:xfrm>
          <a:prstGeom prst="rect">
            <a:avLst/>
          </a:prstGeom>
          <a:noFill/>
          <a:ln w="9525">
            <a:noFill/>
            <a:miter lim="800000"/>
            <a:headEnd/>
            <a:tailEnd/>
          </a:ln>
        </p:spPr>
        <p:txBody>
          <a:bodyPr>
            <a:spAutoFit/>
          </a:bodyPr>
          <a:lstStyle/>
          <a:p>
            <a:pPr defTabSz="457200" fontAlgn="base">
              <a:spcBef>
                <a:spcPct val="0"/>
              </a:spcBef>
              <a:spcAft>
                <a:spcPct val="0"/>
              </a:spcAft>
            </a:pPr>
            <a:r>
              <a:rPr lang="en-IN" sz="1200" smtClean="0">
                <a:solidFill>
                  <a:prstClr val="black"/>
                </a:solidFill>
                <a:cs typeface="Arial" charset="0"/>
              </a:rPr>
              <a:t> Am J Respir Crit Care Med 2002;166(1):111–117</a:t>
            </a:r>
            <a:endParaRPr lang="en-US" sz="1200" smtClean="0">
              <a:solidFill>
                <a:prstClr val="black"/>
              </a:solidFill>
              <a:cs typeface="Arial" charset="0"/>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eaLnBrk="1" hangingPunct="1"/>
            <a:r>
              <a:rPr lang="en-IN" smtClean="0"/>
              <a:t>Six minute walk</a:t>
            </a:r>
            <a:endParaRPr lang="en-US" smtClean="0"/>
          </a:p>
        </p:txBody>
      </p:sp>
      <p:sp>
        <p:nvSpPr>
          <p:cNvPr id="38915" name="Content Placeholder 2"/>
          <p:cNvSpPr>
            <a:spLocks noGrp="1"/>
          </p:cNvSpPr>
          <p:nvPr>
            <p:ph idx="1"/>
          </p:nvPr>
        </p:nvSpPr>
        <p:spPr/>
        <p:txBody>
          <a:bodyPr/>
          <a:lstStyle/>
          <a:p>
            <a:pPr eaLnBrk="1" hangingPunct="1"/>
            <a:r>
              <a:rPr lang="en-IN" sz="2400" smtClean="0"/>
              <a:t>Parameters recorded </a:t>
            </a:r>
          </a:p>
          <a:p>
            <a:pPr lvl="1" eaLnBrk="1" hangingPunct="1"/>
            <a:r>
              <a:rPr lang="en-IN" sz="2000" smtClean="0"/>
              <a:t>Seated, resting HR, SpO2,BP</a:t>
            </a:r>
          </a:p>
          <a:p>
            <a:pPr lvl="1" eaLnBrk="1" hangingPunct="1"/>
            <a:r>
              <a:rPr lang="en-IN" sz="2000" smtClean="0"/>
              <a:t>Standing rating of dyspnea &amp; RPE</a:t>
            </a:r>
          </a:p>
          <a:p>
            <a:pPr lvl="1" eaLnBrk="1" hangingPunct="1"/>
            <a:r>
              <a:rPr lang="en-IN" sz="2000" smtClean="0"/>
              <a:t>Post-test SpO2 and HR, RPE, rating of dyspnea</a:t>
            </a:r>
          </a:p>
          <a:p>
            <a:pPr lvl="1" eaLnBrk="1" hangingPunct="1"/>
            <a:r>
              <a:rPr lang="en-IN" sz="2000" smtClean="0"/>
              <a:t>Number of laps completed and additional distance completed in meters in a final partial lap; calculate total distance walked</a:t>
            </a:r>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06BE153B-B937-4F72-9FA2-AB6F1737843C}" type="slidenum">
              <a:rPr lang="en-US">
                <a:solidFill>
                  <a:prstClr val="black">
                    <a:tint val="75000"/>
                  </a:prstClr>
                </a:solidFill>
              </a:rPr>
              <a:pPr>
                <a:defRPr/>
              </a:pPr>
              <a:t>84</a:t>
            </a:fld>
            <a:endParaRPr lang="en-US">
              <a:solidFill>
                <a:prstClr val="black">
                  <a:tint val="75000"/>
                </a:prstClr>
              </a:solidFill>
            </a:endParaRPr>
          </a:p>
        </p:txBody>
      </p:sp>
      <p:sp>
        <p:nvSpPr>
          <p:cNvPr id="38917" name="Rectangle 4"/>
          <p:cNvSpPr>
            <a:spLocks noChangeArrowheads="1"/>
          </p:cNvSpPr>
          <p:nvPr/>
        </p:nvSpPr>
        <p:spPr bwMode="auto">
          <a:xfrm>
            <a:off x="5113338" y="6464300"/>
            <a:ext cx="3346450" cy="277813"/>
          </a:xfrm>
          <a:prstGeom prst="rect">
            <a:avLst/>
          </a:prstGeom>
          <a:noFill/>
          <a:ln w="9525">
            <a:noFill/>
            <a:miter lim="800000"/>
            <a:headEnd/>
            <a:tailEnd/>
          </a:ln>
        </p:spPr>
        <p:txBody>
          <a:bodyPr>
            <a:spAutoFit/>
          </a:bodyPr>
          <a:lstStyle/>
          <a:p>
            <a:pPr defTabSz="457200" fontAlgn="base">
              <a:spcBef>
                <a:spcPct val="0"/>
              </a:spcBef>
              <a:spcAft>
                <a:spcPct val="0"/>
              </a:spcAft>
            </a:pPr>
            <a:r>
              <a:rPr lang="en-IN" sz="1200" smtClean="0">
                <a:solidFill>
                  <a:prstClr val="black"/>
                </a:solidFill>
                <a:cs typeface="Arial" charset="0"/>
              </a:rPr>
              <a:t> Am J Respir Crit Care Med 2002;166(1):111–117</a:t>
            </a:r>
            <a:endParaRPr lang="en-US" sz="1200" smtClean="0">
              <a:solidFill>
                <a:prstClr val="black"/>
              </a:solidFill>
              <a:cs typeface="Arial"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10"/>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9939" name="Title 1"/>
          <p:cNvSpPr>
            <a:spLocks noGrp="1"/>
          </p:cNvSpPr>
          <p:nvPr>
            <p:ph type="title"/>
          </p:nvPr>
        </p:nvSpPr>
        <p:spPr/>
        <p:txBody>
          <a:bodyPr/>
          <a:lstStyle/>
          <a:p>
            <a:pPr eaLnBrk="1" hangingPunct="1"/>
            <a:r>
              <a:rPr lang="en-IN" smtClean="0"/>
              <a:t>Six minute walk</a:t>
            </a:r>
          </a:p>
        </p:txBody>
      </p:sp>
      <p:pic>
        <p:nvPicPr>
          <p:cNvPr id="39940" name="Picture 2"/>
          <p:cNvPicPr>
            <a:picLocks noGrp="1" noChangeAspect="1" noChangeArrowheads="1"/>
          </p:cNvPicPr>
          <p:nvPr>
            <p:ph idx="1"/>
          </p:nvPr>
        </p:nvPicPr>
        <p:blipFill>
          <a:blip r:embed="rId4" cstate="print"/>
          <a:srcRect/>
          <a:stretch>
            <a:fillRect/>
          </a:stretch>
        </p:blipFill>
        <p:spPr>
          <a:xfrm>
            <a:off x="4786313" y="2133601"/>
            <a:ext cx="3713161" cy="2783374"/>
          </a:xfrm>
        </p:spPr>
      </p:pic>
      <p:pic>
        <p:nvPicPr>
          <p:cNvPr id="39941" name="Picture 3" descr="100_1856.JPG"/>
          <p:cNvPicPr>
            <a:picLocks noChangeAspect="1" noChangeArrowheads="1"/>
          </p:cNvPicPr>
          <p:nvPr/>
        </p:nvPicPr>
        <p:blipFill>
          <a:blip r:embed="rId5" cstate="print"/>
          <a:srcRect l="33521" r="28099"/>
          <a:stretch>
            <a:fillRect/>
          </a:stretch>
        </p:blipFill>
        <p:spPr bwMode="auto">
          <a:xfrm>
            <a:off x="928662" y="3714752"/>
            <a:ext cx="2565424" cy="2182776"/>
          </a:xfrm>
          <a:prstGeom prst="rect">
            <a:avLst/>
          </a:prstGeom>
          <a:noFill/>
          <a:ln w="9525">
            <a:noFill/>
            <a:miter lim="800000"/>
            <a:headEnd/>
            <a:tailEnd/>
          </a:ln>
        </p:spPr>
      </p:pic>
      <p:sp>
        <p:nvSpPr>
          <p:cNvPr id="39942" name="Rectangle 4"/>
          <p:cNvSpPr>
            <a:spLocks noChangeArrowheads="1"/>
          </p:cNvSpPr>
          <p:nvPr/>
        </p:nvSpPr>
        <p:spPr bwMode="auto">
          <a:xfrm>
            <a:off x="3924300" y="6488113"/>
            <a:ext cx="5257800" cy="339725"/>
          </a:xfrm>
          <a:prstGeom prst="rect">
            <a:avLst/>
          </a:prstGeom>
          <a:noFill/>
          <a:ln w="9525">
            <a:noFill/>
            <a:miter lim="800000"/>
            <a:headEnd/>
            <a:tailEnd/>
          </a:ln>
        </p:spPr>
        <p:txBody>
          <a:bodyPr>
            <a:spAutoFit/>
          </a:bodyPr>
          <a:lstStyle/>
          <a:p>
            <a:pPr defTabSz="457200" fontAlgn="base">
              <a:spcBef>
                <a:spcPct val="0"/>
              </a:spcBef>
              <a:spcAft>
                <a:spcPct val="0"/>
              </a:spcAft>
            </a:pPr>
            <a:r>
              <a:rPr lang="en-IN" sz="1600" smtClean="0">
                <a:solidFill>
                  <a:prstClr val="black"/>
                </a:solidFill>
                <a:cs typeface="Arial" charset="0"/>
              </a:rPr>
              <a:t>Am J Respir Crit Care Med 2002;166:111–117</a:t>
            </a:r>
          </a:p>
        </p:txBody>
      </p:sp>
      <p:pic>
        <p:nvPicPr>
          <p:cNvPr id="39943" name="Picture 5" descr="100_1842.JPG"/>
          <p:cNvPicPr>
            <a:picLocks noChangeAspect="1" noChangeArrowheads="1"/>
          </p:cNvPicPr>
          <p:nvPr/>
        </p:nvPicPr>
        <p:blipFill>
          <a:blip r:embed="rId6" cstate="print"/>
          <a:srcRect t="2614" b="12366"/>
          <a:stretch>
            <a:fillRect/>
          </a:stretch>
        </p:blipFill>
        <p:spPr bwMode="auto">
          <a:xfrm>
            <a:off x="642910" y="1357298"/>
            <a:ext cx="3105142" cy="2047763"/>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pPr>
              <a:defRPr/>
            </a:pPr>
            <a:fld id="{0704BB05-44CA-487A-AEEF-06C52F172F56}" type="slidenum">
              <a:rPr lang="en-IN">
                <a:solidFill>
                  <a:prstClr val="black">
                    <a:tint val="75000"/>
                  </a:prstClr>
                </a:solidFill>
              </a:rPr>
              <a:pPr>
                <a:defRPr/>
              </a:pPr>
              <a:t>85</a:t>
            </a:fld>
            <a:endParaRPr lang="en-IN">
              <a:solidFill>
                <a:prstClr val="black">
                  <a:tint val="75000"/>
                </a:prstClr>
              </a:solidFill>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US" smtClean="0"/>
              <a:t>Interpretation of results</a:t>
            </a:r>
            <a:endParaRPr lang="en-IN" smtClean="0"/>
          </a:p>
        </p:txBody>
      </p:sp>
      <p:sp>
        <p:nvSpPr>
          <p:cNvPr id="3" name="Content Placeholder 2"/>
          <p:cNvSpPr>
            <a:spLocks noGrp="1"/>
          </p:cNvSpPr>
          <p:nvPr>
            <p:ph idx="1"/>
          </p:nvPr>
        </p:nvSpPr>
        <p:spPr>
          <a:xfrm>
            <a:off x="457200" y="1417638"/>
            <a:ext cx="8229600" cy="5087937"/>
          </a:xfrm>
        </p:spPr>
        <p:txBody>
          <a:bodyPr rtlCol="0">
            <a:normAutofit fontScale="55000" lnSpcReduction="20000"/>
          </a:bodyPr>
          <a:lstStyle/>
          <a:p>
            <a:pPr eaLnBrk="1" fontAlgn="auto" hangingPunct="1">
              <a:spcAft>
                <a:spcPts val="0"/>
              </a:spcAft>
              <a:buFont typeface="Arial"/>
              <a:buChar char="•"/>
              <a:defRPr/>
            </a:pPr>
            <a:r>
              <a:rPr lang="en-IN" b="1" dirty="0" smtClean="0"/>
              <a:t>Primary</a:t>
            </a:r>
            <a:r>
              <a:rPr lang="en-IN" dirty="0" smtClean="0"/>
              <a:t> measurement </a:t>
            </a:r>
          </a:p>
          <a:p>
            <a:pPr lvl="1" eaLnBrk="1" fontAlgn="auto" hangingPunct="1">
              <a:spcAft>
                <a:spcPts val="0"/>
              </a:spcAft>
              <a:buFont typeface="Arial"/>
              <a:buChar char="–"/>
              <a:defRPr/>
            </a:pPr>
            <a:r>
              <a:rPr lang="en-IN" dirty="0" smtClean="0"/>
              <a:t>total distance walked</a:t>
            </a:r>
            <a:endParaRPr lang="en-IN" b="1" dirty="0" smtClean="0"/>
          </a:p>
          <a:p>
            <a:pPr eaLnBrk="1" fontAlgn="auto" hangingPunct="1">
              <a:spcAft>
                <a:spcPts val="0"/>
              </a:spcAft>
              <a:buFont typeface="Arial"/>
              <a:buChar char="•"/>
              <a:defRPr/>
            </a:pPr>
            <a:r>
              <a:rPr lang="en-IN" b="1" dirty="0" smtClean="0"/>
              <a:t>Secondary </a:t>
            </a:r>
            <a:r>
              <a:rPr lang="en-IN" dirty="0" smtClean="0"/>
              <a:t>measurement </a:t>
            </a:r>
          </a:p>
          <a:p>
            <a:pPr lvl="1" eaLnBrk="1" fontAlgn="auto" hangingPunct="1">
              <a:spcAft>
                <a:spcPts val="0"/>
              </a:spcAft>
              <a:buFont typeface="Arial"/>
              <a:buChar char="–"/>
              <a:defRPr/>
            </a:pPr>
            <a:r>
              <a:rPr lang="en-IN" dirty="0" smtClean="0"/>
              <a:t>Fatigue and dyspnea, measured with a modified Borg or VAS. </a:t>
            </a:r>
          </a:p>
          <a:p>
            <a:pPr lvl="1" eaLnBrk="1" fontAlgn="auto" hangingPunct="1">
              <a:spcAft>
                <a:spcPts val="0"/>
              </a:spcAft>
              <a:buFont typeface="Arial"/>
              <a:buChar char="–"/>
              <a:defRPr/>
            </a:pPr>
            <a:r>
              <a:rPr lang="en-IN" dirty="0" smtClean="0"/>
              <a:t>Arterial oxygen saturation measured with pulse </a:t>
            </a:r>
            <a:r>
              <a:rPr lang="en-IN" dirty="0" err="1" smtClean="0"/>
              <a:t>oximetry</a:t>
            </a:r>
            <a:r>
              <a:rPr lang="en-IN" dirty="0" smtClean="0"/>
              <a:t> (</a:t>
            </a:r>
            <a:r>
              <a:rPr lang="en-IN" dirty="0" err="1" smtClean="0"/>
              <a:t>oximeter</a:t>
            </a:r>
            <a:r>
              <a:rPr lang="en-IN" dirty="0" smtClean="0"/>
              <a:t>  should be portable and not heavy)</a:t>
            </a:r>
          </a:p>
          <a:p>
            <a:pPr eaLnBrk="1" fontAlgn="auto" hangingPunct="1">
              <a:spcAft>
                <a:spcPts val="0"/>
              </a:spcAft>
              <a:buFont typeface="Arial"/>
              <a:buNone/>
              <a:defRPr/>
            </a:pPr>
            <a:endParaRPr lang="en-IN" dirty="0" smtClean="0"/>
          </a:p>
          <a:p>
            <a:pPr eaLnBrk="1" fontAlgn="auto" hangingPunct="1">
              <a:spcAft>
                <a:spcPts val="0"/>
              </a:spcAft>
              <a:buFont typeface="Arial"/>
              <a:buChar char="•"/>
              <a:defRPr/>
            </a:pPr>
            <a:r>
              <a:rPr lang="en-IN" b="1" dirty="0" smtClean="0"/>
              <a:t>Calculating predicted distance using equations from a published study of healthy people of the same age group</a:t>
            </a:r>
            <a:endParaRPr lang="en-IN" dirty="0" smtClean="0"/>
          </a:p>
          <a:p>
            <a:pPr lvl="1" eaLnBrk="1" fontAlgn="auto" hangingPunct="1">
              <a:spcAft>
                <a:spcPts val="0"/>
              </a:spcAft>
              <a:buFont typeface="Wingdings" pitchFamily="2" charset="2"/>
              <a:buChar char="Ø"/>
              <a:defRPr/>
            </a:pPr>
            <a:r>
              <a:rPr lang="en-IN" dirty="0" smtClean="0"/>
              <a:t>Men = (7.57*ht) – (5.02*age) – 1.76*wt -309m </a:t>
            </a:r>
          </a:p>
          <a:p>
            <a:pPr lvl="1" eaLnBrk="1" fontAlgn="auto" hangingPunct="1">
              <a:spcAft>
                <a:spcPts val="0"/>
              </a:spcAft>
              <a:buFont typeface="Wingdings" pitchFamily="2" charset="2"/>
              <a:buChar char="Ø"/>
              <a:defRPr/>
            </a:pPr>
            <a:r>
              <a:rPr lang="en-IN" dirty="0" smtClean="0"/>
              <a:t>Women = (2.11*ht) – (2.29*wt) – (5.78*age) + 667m </a:t>
            </a:r>
          </a:p>
          <a:p>
            <a:pPr eaLnBrk="1" fontAlgn="auto" hangingPunct="1">
              <a:spcAft>
                <a:spcPts val="0"/>
              </a:spcAft>
              <a:buFont typeface="Arial"/>
              <a:buChar char="•"/>
              <a:defRPr/>
            </a:pPr>
            <a:endParaRPr lang="en-IN" dirty="0" smtClean="0"/>
          </a:p>
          <a:p>
            <a:pPr eaLnBrk="1" fontAlgn="auto" hangingPunct="1">
              <a:spcAft>
                <a:spcPts val="0"/>
              </a:spcAft>
              <a:buFont typeface="Arial"/>
              <a:buChar char="•"/>
              <a:defRPr/>
            </a:pPr>
            <a:r>
              <a:rPr lang="en-IN" b="1" dirty="0" smtClean="0"/>
              <a:t>Reference equations for healthy Indian individuals (30-80 years)</a:t>
            </a:r>
          </a:p>
          <a:p>
            <a:pPr lvl="1" eaLnBrk="1" fontAlgn="auto" hangingPunct="1">
              <a:spcAft>
                <a:spcPts val="0"/>
              </a:spcAft>
              <a:buFont typeface="Wingdings" pitchFamily="2" charset="2"/>
              <a:buChar char="Ø"/>
              <a:defRPr/>
            </a:pPr>
            <a:r>
              <a:rPr lang="en-IN" dirty="0" smtClean="0"/>
              <a:t>Indian males</a:t>
            </a:r>
          </a:p>
          <a:p>
            <a:pPr lvl="1" eaLnBrk="1" fontAlgn="auto" hangingPunct="1">
              <a:spcAft>
                <a:spcPts val="0"/>
              </a:spcAft>
              <a:buFont typeface="Arial"/>
              <a:buNone/>
              <a:defRPr/>
            </a:pPr>
            <a:r>
              <a:rPr lang="en-IN" dirty="0" smtClean="0"/>
              <a:t>	561.022−(2.507×age [years])+(1.505×weight[kg])−(0.055 ×height [cm])</a:t>
            </a:r>
          </a:p>
          <a:p>
            <a:pPr lvl="1" eaLnBrk="1" fontAlgn="auto" hangingPunct="1">
              <a:spcAft>
                <a:spcPts val="0"/>
              </a:spcAft>
              <a:buFont typeface="Wingdings" pitchFamily="2" charset="2"/>
              <a:buChar char="Ø"/>
              <a:defRPr/>
            </a:pPr>
            <a:r>
              <a:rPr lang="en-IN" dirty="0" smtClean="0"/>
              <a:t>Indian females</a:t>
            </a:r>
          </a:p>
          <a:p>
            <a:pPr lvl="1" eaLnBrk="1" fontAlgn="auto" hangingPunct="1">
              <a:spcAft>
                <a:spcPts val="0"/>
              </a:spcAft>
              <a:buFont typeface="Arial"/>
              <a:buNone/>
              <a:defRPr/>
            </a:pPr>
            <a:r>
              <a:rPr lang="en-IN" dirty="0" smtClean="0"/>
              <a:t>	30.425−(0.809×age[years]) −(2.074×weight[kg])+(4.235×height [cm])</a:t>
            </a:r>
          </a:p>
          <a:p>
            <a:pPr eaLnBrk="1" fontAlgn="auto" hangingPunct="1">
              <a:spcAft>
                <a:spcPts val="0"/>
              </a:spcAft>
              <a:buFont typeface="Arial"/>
              <a:buNone/>
              <a:defRPr/>
            </a:pPr>
            <a:r>
              <a:rPr lang="en-US" dirty="0" smtClean="0"/>
              <a:t>                               </a:t>
            </a:r>
          </a:p>
        </p:txBody>
      </p:sp>
      <p:sp>
        <p:nvSpPr>
          <p:cNvPr id="4" name="Rectangle 3"/>
          <p:cNvSpPr/>
          <p:nvPr/>
        </p:nvSpPr>
        <p:spPr>
          <a:xfrm>
            <a:off x="4932363" y="6308725"/>
            <a:ext cx="4032250" cy="523875"/>
          </a:xfrm>
          <a:prstGeom prst="rect">
            <a:avLst/>
          </a:prstGeom>
        </p:spPr>
        <p:txBody>
          <a:bodyPr>
            <a:spAutoFit/>
          </a:bodyPr>
          <a:lstStyle/>
          <a:p>
            <a:pPr defTabSz="457200">
              <a:defRPr/>
            </a:pPr>
            <a:r>
              <a:rPr lang="en-US" sz="1400" dirty="0">
                <a:solidFill>
                  <a:prstClr val="black"/>
                </a:solidFill>
                <a:cs typeface="Arial" charset="0"/>
              </a:rPr>
              <a:t> </a:t>
            </a:r>
            <a:r>
              <a:rPr lang="en-IN" sz="1400" dirty="0">
                <a:solidFill>
                  <a:prstClr val="black"/>
                </a:solidFill>
                <a:cs typeface="Arial" charset="0"/>
              </a:rPr>
              <a:t>Lung India 2014;31 (1)</a:t>
            </a:r>
            <a:endParaRPr lang="en-US" sz="1400" dirty="0">
              <a:solidFill>
                <a:prstClr val="black"/>
              </a:solidFill>
              <a:cs typeface="Arial" charset="0"/>
            </a:endParaRPr>
          </a:p>
          <a:p>
            <a:pPr defTabSz="457200">
              <a:defRPr/>
            </a:pPr>
            <a:r>
              <a:rPr lang="en-IN" sz="1400" dirty="0">
                <a:solidFill>
                  <a:prstClr val="black"/>
                </a:solidFill>
                <a:cs typeface="Arial" charset="0"/>
              </a:rPr>
              <a:t>Am J </a:t>
            </a:r>
            <a:r>
              <a:rPr lang="en-IN" sz="1400" dirty="0" err="1">
                <a:solidFill>
                  <a:prstClr val="black"/>
                </a:solidFill>
                <a:cs typeface="Arial" charset="0"/>
              </a:rPr>
              <a:t>Respir</a:t>
            </a:r>
            <a:r>
              <a:rPr lang="en-IN" sz="1400" dirty="0">
                <a:solidFill>
                  <a:prstClr val="black"/>
                </a:solidFill>
                <a:cs typeface="Arial" charset="0"/>
              </a:rPr>
              <a:t> </a:t>
            </a:r>
            <a:r>
              <a:rPr lang="en-IN" sz="1400" dirty="0" err="1">
                <a:solidFill>
                  <a:prstClr val="black"/>
                </a:solidFill>
                <a:cs typeface="Arial" charset="0"/>
              </a:rPr>
              <a:t>Crit</a:t>
            </a:r>
            <a:r>
              <a:rPr lang="en-IN" sz="1400" dirty="0">
                <a:solidFill>
                  <a:prstClr val="black"/>
                </a:solidFill>
                <a:cs typeface="Arial" charset="0"/>
              </a:rPr>
              <a:t> Care Med 1997;155(4):1278–1282.</a:t>
            </a:r>
            <a:endParaRPr lang="en-US" sz="1400" dirty="0">
              <a:solidFill>
                <a:prstClr val="black"/>
              </a:solidFill>
              <a:cs typeface="Arial" charset="0"/>
            </a:endParaRPr>
          </a:p>
        </p:txBody>
      </p:sp>
      <p:sp>
        <p:nvSpPr>
          <p:cNvPr id="5" name="Slide Number Placeholder 4"/>
          <p:cNvSpPr>
            <a:spLocks noGrp="1"/>
          </p:cNvSpPr>
          <p:nvPr>
            <p:ph type="sldNum" sz="quarter" idx="12"/>
          </p:nvPr>
        </p:nvSpPr>
        <p:spPr/>
        <p:txBody>
          <a:bodyPr/>
          <a:lstStyle/>
          <a:p>
            <a:pPr>
              <a:defRPr/>
            </a:pPr>
            <a:fld id="{BFF30B0D-5C1A-477E-8EC3-BA283CAEE63F}" type="slidenum">
              <a:rPr lang="en-IN">
                <a:solidFill>
                  <a:prstClr val="black">
                    <a:tint val="75000"/>
                  </a:prstClr>
                </a:solidFill>
              </a:rPr>
              <a:pPr>
                <a:defRPr/>
              </a:pPr>
              <a:t>86</a:t>
            </a:fld>
            <a:endParaRPr lang="en-IN">
              <a:solidFill>
                <a:prstClr val="black">
                  <a:tint val="75000"/>
                </a:prstClr>
              </a:solidFill>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pPr eaLnBrk="1" hangingPunct="1"/>
            <a:r>
              <a:rPr lang="en-US" smtClean="0"/>
              <a:t>Interpretation</a:t>
            </a:r>
            <a:endParaRPr lang="en-IN" smtClean="0"/>
          </a:p>
        </p:txBody>
      </p:sp>
      <p:sp>
        <p:nvSpPr>
          <p:cNvPr id="41987" name="Content Placeholder 2"/>
          <p:cNvSpPr>
            <a:spLocks noGrp="1"/>
          </p:cNvSpPr>
          <p:nvPr>
            <p:ph idx="1"/>
          </p:nvPr>
        </p:nvSpPr>
        <p:spPr/>
        <p:txBody>
          <a:bodyPr/>
          <a:lstStyle/>
          <a:p>
            <a:pPr eaLnBrk="1" hangingPunct="1"/>
            <a:r>
              <a:rPr lang="en-IN" sz="2400" smtClean="0"/>
              <a:t>Healthy subjects’ 6MWDs range from 400 to700m.</a:t>
            </a:r>
          </a:p>
          <a:p>
            <a:pPr eaLnBrk="1" hangingPunct="1"/>
            <a:r>
              <a:rPr lang="en-IN" sz="2400" smtClean="0"/>
              <a:t>Study showed that an improvement of &gt; 70 m walked was clinically important to patients.</a:t>
            </a:r>
          </a:p>
          <a:p>
            <a:pPr eaLnBrk="1" hangingPunct="1"/>
            <a:r>
              <a:rPr lang="en-IN" sz="2400" smtClean="0"/>
              <a:t>Minimal clinically important difference(MCID) for the 6MWT is conservatively estimated to be 54-80 m (~175-260 ft) using both distributional and discriminative methods.</a:t>
            </a:r>
          </a:p>
          <a:p>
            <a:pPr eaLnBrk="1" hangingPunct="1"/>
            <a:r>
              <a:rPr lang="en-IN" sz="2400" smtClean="0"/>
              <a:t>For an individual patient, the 6MWT would need to change by about 86 m (280 ft) to be </a:t>
            </a:r>
            <a:r>
              <a:rPr lang="en-IN" sz="2400" i="1" smtClean="0"/>
              <a:t>statistically confident that there has been a </a:t>
            </a:r>
            <a:r>
              <a:rPr lang="en-IN" sz="2400" smtClean="0"/>
              <a:t>change.</a:t>
            </a:r>
          </a:p>
        </p:txBody>
      </p:sp>
      <p:pic>
        <p:nvPicPr>
          <p:cNvPr id="41988" name="Picture 3"/>
          <p:cNvPicPr>
            <a:picLocks noChangeAspect="1" noChangeArrowheads="1"/>
          </p:cNvPicPr>
          <p:nvPr/>
        </p:nvPicPr>
        <p:blipFill>
          <a:blip r:embed="rId2" cstate="print"/>
          <a:srcRect/>
          <a:stretch>
            <a:fillRect/>
          </a:stretch>
        </p:blipFill>
        <p:spPr bwMode="auto">
          <a:xfrm>
            <a:off x="1219200" y="6438900"/>
            <a:ext cx="5695950" cy="4191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pPr>
              <a:defRPr/>
            </a:pPr>
            <a:fld id="{5D9936FF-1D1D-4DF6-947E-E7268F9C69B7}" type="slidenum">
              <a:rPr lang="en-IN">
                <a:solidFill>
                  <a:prstClr val="black">
                    <a:tint val="75000"/>
                  </a:prstClr>
                </a:solidFill>
              </a:rPr>
              <a:pPr>
                <a:defRPr/>
              </a:pPr>
              <a:t>87</a:t>
            </a:fld>
            <a:endParaRPr lang="en-IN">
              <a:solidFill>
                <a:prstClr val="black">
                  <a:tint val="75000"/>
                </a:prstClr>
              </a:solidFill>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eaLnBrk="1" hangingPunct="1"/>
            <a:r>
              <a:rPr lang="en-IN" smtClean="0"/>
              <a:t>Six minute walk</a:t>
            </a:r>
          </a:p>
        </p:txBody>
      </p:sp>
      <p:sp>
        <p:nvSpPr>
          <p:cNvPr id="3" name="Content Placeholder 2"/>
          <p:cNvSpPr>
            <a:spLocks noGrp="1"/>
          </p:cNvSpPr>
          <p:nvPr>
            <p:ph idx="1"/>
          </p:nvPr>
        </p:nvSpPr>
        <p:spPr>
          <a:xfrm>
            <a:off x="395288" y="1628775"/>
            <a:ext cx="8229600" cy="4525963"/>
          </a:xfrm>
        </p:spPr>
        <p:txBody>
          <a:bodyPr rtlCol="0">
            <a:normAutofit fontScale="62500" lnSpcReduction="20000"/>
          </a:bodyPr>
          <a:lstStyle/>
          <a:p>
            <a:pPr eaLnBrk="1" fontAlgn="auto" hangingPunct="1">
              <a:spcAft>
                <a:spcPts val="0"/>
              </a:spcAft>
              <a:buFont typeface="Arial"/>
              <a:buNone/>
              <a:defRPr/>
            </a:pPr>
            <a:r>
              <a:rPr lang="en-IN" sz="3600" b="1" dirty="0" smtClean="0"/>
              <a:t>Contraindications</a:t>
            </a:r>
          </a:p>
          <a:p>
            <a:pPr eaLnBrk="1" fontAlgn="auto" hangingPunct="1">
              <a:spcAft>
                <a:spcPts val="0"/>
              </a:spcAft>
              <a:buFont typeface="Arial"/>
              <a:buNone/>
              <a:defRPr/>
            </a:pPr>
            <a:r>
              <a:rPr lang="en-IN" dirty="0" smtClean="0"/>
              <a:t>Absolute</a:t>
            </a:r>
          </a:p>
          <a:p>
            <a:pPr lvl="1" eaLnBrk="1" fontAlgn="auto" hangingPunct="1">
              <a:spcAft>
                <a:spcPts val="0"/>
              </a:spcAft>
              <a:buFont typeface="Arial"/>
              <a:buChar char="–"/>
              <a:defRPr/>
            </a:pPr>
            <a:r>
              <a:rPr lang="en-IN" dirty="0" smtClean="0"/>
              <a:t> Unstable coronary disease</a:t>
            </a:r>
          </a:p>
          <a:p>
            <a:pPr lvl="1" eaLnBrk="1" fontAlgn="auto" hangingPunct="1">
              <a:spcAft>
                <a:spcPts val="0"/>
              </a:spcAft>
              <a:buFont typeface="Arial"/>
              <a:buChar char="–"/>
              <a:defRPr/>
            </a:pPr>
            <a:r>
              <a:rPr lang="en-IN" dirty="0" smtClean="0"/>
              <a:t> Myocardial infarction within a month</a:t>
            </a:r>
          </a:p>
          <a:p>
            <a:pPr eaLnBrk="1" fontAlgn="auto" hangingPunct="1">
              <a:spcAft>
                <a:spcPts val="0"/>
              </a:spcAft>
              <a:buFont typeface="Arial"/>
              <a:buNone/>
              <a:defRPr/>
            </a:pPr>
            <a:r>
              <a:rPr lang="en-IN" dirty="0" smtClean="0"/>
              <a:t>• Relative</a:t>
            </a:r>
          </a:p>
          <a:p>
            <a:pPr lvl="1" eaLnBrk="1" fontAlgn="auto" hangingPunct="1">
              <a:spcAft>
                <a:spcPts val="0"/>
              </a:spcAft>
              <a:buFont typeface="Arial"/>
              <a:buChar char="–"/>
              <a:defRPr/>
            </a:pPr>
            <a:r>
              <a:rPr lang="en-IN" dirty="0" smtClean="0"/>
              <a:t>Resting tachycardia &gt; 120 beats/min</a:t>
            </a:r>
          </a:p>
          <a:p>
            <a:pPr lvl="1" eaLnBrk="1" fontAlgn="auto" hangingPunct="1">
              <a:spcAft>
                <a:spcPts val="0"/>
              </a:spcAft>
              <a:buFont typeface="Arial"/>
              <a:buChar char="–"/>
              <a:defRPr/>
            </a:pPr>
            <a:r>
              <a:rPr lang="en-IN" dirty="0" smtClean="0"/>
              <a:t>Systolic BP &gt; 180 mmHg</a:t>
            </a:r>
          </a:p>
          <a:p>
            <a:pPr lvl="1" eaLnBrk="1" fontAlgn="auto" hangingPunct="1">
              <a:spcAft>
                <a:spcPts val="0"/>
              </a:spcAft>
              <a:buFont typeface="Arial"/>
              <a:buChar char="–"/>
              <a:defRPr/>
            </a:pPr>
            <a:r>
              <a:rPr lang="en-IN" dirty="0" smtClean="0"/>
              <a:t>Diastolic BP &gt; 100 mmHg</a:t>
            </a:r>
          </a:p>
          <a:p>
            <a:pPr lvl="1" eaLnBrk="1" fontAlgn="auto" hangingPunct="1">
              <a:spcAft>
                <a:spcPts val="0"/>
              </a:spcAft>
              <a:buFont typeface="Arial"/>
              <a:buChar char="–"/>
              <a:defRPr/>
            </a:pPr>
            <a:r>
              <a:rPr lang="en-IN" dirty="0" smtClean="0"/>
              <a:t>Systolic BP &lt; 80 mmHg</a:t>
            </a:r>
          </a:p>
          <a:p>
            <a:pPr lvl="1" eaLnBrk="1" fontAlgn="auto" hangingPunct="1">
              <a:spcAft>
                <a:spcPts val="0"/>
              </a:spcAft>
              <a:buFont typeface="Arial"/>
              <a:buChar char="–"/>
              <a:defRPr/>
            </a:pPr>
            <a:r>
              <a:rPr lang="en-IN" dirty="0" smtClean="0"/>
              <a:t>Diastolic BP &lt;50 mmHg( asymptomatic or as directed by referring physician for 6MWT)</a:t>
            </a:r>
          </a:p>
          <a:p>
            <a:pPr lvl="1" eaLnBrk="1" fontAlgn="auto" hangingPunct="1">
              <a:spcAft>
                <a:spcPts val="0"/>
              </a:spcAft>
              <a:buFont typeface="Arial"/>
              <a:buChar char="–"/>
              <a:defRPr/>
            </a:pPr>
            <a:r>
              <a:rPr lang="en-IN" dirty="0" smtClean="0"/>
              <a:t>Syncope with exercise</a:t>
            </a:r>
          </a:p>
          <a:p>
            <a:pPr lvl="1" eaLnBrk="1" fontAlgn="auto" hangingPunct="1">
              <a:spcAft>
                <a:spcPts val="0"/>
              </a:spcAft>
              <a:buFont typeface="Arial"/>
              <a:buChar char="–"/>
              <a:defRPr/>
            </a:pPr>
            <a:r>
              <a:rPr lang="en-US" dirty="0" smtClean="0"/>
              <a:t>Resting oxygen (O2) saturation level &lt; 80% while breathing O2 or room air</a:t>
            </a:r>
            <a:endParaRPr lang="en-IN" dirty="0" smtClean="0"/>
          </a:p>
          <a:p>
            <a:pPr eaLnBrk="1" fontAlgn="auto" hangingPunct="1">
              <a:spcAft>
                <a:spcPts val="0"/>
              </a:spcAft>
              <a:buFont typeface="Arial"/>
              <a:buChar char="•"/>
              <a:defRPr/>
            </a:pPr>
            <a:endParaRPr lang="en-IN" dirty="0" smtClean="0"/>
          </a:p>
          <a:p>
            <a:pPr eaLnBrk="1" fontAlgn="auto" hangingPunct="1">
              <a:spcAft>
                <a:spcPts val="0"/>
              </a:spcAft>
              <a:buFont typeface="Arial"/>
              <a:buNone/>
              <a:defRPr/>
            </a:pPr>
            <a:r>
              <a:rPr lang="en-IN" i="1" dirty="0" smtClean="0"/>
              <a:t>                                 </a:t>
            </a:r>
            <a:endParaRPr lang="en-IN" sz="1900" i="1" dirty="0" smtClean="0"/>
          </a:p>
          <a:p>
            <a:pPr eaLnBrk="1" fontAlgn="auto" hangingPunct="1">
              <a:spcAft>
                <a:spcPts val="0"/>
              </a:spcAft>
              <a:buFont typeface="Arial"/>
              <a:buNone/>
              <a:defRPr/>
            </a:pPr>
            <a:r>
              <a:rPr lang="en-US" sz="2200" i="1" dirty="0" smtClean="0"/>
              <a:t>                                    </a:t>
            </a:r>
            <a:endParaRPr lang="en-IN" sz="2200" dirty="0"/>
          </a:p>
        </p:txBody>
      </p:sp>
      <p:sp>
        <p:nvSpPr>
          <p:cNvPr id="43012" name="Rectangle 3"/>
          <p:cNvSpPr>
            <a:spLocks noChangeArrowheads="1"/>
          </p:cNvSpPr>
          <p:nvPr/>
        </p:nvSpPr>
        <p:spPr bwMode="auto">
          <a:xfrm>
            <a:off x="468313" y="6508750"/>
            <a:ext cx="8675687" cy="307975"/>
          </a:xfrm>
          <a:prstGeom prst="rect">
            <a:avLst/>
          </a:prstGeom>
          <a:noFill/>
          <a:ln w="9525">
            <a:noFill/>
            <a:miter lim="800000"/>
            <a:headEnd/>
            <a:tailEnd/>
          </a:ln>
        </p:spPr>
        <p:txBody>
          <a:bodyPr>
            <a:spAutoFit/>
          </a:bodyPr>
          <a:lstStyle/>
          <a:p>
            <a:pPr defTabSz="457200" fontAlgn="base">
              <a:spcBef>
                <a:spcPct val="0"/>
              </a:spcBef>
              <a:spcAft>
                <a:spcPct val="0"/>
              </a:spcAft>
            </a:pPr>
            <a:r>
              <a:rPr lang="en-IN" sz="1400" smtClean="0">
                <a:solidFill>
                  <a:prstClr val="black"/>
                </a:solidFill>
                <a:cs typeface="Arial" charset="0"/>
              </a:rPr>
              <a:t>Hodgkin JE. Pulmonary Rehabilitation Guidelines to Success , 4</a:t>
            </a:r>
            <a:r>
              <a:rPr lang="en-IN" sz="1400" baseline="30000" smtClean="0">
                <a:solidFill>
                  <a:prstClr val="black"/>
                </a:solidFill>
                <a:cs typeface="Arial" charset="0"/>
              </a:rPr>
              <a:t>th</a:t>
            </a:r>
            <a:r>
              <a:rPr lang="en-IN" sz="1400" smtClean="0">
                <a:solidFill>
                  <a:prstClr val="black"/>
                </a:solidFill>
                <a:cs typeface="Arial" charset="0"/>
              </a:rPr>
              <a:t> edition. MosbyElsevier,2009pp154-179</a:t>
            </a:r>
          </a:p>
        </p:txBody>
      </p:sp>
      <p:sp>
        <p:nvSpPr>
          <p:cNvPr id="5" name="Slide Number Placeholder 4"/>
          <p:cNvSpPr>
            <a:spLocks noGrp="1"/>
          </p:cNvSpPr>
          <p:nvPr>
            <p:ph type="sldNum" sz="quarter" idx="12"/>
          </p:nvPr>
        </p:nvSpPr>
        <p:spPr/>
        <p:txBody>
          <a:bodyPr/>
          <a:lstStyle/>
          <a:p>
            <a:pPr>
              <a:defRPr/>
            </a:pPr>
            <a:fld id="{38860142-7D3C-4E7A-A66C-C2B3BA6D808E}" type="slidenum">
              <a:rPr lang="en-IN">
                <a:solidFill>
                  <a:prstClr val="black">
                    <a:tint val="75000"/>
                  </a:prstClr>
                </a:solidFill>
              </a:rPr>
              <a:pPr>
                <a:defRPr/>
              </a:pPr>
              <a:t>88</a:t>
            </a:fld>
            <a:endParaRPr lang="en-IN">
              <a:solidFill>
                <a:prstClr val="black">
                  <a:tint val="75000"/>
                </a:prstClr>
              </a:solidFill>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1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4035" name="Title 1"/>
          <p:cNvSpPr>
            <a:spLocks noGrp="1"/>
          </p:cNvSpPr>
          <p:nvPr>
            <p:ph type="title"/>
          </p:nvPr>
        </p:nvSpPr>
        <p:spPr/>
        <p:txBody>
          <a:bodyPr/>
          <a:lstStyle/>
          <a:p>
            <a:pPr eaLnBrk="1" hangingPunct="1"/>
            <a:r>
              <a:rPr lang="en-IN" smtClean="0"/>
              <a:t>Six minute walk – ATS’s Standard</a:t>
            </a:r>
          </a:p>
        </p:txBody>
      </p:sp>
      <p:sp>
        <p:nvSpPr>
          <p:cNvPr id="44036" name="Text Placeholder 2"/>
          <p:cNvSpPr>
            <a:spLocks noGrp="1"/>
          </p:cNvSpPr>
          <p:nvPr>
            <p:ph type="body" idx="1"/>
          </p:nvPr>
        </p:nvSpPr>
        <p:spPr>
          <a:xfrm>
            <a:off x="250825" y="1341438"/>
            <a:ext cx="4040188" cy="639762"/>
          </a:xfrm>
        </p:spPr>
        <p:txBody>
          <a:bodyPr/>
          <a:lstStyle/>
          <a:p>
            <a:pPr eaLnBrk="1" hangingPunct="1"/>
            <a:r>
              <a:rPr lang="en-US" smtClean="0"/>
              <a:t>         Advantages</a:t>
            </a:r>
            <a:endParaRPr lang="en-IN" smtClean="0"/>
          </a:p>
        </p:txBody>
      </p:sp>
      <p:sp>
        <p:nvSpPr>
          <p:cNvPr id="4" name="Content Placeholder 3"/>
          <p:cNvSpPr>
            <a:spLocks noGrp="1"/>
          </p:cNvSpPr>
          <p:nvPr>
            <p:ph sz="half" idx="2"/>
          </p:nvPr>
        </p:nvSpPr>
        <p:spPr/>
        <p:txBody>
          <a:bodyPr rtlCol="0">
            <a:normAutofit fontScale="70000" lnSpcReduction="20000"/>
          </a:bodyPr>
          <a:lstStyle/>
          <a:p>
            <a:pPr eaLnBrk="1" fontAlgn="auto" hangingPunct="1">
              <a:spcAft>
                <a:spcPts val="0"/>
              </a:spcAft>
              <a:buFont typeface="Arial"/>
              <a:buChar char="•"/>
              <a:defRPr/>
            </a:pPr>
            <a:r>
              <a:rPr lang="en-IN" dirty="0" smtClean="0"/>
              <a:t>Easy to administer</a:t>
            </a:r>
          </a:p>
          <a:p>
            <a:pPr eaLnBrk="1" fontAlgn="auto" hangingPunct="1">
              <a:spcAft>
                <a:spcPts val="0"/>
              </a:spcAft>
              <a:buFont typeface="Arial"/>
              <a:buChar char="•"/>
              <a:defRPr/>
            </a:pPr>
            <a:r>
              <a:rPr lang="en-IN" dirty="0" smtClean="0"/>
              <a:t>Better tolerated</a:t>
            </a:r>
          </a:p>
          <a:p>
            <a:pPr eaLnBrk="1" fontAlgn="auto" hangingPunct="1">
              <a:spcAft>
                <a:spcPts val="0"/>
              </a:spcAft>
              <a:buFont typeface="Arial"/>
              <a:buChar char="•"/>
              <a:defRPr/>
            </a:pPr>
            <a:r>
              <a:rPr lang="en-IN" dirty="0" smtClean="0"/>
              <a:t>Reflects activities of daily living than other walk tests</a:t>
            </a:r>
          </a:p>
          <a:p>
            <a:pPr eaLnBrk="1" fontAlgn="auto" hangingPunct="1">
              <a:spcAft>
                <a:spcPts val="0"/>
              </a:spcAft>
              <a:buFont typeface="Arial"/>
              <a:buChar char="•"/>
              <a:defRPr/>
            </a:pPr>
            <a:r>
              <a:rPr lang="en-IN" dirty="0" smtClean="0"/>
              <a:t>Evaluates  global and integrated responses of all the systems involved during exercise, including pulmonary and cardiovascular systems, systemic circulation, peripheral circulation, blood, neuromuscular units and muscle metabolism.</a:t>
            </a:r>
          </a:p>
          <a:p>
            <a:pPr eaLnBrk="1" fontAlgn="auto" hangingPunct="1">
              <a:spcAft>
                <a:spcPts val="0"/>
              </a:spcAft>
              <a:buFont typeface="Arial"/>
              <a:buChar char="•"/>
              <a:defRPr/>
            </a:pPr>
            <a:r>
              <a:rPr lang="en-IN" dirty="0" smtClean="0"/>
              <a:t>Self-paced and a patient is probably less likely to push himself beyond his endurance or through angina or other pain than during the other walk test.</a:t>
            </a:r>
          </a:p>
          <a:p>
            <a:pPr eaLnBrk="1" fontAlgn="auto" hangingPunct="1">
              <a:spcAft>
                <a:spcPts val="0"/>
              </a:spcAft>
              <a:buFont typeface="Arial"/>
              <a:buChar char="•"/>
              <a:defRPr/>
            </a:pPr>
            <a:r>
              <a:rPr lang="en-IN" dirty="0" smtClean="0"/>
              <a:t>Allowed to stop and rest during the test</a:t>
            </a:r>
          </a:p>
          <a:p>
            <a:pPr eaLnBrk="1" fontAlgn="auto" hangingPunct="1">
              <a:spcAft>
                <a:spcPts val="0"/>
              </a:spcAft>
              <a:buFont typeface="Arial"/>
              <a:buChar char="•"/>
              <a:defRPr/>
            </a:pPr>
            <a:endParaRPr lang="en-IN" dirty="0"/>
          </a:p>
        </p:txBody>
      </p:sp>
      <p:sp>
        <p:nvSpPr>
          <p:cNvPr id="44038" name="Text Placeholder 4"/>
          <p:cNvSpPr>
            <a:spLocks noGrp="1"/>
          </p:cNvSpPr>
          <p:nvPr>
            <p:ph type="body" sz="quarter" idx="3"/>
          </p:nvPr>
        </p:nvSpPr>
        <p:spPr>
          <a:xfrm>
            <a:off x="4645025" y="1268413"/>
            <a:ext cx="4041775" cy="639762"/>
          </a:xfrm>
        </p:spPr>
        <p:txBody>
          <a:bodyPr/>
          <a:lstStyle/>
          <a:p>
            <a:pPr eaLnBrk="1" hangingPunct="1"/>
            <a:r>
              <a:rPr lang="en-US" smtClean="0"/>
              <a:t>      Disadvantages</a:t>
            </a:r>
            <a:endParaRPr lang="en-IN" smtClean="0"/>
          </a:p>
        </p:txBody>
      </p:sp>
      <p:sp>
        <p:nvSpPr>
          <p:cNvPr id="44039" name="Content Placeholder 5"/>
          <p:cNvSpPr>
            <a:spLocks noGrp="1"/>
          </p:cNvSpPr>
          <p:nvPr>
            <p:ph sz="quarter" idx="4"/>
          </p:nvPr>
        </p:nvSpPr>
        <p:spPr/>
        <p:txBody>
          <a:bodyPr/>
          <a:lstStyle/>
          <a:p>
            <a:pPr marL="273050" eaLnBrk="1" hangingPunct="1">
              <a:spcBef>
                <a:spcPct val="0"/>
              </a:spcBef>
            </a:pPr>
            <a:r>
              <a:rPr lang="en-IN" sz="1800" smtClean="0"/>
              <a:t>It does not provide specific information on the function of each of the different organs and systems involved in exercise or the mechanism of exercise limitation, as is possible with maximal(CPET). </a:t>
            </a:r>
          </a:p>
          <a:p>
            <a:pPr marL="273050" eaLnBrk="1" hangingPunct="1">
              <a:spcBef>
                <a:spcPct val="0"/>
              </a:spcBef>
            </a:pPr>
            <a:r>
              <a:rPr lang="en-IN" sz="1800" smtClean="0"/>
              <a:t>6MWT does not determine peak oxygen uptake, diagnose the cause of dyspnea on exertion, or evaluate the causes or mechanisms of exercise limitation.</a:t>
            </a:r>
          </a:p>
          <a:p>
            <a:pPr marL="273050" eaLnBrk="1" hangingPunct="1">
              <a:spcBef>
                <a:spcPct val="0"/>
              </a:spcBef>
            </a:pPr>
            <a:endParaRPr lang="en-IN" sz="1800" smtClean="0"/>
          </a:p>
        </p:txBody>
      </p:sp>
      <p:sp>
        <p:nvSpPr>
          <p:cNvPr id="7" name="Slide Number Placeholder 6"/>
          <p:cNvSpPr>
            <a:spLocks noGrp="1"/>
          </p:cNvSpPr>
          <p:nvPr>
            <p:ph type="sldNum" sz="quarter" idx="12"/>
          </p:nvPr>
        </p:nvSpPr>
        <p:spPr/>
        <p:txBody>
          <a:bodyPr/>
          <a:lstStyle/>
          <a:p>
            <a:pPr>
              <a:defRPr/>
            </a:pPr>
            <a:fld id="{D02A591C-BD83-4E80-A6B4-23D2AA60F71F}" type="slidenum">
              <a:rPr lang="en-IN">
                <a:solidFill>
                  <a:prstClr val="black">
                    <a:tint val="75000"/>
                  </a:prstClr>
                </a:solidFill>
              </a:rPr>
              <a:pPr>
                <a:defRPr/>
              </a:pPr>
              <a:t>89</a:t>
            </a:fld>
            <a:endParaRPr lang="en-IN">
              <a:solidFill>
                <a:prstClr val="black">
                  <a:tint val="75000"/>
                </a:prstClr>
              </a:solidFill>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pPr eaLnBrk="1" hangingPunct="1"/>
            <a:r>
              <a:rPr lang="en-IN" smtClean="0"/>
              <a:t>Six minute walk – ATS’s Standard</a:t>
            </a:r>
          </a:p>
        </p:txBody>
      </p:sp>
      <p:sp>
        <p:nvSpPr>
          <p:cNvPr id="3" name="Content Placeholder 2"/>
          <p:cNvSpPr>
            <a:spLocks noGrp="1"/>
          </p:cNvSpPr>
          <p:nvPr>
            <p:ph idx="1"/>
          </p:nvPr>
        </p:nvSpPr>
        <p:spPr/>
        <p:txBody>
          <a:bodyPr rtlCol="0">
            <a:normAutofit fontScale="85000" lnSpcReduction="20000"/>
          </a:bodyPr>
          <a:lstStyle/>
          <a:p>
            <a:pPr eaLnBrk="1" fontAlgn="auto" hangingPunct="1">
              <a:spcAft>
                <a:spcPts val="0"/>
              </a:spcAft>
              <a:buFont typeface="Wingdings" pitchFamily="2" charset="2"/>
              <a:buChar char="§"/>
              <a:defRPr/>
            </a:pPr>
            <a:r>
              <a:rPr lang="en-IN" dirty="0" smtClean="0"/>
              <a:t>Reasons to terminate test before 6 minutes</a:t>
            </a:r>
          </a:p>
          <a:p>
            <a:pPr lvl="1" eaLnBrk="1" fontAlgn="auto" hangingPunct="1">
              <a:spcAft>
                <a:spcPts val="0"/>
              </a:spcAft>
              <a:buFont typeface="Arial"/>
              <a:buNone/>
              <a:defRPr/>
            </a:pPr>
            <a:r>
              <a:rPr lang="en-IN" dirty="0" smtClean="0"/>
              <a:t>– Chest pain</a:t>
            </a:r>
          </a:p>
          <a:p>
            <a:pPr lvl="1" eaLnBrk="1" fontAlgn="auto" hangingPunct="1">
              <a:spcAft>
                <a:spcPts val="0"/>
              </a:spcAft>
              <a:buFont typeface="Arial"/>
              <a:buNone/>
              <a:defRPr/>
            </a:pPr>
            <a:r>
              <a:rPr lang="en-IN" dirty="0" smtClean="0"/>
              <a:t>– Intolerable dyspnea (i.e. Borg Scale Score&gt;7)</a:t>
            </a:r>
          </a:p>
          <a:p>
            <a:pPr lvl="1" eaLnBrk="1" fontAlgn="auto" hangingPunct="1">
              <a:spcAft>
                <a:spcPts val="0"/>
              </a:spcAft>
              <a:buFont typeface="Arial"/>
              <a:buNone/>
              <a:defRPr/>
            </a:pPr>
            <a:r>
              <a:rPr lang="en-IN" dirty="0" smtClean="0"/>
              <a:t>– Leg cramps</a:t>
            </a:r>
          </a:p>
          <a:p>
            <a:pPr lvl="1" eaLnBrk="1" fontAlgn="auto" hangingPunct="1">
              <a:spcAft>
                <a:spcPts val="0"/>
              </a:spcAft>
              <a:buFont typeface="Arial"/>
              <a:buNone/>
              <a:defRPr/>
            </a:pPr>
            <a:r>
              <a:rPr lang="en-IN" dirty="0" smtClean="0"/>
              <a:t>– Staggering (ataxia)</a:t>
            </a:r>
          </a:p>
          <a:p>
            <a:pPr lvl="1" eaLnBrk="1" fontAlgn="auto" hangingPunct="1">
              <a:spcAft>
                <a:spcPts val="0"/>
              </a:spcAft>
              <a:buFont typeface="Arial"/>
              <a:buNone/>
              <a:defRPr/>
            </a:pPr>
            <a:r>
              <a:rPr lang="en-IN" dirty="0" smtClean="0"/>
              <a:t>– Diaphoresis</a:t>
            </a:r>
          </a:p>
          <a:p>
            <a:pPr lvl="1" eaLnBrk="1" fontAlgn="auto" hangingPunct="1">
              <a:spcAft>
                <a:spcPts val="0"/>
              </a:spcAft>
              <a:buFont typeface="Arial"/>
              <a:buNone/>
              <a:defRPr/>
            </a:pPr>
            <a:r>
              <a:rPr lang="en-IN" dirty="0" smtClean="0"/>
              <a:t>– Pale or ashen appearance</a:t>
            </a:r>
          </a:p>
          <a:p>
            <a:pPr eaLnBrk="1" fontAlgn="auto" hangingPunct="1">
              <a:spcAft>
                <a:spcPts val="0"/>
              </a:spcAft>
              <a:buFont typeface="Wingdings" pitchFamily="2" charset="2"/>
              <a:buChar char="§"/>
              <a:defRPr/>
            </a:pPr>
            <a:r>
              <a:rPr lang="en-IN" dirty="0" smtClean="0"/>
              <a:t>Safety issues</a:t>
            </a:r>
          </a:p>
          <a:p>
            <a:pPr lvl="1" eaLnBrk="1" fontAlgn="auto" hangingPunct="1">
              <a:spcAft>
                <a:spcPts val="0"/>
              </a:spcAft>
              <a:buFont typeface="Arial"/>
              <a:buChar char="–"/>
              <a:defRPr/>
            </a:pPr>
            <a:r>
              <a:rPr lang="en-IN" sz="2400" dirty="0" smtClean="0"/>
              <a:t>Performed in a location where a rapid, appropriate response to an emergency is possible – crash cart, medications, phone</a:t>
            </a:r>
          </a:p>
          <a:p>
            <a:pPr lvl="1" eaLnBrk="1" fontAlgn="auto" hangingPunct="1">
              <a:spcAft>
                <a:spcPts val="0"/>
              </a:spcAft>
              <a:buFont typeface="Arial"/>
              <a:buChar char="–"/>
              <a:defRPr/>
            </a:pPr>
            <a:r>
              <a:rPr lang="en-IN" sz="2400" dirty="0" smtClean="0"/>
              <a:t>Trained medical staff with BLS, although ACLS preferred</a:t>
            </a:r>
          </a:p>
          <a:p>
            <a:pPr lvl="1" eaLnBrk="1" fontAlgn="auto" hangingPunct="1">
              <a:spcAft>
                <a:spcPts val="0"/>
              </a:spcAft>
              <a:buFont typeface="Arial"/>
              <a:buChar char="–"/>
              <a:defRPr/>
            </a:pPr>
            <a:r>
              <a:rPr lang="en-IN" sz="2400" dirty="0" smtClean="0"/>
              <a:t>If a patient is on oxygen use their standard rate or as directed.</a:t>
            </a:r>
            <a:endParaRPr lang="en-IN" sz="2400" dirty="0"/>
          </a:p>
        </p:txBody>
      </p:sp>
      <p:sp>
        <p:nvSpPr>
          <p:cNvPr id="4" name="Slide Number Placeholder 3"/>
          <p:cNvSpPr>
            <a:spLocks noGrp="1"/>
          </p:cNvSpPr>
          <p:nvPr>
            <p:ph type="sldNum" sz="quarter" idx="12"/>
          </p:nvPr>
        </p:nvSpPr>
        <p:spPr/>
        <p:txBody>
          <a:bodyPr/>
          <a:lstStyle/>
          <a:p>
            <a:pPr>
              <a:defRPr/>
            </a:pPr>
            <a:fld id="{32602C44-8E77-4093-9ACB-194DE3829423}" type="slidenum">
              <a:rPr lang="en-IN">
                <a:solidFill>
                  <a:prstClr val="black">
                    <a:tint val="75000"/>
                  </a:prstClr>
                </a:solidFill>
              </a:rPr>
              <a:pPr>
                <a:defRPr/>
              </a:pPr>
              <a:t>90</a:t>
            </a:fld>
            <a:endParaRPr lang="en-IN">
              <a:solidFill>
                <a:prstClr val="black">
                  <a:tint val="75000"/>
                </a:prstClr>
              </a:solidFill>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1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6083" name="Title 1"/>
          <p:cNvSpPr>
            <a:spLocks noGrp="1"/>
          </p:cNvSpPr>
          <p:nvPr>
            <p:ph type="title"/>
          </p:nvPr>
        </p:nvSpPr>
        <p:spPr>
          <a:xfrm>
            <a:off x="457200" y="214289"/>
            <a:ext cx="7543824" cy="912835"/>
          </a:xfrm>
        </p:spPr>
        <p:txBody>
          <a:bodyPr/>
          <a:lstStyle/>
          <a:p>
            <a:pPr eaLnBrk="1" hangingPunct="1"/>
            <a:r>
              <a:rPr lang="en-US" sz="3600" dirty="0" smtClean="0"/>
              <a:t>Cardiopulmonary Exercise Test</a:t>
            </a:r>
          </a:p>
        </p:txBody>
      </p:sp>
      <p:sp>
        <p:nvSpPr>
          <p:cNvPr id="46084" name="Content Placeholder 2"/>
          <p:cNvSpPr>
            <a:spLocks noGrp="1"/>
          </p:cNvSpPr>
          <p:nvPr>
            <p:ph idx="1"/>
          </p:nvPr>
        </p:nvSpPr>
        <p:spPr>
          <a:xfrm>
            <a:off x="457200" y="1428735"/>
            <a:ext cx="7829576" cy="4225939"/>
          </a:xfrm>
        </p:spPr>
        <p:txBody>
          <a:bodyPr>
            <a:normAutofit fontScale="92500" lnSpcReduction="20000"/>
          </a:bodyPr>
          <a:lstStyle/>
          <a:p>
            <a:r>
              <a:rPr lang="en-US" sz="2400" dirty="0" smtClean="0"/>
              <a:t>Can evaluate contribution of respiratory, cardiovascular, and peripheral tissue function in support of maximal exercise.</a:t>
            </a:r>
          </a:p>
          <a:p>
            <a:endParaRPr lang="en-US" sz="2400" dirty="0" smtClean="0"/>
          </a:p>
          <a:p>
            <a:r>
              <a:rPr lang="en-US" sz="2400" dirty="0" smtClean="0"/>
              <a:t>Used to evaluate the level of exercise intolerance in patients with lung and heart diseases</a:t>
            </a:r>
          </a:p>
          <a:p>
            <a:endParaRPr lang="en-US" sz="2400" dirty="0" smtClean="0"/>
          </a:p>
          <a:p>
            <a:r>
              <a:rPr lang="en-US" sz="2400" dirty="0" smtClean="0"/>
              <a:t>More complex than other functional exercise testing</a:t>
            </a:r>
          </a:p>
          <a:p>
            <a:endParaRPr lang="en-US" sz="2400" dirty="0" smtClean="0"/>
          </a:p>
          <a:p>
            <a:r>
              <a:rPr lang="en-US" sz="2400" dirty="0" smtClean="0"/>
              <a:t>Greater equipment requirement, often complex interpretation strategies required</a:t>
            </a:r>
          </a:p>
          <a:p>
            <a:endParaRPr lang="en-US" sz="2400" dirty="0" smtClean="0"/>
          </a:p>
          <a:p>
            <a:r>
              <a:rPr lang="en-US" sz="2400" dirty="0" smtClean="0"/>
              <a:t>Not widely available in all settings of clinical practice.</a:t>
            </a:r>
          </a:p>
          <a:p>
            <a:endParaRPr lang="en-US" sz="2400" dirty="0" smtClean="0"/>
          </a:p>
        </p:txBody>
      </p:sp>
      <p:sp>
        <p:nvSpPr>
          <p:cNvPr id="4" name="Slide Number Placeholder 3"/>
          <p:cNvSpPr>
            <a:spLocks noGrp="1"/>
          </p:cNvSpPr>
          <p:nvPr>
            <p:ph type="sldNum" sz="quarter" idx="12"/>
          </p:nvPr>
        </p:nvSpPr>
        <p:spPr/>
        <p:txBody>
          <a:bodyPr/>
          <a:lstStyle/>
          <a:p>
            <a:pPr>
              <a:defRPr/>
            </a:pPr>
            <a:fld id="{5BC9AB1D-E07E-4999-8E4C-814F9B74ABEE}" type="slidenum">
              <a:rPr lang="en-IN">
                <a:solidFill>
                  <a:prstClr val="black">
                    <a:tint val="75000"/>
                  </a:prstClr>
                </a:solidFill>
              </a:rPr>
              <a:pPr>
                <a:defRPr/>
              </a:pPr>
              <a:t>91</a:t>
            </a:fld>
            <a:endParaRPr lang="en-IN">
              <a:solidFill>
                <a:prstClr val="black">
                  <a:tint val="75000"/>
                </a:prstClr>
              </a:solidFill>
            </a:endParaRPr>
          </a:p>
        </p:txBody>
      </p:sp>
      <p:sp>
        <p:nvSpPr>
          <p:cNvPr id="46086" name="Rectangle 4"/>
          <p:cNvSpPr>
            <a:spLocks noChangeArrowheads="1"/>
          </p:cNvSpPr>
          <p:nvPr/>
        </p:nvSpPr>
        <p:spPr bwMode="auto">
          <a:xfrm>
            <a:off x="3863975" y="6550025"/>
            <a:ext cx="4189413" cy="307975"/>
          </a:xfrm>
          <a:prstGeom prst="rect">
            <a:avLst/>
          </a:prstGeom>
          <a:noFill/>
          <a:ln w="9525">
            <a:noFill/>
            <a:miter lim="800000"/>
            <a:headEnd/>
            <a:tailEnd/>
          </a:ln>
        </p:spPr>
        <p:txBody>
          <a:bodyPr>
            <a:spAutoFit/>
          </a:bodyPr>
          <a:lstStyle/>
          <a:p>
            <a:pPr defTabSz="457200" fontAlgn="base">
              <a:spcBef>
                <a:spcPct val="0"/>
              </a:spcBef>
              <a:spcAft>
                <a:spcPct val="0"/>
              </a:spcAft>
            </a:pPr>
            <a:r>
              <a:rPr lang="en-US" sz="1400" smtClean="0">
                <a:solidFill>
                  <a:prstClr val="black"/>
                </a:solidFill>
                <a:latin typeface="Arial" charset="0"/>
                <a:cs typeface="Arial" charset="0"/>
              </a:rPr>
              <a:t>Pichurko BM. Respir Care 2012;57(1):100 –110.</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228600" y="0"/>
            <a:ext cx="8229600" cy="1143000"/>
          </a:xfrm>
        </p:spPr>
        <p:txBody>
          <a:bodyPr/>
          <a:lstStyle/>
          <a:p>
            <a:pPr eaLnBrk="1" hangingPunct="1"/>
            <a:r>
              <a:rPr lang="en-IN" sz="4400" smtClean="0">
                <a:solidFill>
                  <a:srgbClr val="800000"/>
                </a:solidFill>
              </a:rPr>
              <a:t>Designing an exercise program </a:t>
            </a:r>
          </a:p>
        </p:txBody>
      </p:sp>
      <p:sp>
        <p:nvSpPr>
          <p:cNvPr id="5" name="Slide Number Placeholder 4"/>
          <p:cNvSpPr>
            <a:spLocks noGrp="1"/>
          </p:cNvSpPr>
          <p:nvPr>
            <p:ph type="sldNum" sz="quarter" idx="12"/>
          </p:nvPr>
        </p:nvSpPr>
        <p:spPr/>
        <p:txBody>
          <a:bodyPr/>
          <a:lstStyle/>
          <a:p>
            <a:pPr>
              <a:defRPr/>
            </a:pPr>
            <a:fld id="{5CCF3630-A6EC-4745-A300-D1B182AC5521}" type="slidenum">
              <a:rPr lang="en-US"/>
              <a:pPr>
                <a:defRPr/>
              </a:pPr>
              <a:t>92</a:t>
            </a:fld>
            <a:endParaRPr lang="en-US"/>
          </a:p>
        </p:txBody>
      </p:sp>
      <p:sp>
        <p:nvSpPr>
          <p:cNvPr id="7" name="Rectangle 6"/>
          <p:cNvSpPr/>
          <p:nvPr/>
        </p:nvSpPr>
        <p:spPr>
          <a:xfrm>
            <a:off x="304800" y="1219200"/>
            <a:ext cx="8305800" cy="1409617"/>
          </a:xfrm>
          <a:prstGeom prst="rect">
            <a:avLst/>
          </a:prstGeom>
          <a:solidFill>
            <a:srgbClr val="FFCCC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marL="274320" indent="-274320">
              <a:spcBef>
                <a:spcPct val="20000"/>
              </a:spcBef>
              <a:buClr>
                <a:srgbClr val="800000"/>
              </a:buClr>
              <a:buSzPct val="95000"/>
              <a:buFont typeface="Wingdings 2"/>
              <a:buChar char=""/>
              <a:defRPr/>
            </a:pPr>
            <a:r>
              <a:rPr lang="en-IN" sz="2000" dirty="0">
                <a:solidFill>
                  <a:srgbClr val="002060"/>
                </a:solidFill>
              </a:rPr>
              <a:t>A pulmonary rehabilitation program </a:t>
            </a:r>
            <a:r>
              <a:rPr lang="en-IN" sz="2000" b="1" dirty="0">
                <a:solidFill>
                  <a:srgbClr val="FF0000"/>
                </a:solidFill>
              </a:rPr>
              <a:t>must</a:t>
            </a:r>
            <a:r>
              <a:rPr lang="en-IN" sz="2000" b="1" dirty="0">
                <a:solidFill>
                  <a:srgbClr val="5EA226">
                    <a:lumMod val="50000"/>
                  </a:srgbClr>
                </a:solidFill>
              </a:rPr>
              <a:t> </a:t>
            </a:r>
            <a:r>
              <a:rPr lang="en-IN" sz="2000" dirty="0">
                <a:solidFill>
                  <a:srgbClr val="5EA226">
                    <a:lumMod val="50000"/>
                  </a:srgbClr>
                </a:solidFill>
              </a:rPr>
              <a:t>include, at minimum, lower limb  endurance exercise training. </a:t>
            </a:r>
          </a:p>
          <a:p>
            <a:pPr marL="641033" lvl="1" indent="-274320">
              <a:spcBef>
                <a:spcPct val="20000"/>
              </a:spcBef>
              <a:buClr>
                <a:srgbClr val="800000"/>
              </a:buClr>
              <a:buSzPct val="85000"/>
              <a:buFont typeface="Wingdings" pitchFamily="2" charset="2"/>
              <a:buChar char="Ø"/>
              <a:defRPr/>
            </a:pPr>
            <a:r>
              <a:rPr lang="en-IN" dirty="0">
                <a:solidFill>
                  <a:srgbClr val="800000"/>
                </a:solidFill>
              </a:rPr>
              <a:t>Lower limb endurance training</a:t>
            </a:r>
          </a:p>
          <a:p>
            <a:pPr marL="641033" lvl="1" indent="-274320">
              <a:spcBef>
                <a:spcPct val="20000"/>
              </a:spcBef>
              <a:buClr>
                <a:srgbClr val="800000"/>
              </a:buClr>
              <a:buSzPct val="85000"/>
              <a:buFont typeface="Wingdings" pitchFamily="2" charset="2"/>
              <a:buChar char="Ø"/>
              <a:defRPr/>
            </a:pPr>
            <a:r>
              <a:rPr lang="en-IN" dirty="0">
                <a:solidFill>
                  <a:srgbClr val="800000"/>
                </a:solidFill>
              </a:rPr>
              <a:t>Home exercise program</a:t>
            </a:r>
            <a:endParaRPr lang="en-IN" sz="2000" dirty="0">
              <a:solidFill>
                <a:srgbClr val="800000"/>
              </a:solidFill>
            </a:endParaRPr>
          </a:p>
        </p:txBody>
      </p:sp>
      <p:sp>
        <p:nvSpPr>
          <p:cNvPr id="8" name="Rectangle 7"/>
          <p:cNvSpPr/>
          <p:nvPr/>
        </p:nvSpPr>
        <p:spPr>
          <a:xfrm>
            <a:off x="273570" y="3124200"/>
            <a:ext cx="8305800" cy="13973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8900000" scaled="1"/>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marL="274320" indent="-274320">
              <a:spcBef>
                <a:spcPct val="20000"/>
              </a:spcBef>
              <a:buClr>
                <a:srgbClr val="FCFC00"/>
              </a:buClr>
              <a:buSzPct val="95000"/>
              <a:buFont typeface="Wingdings 2"/>
              <a:buChar char=""/>
              <a:defRPr/>
            </a:pPr>
            <a:r>
              <a:rPr lang="en-IN" sz="2000" b="1" dirty="0">
                <a:solidFill>
                  <a:srgbClr val="FF0000"/>
                </a:solidFill>
              </a:rPr>
              <a:t>Optimally</a:t>
            </a:r>
            <a:r>
              <a:rPr lang="en-IN" sz="2000" b="1" dirty="0">
                <a:solidFill>
                  <a:srgbClr val="5EA226">
                    <a:lumMod val="50000"/>
                  </a:srgbClr>
                </a:solidFill>
              </a:rPr>
              <a:t>, a pulmonary rehabilitation should also include</a:t>
            </a:r>
            <a:r>
              <a:rPr lang="en-IN" sz="2000" dirty="0">
                <a:solidFill>
                  <a:srgbClr val="5EA226">
                    <a:lumMod val="50000"/>
                  </a:srgbClr>
                </a:solidFill>
              </a:rPr>
              <a:t>:</a:t>
            </a:r>
          </a:p>
          <a:p>
            <a:pPr marL="641033" lvl="1" indent="-274320">
              <a:spcBef>
                <a:spcPct val="20000"/>
              </a:spcBef>
              <a:buClr>
                <a:srgbClr val="FCFC00"/>
              </a:buClr>
              <a:buSzPct val="85000"/>
              <a:buFont typeface="Wingdings" pitchFamily="2" charset="2"/>
              <a:buChar char="Ø"/>
              <a:defRPr/>
            </a:pPr>
            <a:r>
              <a:rPr lang="en-IN" dirty="0">
                <a:solidFill>
                  <a:srgbClr val="800000"/>
                </a:solidFill>
              </a:rPr>
              <a:t>Upper limb endurance training</a:t>
            </a:r>
          </a:p>
          <a:p>
            <a:pPr marL="641033" lvl="1" indent="-274320">
              <a:spcBef>
                <a:spcPct val="20000"/>
              </a:spcBef>
              <a:buClr>
                <a:srgbClr val="FCFC00"/>
              </a:buClr>
              <a:buSzPct val="85000"/>
              <a:buFont typeface="Wingdings" pitchFamily="2" charset="2"/>
              <a:buChar char="Ø"/>
              <a:defRPr/>
            </a:pPr>
            <a:r>
              <a:rPr lang="en-IN" dirty="0">
                <a:solidFill>
                  <a:srgbClr val="800000"/>
                </a:solidFill>
              </a:rPr>
              <a:t>Lower limb strength training</a:t>
            </a:r>
          </a:p>
          <a:p>
            <a:pPr marL="641033" lvl="1" indent="-274320">
              <a:spcBef>
                <a:spcPct val="20000"/>
              </a:spcBef>
              <a:buClr>
                <a:srgbClr val="FCFC00"/>
              </a:buClr>
              <a:buSzPct val="85000"/>
              <a:buFont typeface="Wingdings" pitchFamily="2" charset="2"/>
              <a:buChar char="Ø"/>
              <a:defRPr/>
            </a:pPr>
            <a:r>
              <a:rPr lang="en-IN" dirty="0">
                <a:solidFill>
                  <a:srgbClr val="800000"/>
                </a:solidFill>
              </a:rPr>
              <a:t>Upper limb strength training </a:t>
            </a:r>
          </a:p>
        </p:txBody>
      </p:sp>
      <p:sp>
        <p:nvSpPr>
          <p:cNvPr id="9" name="Rectangle 8"/>
          <p:cNvSpPr/>
          <p:nvPr/>
        </p:nvSpPr>
        <p:spPr>
          <a:xfrm>
            <a:off x="304800" y="4800600"/>
            <a:ext cx="8305800" cy="1397306"/>
          </a:xfrm>
          <a:prstGeom prst="rect">
            <a:avLst/>
          </a:prstGeom>
          <a:solidFill>
            <a:srgbClr val="CCFF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marL="274320" indent="-274320">
              <a:spcBef>
                <a:spcPct val="20000"/>
              </a:spcBef>
              <a:buClr>
                <a:srgbClr val="FCFC00"/>
              </a:buClr>
              <a:buSzPct val="95000"/>
              <a:buFont typeface="Wingdings 2"/>
              <a:buChar char=""/>
              <a:defRPr/>
            </a:pPr>
            <a:r>
              <a:rPr lang="en-IN" sz="2000" b="1" dirty="0">
                <a:solidFill>
                  <a:srgbClr val="002060"/>
                </a:solidFill>
              </a:rPr>
              <a:t>Other components that </a:t>
            </a:r>
            <a:r>
              <a:rPr lang="en-IN" sz="2000" b="1" dirty="0">
                <a:solidFill>
                  <a:srgbClr val="FF0000"/>
                </a:solidFill>
              </a:rPr>
              <a:t>may be</a:t>
            </a:r>
            <a:r>
              <a:rPr lang="en-IN" sz="2000" b="1" dirty="0">
                <a:solidFill>
                  <a:srgbClr val="002060"/>
                </a:solidFill>
              </a:rPr>
              <a:t> included are:</a:t>
            </a:r>
          </a:p>
          <a:p>
            <a:pPr marL="641033" lvl="1" indent="-274320">
              <a:spcBef>
                <a:spcPct val="20000"/>
              </a:spcBef>
              <a:buClr>
                <a:srgbClr val="FCFC00"/>
              </a:buClr>
              <a:buSzPct val="85000"/>
              <a:buFont typeface="Wingdings" pitchFamily="2" charset="2"/>
              <a:buChar char="Ø"/>
              <a:defRPr/>
            </a:pPr>
            <a:r>
              <a:rPr lang="en-IN" dirty="0">
                <a:solidFill>
                  <a:srgbClr val="800000"/>
                </a:solidFill>
              </a:rPr>
              <a:t>Flexibility and stretching exercises</a:t>
            </a:r>
          </a:p>
          <a:p>
            <a:pPr marL="641033" lvl="1" indent="-274320">
              <a:spcBef>
                <a:spcPct val="20000"/>
              </a:spcBef>
              <a:buClr>
                <a:srgbClr val="FCFC00"/>
              </a:buClr>
              <a:buSzPct val="85000"/>
              <a:buFont typeface="Wingdings" pitchFamily="2" charset="2"/>
              <a:buChar char="Ø"/>
              <a:defRPr/>
            </a:pPr>
            <a:r>
              <a:rPr lang="en-IN" dirty="0">
                <a:solidFill>
                  <a:srgbClr val="800000"/>
                </a:solidFill>
              </a:rPr>
              <a:t>Balance exercises</a:t>
            </a:r>
          </a:p>
          <a:p>
            <a:pPr marL="641033" lvl="1" indent="-274320">
              <a:spcBef>
                <a:spcPct val="20000"/>
              </a:spcBef>
              <a:buClr>
                <a:srgbClr val="FCFC00"/>
              </a:buClr>
              <a:buSzPct val="85000"/>
              <a:buFont typeface="Wingdings" pitchFamily="2" charset="2"/>
              <a:buChar char="Ø"/>
              <a:defRPr/>
            </a:pPr>
            <a:r>
              <a:rPr lang="en-IN" dirty="0">
                <a:solidFill>
                  <a:srgbClr val="800000"/>
                </a:solidFill>
              </a:rPr>
              <a:t>Inspiratory Muscle training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None/>
            </a:pPr>
            <a:endParaRPr lang="en-US" dirty="0" smtClean="0"/>
          </a:p>
          <a:p>
            <a:pPr>
              <a:buNone/>
            </a:pPr>
            <a:r>
              <a:rPr lang="en-US" dirty="0" smtClean="0"/>
              <a:t>    </a:t>
            </a:r>
            <a:r>
              <a:rPr lang="en-US" sz="4000" dirty="0" smtClean="0"/>
              <a:t>Stretching Exercises  for flexibility</a:t>
            </a:r>
            <a:endParaRPr lang="en-IN" sz="4000" dirty="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nchor="ctr"/>
          <a:lstStyle/>
          <a:p>
            <a:pPr algn="ctr" eaLnBrk="1" hangingPunct="1"/>
            <a:r>
              <a:rPr lang="en-IN" sz="4400" smtClean="0">
                <a:solidFill>
                  <a:srgbClr val="800000"/>
                </a:solidFill>
              </a:rPr>
              <a:t>Strength Training - Lower Limb</a:t>
            </a:r>
            <a:endParaRPr lang="en-US" sz="4400" smtClean="0">
              <a:solidFill>
                <a:srgbClr val="800000"/>
              </a:solidFill>
            </a:endParaRPr>
          </a:p>
        </p:txBody>
      </p:sp>
      <p:sp>
        <p:nvSpPr>
          <p:cNvPr id="30723" name="Content Placeholder 4"/>
          <p:cNvSpPr>
            <a:spLocks noGrp="1"/>
          </p:cNvSpPr>
          <p:nvPr>
            <p:ph idx="1"/>
          </p:nvPr>
        </p:nvSpPr>
        <p:spPr/>
        <p:txBody>
          <a:bodyPr/>
          <a:lstStyle/>
          <a:p>
            <a:pPr eaLnBrk="1" hangingPunct="1"/>
            <a:r>
              <a:rPr lang="en-IN" smtClean="0">
                <a:solidFill>
                  <a:srgbClr val="002060"/>
                </a:solidFill>
              </a:rPr>
              <a:t>Skeletal muscle weakness is present in patients with COPD and this weakness can affect lower limb strength</a:t>
            </a:r>
          </a:p>
          <a:p>
            <a:pPr eaLnBrk="1" hangingPunct="1"/>
            <a:endParaRPr lang="en-IN" smtClean="0">
              <a:solidFill>
                <a:srgbClr val="002060"/>
              </a:solidFill>
            </a:endParaRPr>
          </a:p>
          <a:p>
            <a:pPr eaLnBrk="1" hangingPunct="1"/>
            <a:r>
              <a:rPr lang="en-IN" smtClean="0">
                <a:solidFill>
                  <a:srgbClr val="002060"/>
                </a:solidFill>
              </a:rPr>
              <a:t>Strength training can improve </a:t>
            </a:r>
          </a:p>
          <a:p>
            <a:pPr lvl="1" eaLnBrk="1" hangingPunct="1">
              <a:buFont typeface="Wingdings" pitchFamily="2" charset="2"/>
              <a:buChar char="Ø"/>
            </a:pPr>
            <a:r>
              <a:rPr lang="en-IN" smtClean="0">
                <a:solidFill>
                  <a:srgbClr val="002060"/>
                </a:solidFill>
              </a:rPr>
              <a:t>muscle strength, </a:t>
            </a:r>
          </a:p>
          <a:p>
            <a:pPr lvl="1" eaLnBrk="1" hangingPunct="1">
              <a:buFont typeface="Wingdings" pitchFamily="2" charset="2"/>
              <a:buChar char="Ø"/>
            </a:pPr>
            <a:r>
              <a:rPr lang="en-IN" smtClean="0">
                <a:solidFill>
                  <a:srgbClr val="002060"/>
                </a:solidFill>
              </a:rPr>
              <a:t>peak work capacity and </a:t>
            </a:r>
          </a:p>
          <a:p>
            <a:pPr lvl="1" eaLnBrk="1" hangingPunct="1">
              <a:buFont typeface="Wingdings" pitchFamily="2" charset="2"/>
              <a:buChar char="Ø"/>
            </a:pPr>
            <a:r>
              <a:rPr lang="en-IN" smtClean="0">
                <a:solidFill>
                  <a:srgbClr val="002060"/>
                </a:solidFill>
              </a:rPr>
              <a:t>endurance time.</a:t>
            </a:r>
          </a:p>
          <a:p>
            <a:pPr eaLnBrk="1" hangingPunct="1"/>
            <a:endParaRPr lang="en-US" sz="2800" smtClean="0">
              <a:solidFill>
                <a:srgbClr val="002060"/>
              </a:solidFill>
            </a:endParaRPr>
          </a:p>
        </p:txBody>
      </p:sp>
      <p:sp>
        <p:nvSpPr>
          <p:cNvPr id="5" name="Slide Number Placeholder 4"/>
          <p:cNvSpPr>
            <a:spLocks noGrp="1"/>
          </p:cNvSpPr>
          <p:nvPr>
            <p:ph type="sldNum" sz="quarter" idx="12"/>
          </p:nvPr>
        </p:nvSpPr>
        <p:spPr/>
        <p:txBody>
          <a:bodyPr/>
          <a:lstStyle/>
          <a:p>
            <a:pPr>
              <a:defRPr/>
            </a:pPr>
            <a:fld id="{BA2DC128-8020-492A-907E-0E9E39BA3737}" type="slidenum">
              <a:rPr lang="en-US"/>
              <a:pPr>
                <a:defRPr/>
              </a:pPr>
              <a:t>94</a:t>
            </a:fld>
            <a:endParaRPr lang="en-US"/>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2"/>
          <p:cNvSpPr>
            <a:spLocks noGrp="1"/>
          </p:cNvSpPr>
          <p:nvPr>
            <p:ph idx="1"/>
          </p:nvPr>
        </p:nvSpPr>
        <p:spPr>
          <a:xfrm>
            <a:off x="457200" y="990600"/>
            <a:ext cx="8229600" cy="5334000"/>
          </a:xfrm>
        </p:spPr>
        <p:txBody>
          <a:bodyPr/>
          <a:lstStyle/>
          <a:p>
            <a:pPr eaLnBrk="1" hangingPunct="1"/>
            <a:r>
              <a:rPr lang="en-IN" sz="2800" smtClean="0">
                <a:solidFill>
                  <a:srgbClr val="800000"/>
                </a:solidFill>
              </a:rPr>
              <a:t>Strength training with weights:</a:t>
            </a:r>
          </a:p>
          <a:p>
            <a:pPr lvl="1" eaLnBrk="1" hangingPunct="1">
              <a:buFont typeface="Wingdings" pitchFamily="2" charset="2"/>
              <a:buChar char="Ø"/>
            </a:pPr>
            <a:r>
              <a:rPr lang="en-IN" sz="2800" smtClean="0">
                <a:solidFill>
                  <a:srgbClr val="002060"/>
                </a:solidFill>
              </a:rPr>
              <a:t>   Leg press</a:t>
            </a:r>
          </a:p>
          <a:p>
            <a:pPr lvl="1" eaLnBrk="1" hangingPunct="1">
              <a:buFont typeface="Wingdings" pitchFamily="2" charset="2"/>
              <a:buChar char="Ø"/>
            </a:pPr>
            <a:r>
              <a:rPr lang="en-IN" sz="2800" smtClean="0">
                <a:solidFill>
                  <a:srgbClr val="002060"/>
                </a:solidFill>
              </a:rPr>
              <a:t>   Quadriceps extension</a:t>
            </a:r>
          </a:p>
          <a:p>
            <a:pPr eaLnBrk="1" hangingPunct="1"/>
            <a:r>
              <a:rPr lang="en-IN" sz="2800" smtClean="0">
                <a:solidFill>
                  <a:srgbClr val="800000"/>
                </a:solidFill>
              </a:rPr>
              <a:t>Strength training without weights:</a:t>
            </a:r>
          </a:p>
          <a:p>
            <a:pPr lvl="1" eaLnBrk="1" hangingPunct="1">
              <a:buFont typeface="Wingdings" pitchFamily="2" charset="2"/>
              <a:buChar char="Ø"/>
            </a:pPr>
            <a:r>
              <a:rPr lang="en-IN" sz="2800" smtClean="0">
                <a:solidFill>
                  <a:srgbClr val="002060"/>
                </a:solidFill>
              </a:rPr>
              <a:t>   Squats</a:t>
            </a:r>
          </a:p>
          <a:p>
            <a:pPr lvl="1" eaLnBrk="1" hangingPunct="1">
              <a:buFont typeface="Wingdings" pitchFamily="2" charset="2"/>
              <a:buChar char="Ø"/>
            </a:pPr>
            <a:r>
              <a:rPr lang="en-IN" sz="2800" smtClean="0">
                <a:solidFill>
                  <a:srgbClr val="002060"/>
                </a:solidFill>
              </a:rPr>
              <a:t>   Straight leg raise</a:t>
            </a:r>
          </a:p>
          <a:p>
            <a:pPr lvl="1" eaLnBrk="1" hangingPunct="1">
              <a:buFont typeface="Wingdings" pitchFamily="2" charset="2"/>
              <a:buChar char="Ø"/>
            </a:pPr>
            <a:r>
              <a:rPr lang="en-IN" sz="2800" smtClean="0">
                <a:solidFill>
                  <a:srgbClr val="002060"/>
                </a:solidFill>
              </a:rPr>
              <a:t>   Step-ups or stair climbing</a:t>
            </a:r>
          </a:p>
          <a:p>
            <a:pPr lvl="1" eaLnBrk="1" hangingPunct="1">
              <a:buFont typeface="Wingdings" pitchFamily="2" charset="2"/>
              <a:buChar char="Ø"/>
            </a:pPr>
            <a:r>
              <a:rPr lang="en-IN" sz="2800" smtClean="0">
                <a:solidFill>
                  <a:srgbClr val="002060"/>
                </a:solidFill>
              </a:rPr>
              <a:t>   Sit-to-stand from progressively lower chairs</a:t>
            </a:r>
          </a:p>
          <a:p>
            <a:pPr eaLnBrk="1" hangingPunct="1"/>
            <a:endParaRPr lang="en-US" sz="2800" smtClean="0">
              <a:solidFill>
                <a:srgbClr val="002060"/>
              </a:solidFill>
            </a:endParaRPr>
          </a:p>
        </p:txBody>
      </p:sp>
      <p:sp>
        <p:nvSpPr>
          <p:cNvPr id="4" name="Slide Number Placeholder 3"/>
          <p:cNvSpPr>
            <a:spLocks noGrp="1"/>
          </p:cNvSpPr>
          <p:nvPr>
            <p:ph type="sldNum" sz="quarter" idx="12"/>
          </p:nvPr>
        </p:nvSpPr>
        <p:spPr/>
        <p:txBody>
          <a:bodyPr/>
          <a:lstStyle/>
          <a:p>
            <a:pPr>
              <a:defRPr/>
            </a:pPr>
            <a:fld id="{456A8305-BE5A-45A4-A467-8BC6AE857B5F}" type="slidenum">
              <a:rPr lang="en-US"/>
              <a:pPr>
                <a:defRPr/>
              </a:pPr>
              <a:t>95</a:t>
            </a:fld>
            <a:endParaRPr lang="en-US"/>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0"/>
            <a:ext cx="8229600" cy="2000250"/>
          </a:xfrm>
        </p:spPr>
        <p:txBody>
          <a:bodyPr anchor="ctr"/>
          <a:lstStyle/>
          <a:p>
            <a:pPr algn="ctr" eaLnBrk="1" hangingPunct="1"/>
            <a:r>
              <a:rPr lang="en-IN" sz="4000" b="1" smtClean="0">
                <a:solidFill>
                  <a:srgbClr val="800000"/>
                </a:solidFill>
              </a:rPr>
              <a:t>Lower Limb Strength Exercises</a:t>
            </a:r>
            <a:br>
              <a:rPr lang="en-IN" sz="4000" b="1" smtClean="0">
                <a:solidFill>
                  <a:srgbClr val="800000"/>
                </a:solidFill>
              </a:rPr>
            </a:br>
            <a:r>
              <a:rPr lang="en-IN" sz="4000" i="1" smtClean="0">
                <a:solidFill>
                  <a:srgbClr val="800000"/>
                </a:solidFill>
              </a:rPr>
              <a:t>(high weight and low repetition)</a:t>
            </a:r>
            <a:endParaRPr lang="en-US" sz="4000" smtClean="0">
              <a:solidFill>
                <a:srgbClr val="FF0000"/>
              </a:solidFill>
            </a:endParaRPr>
          </a:p>
        </p:txBody>
      </p:sp>
      <p:pic>
        <p:nvPicPr>
          <p:cNvPr id="4" name="Picture 2" descr="http://www.pulmonaryrehab.com.au/../upload/Page74-1.jpg"/>
          <p:cNvPicPr>
            <a:picLocks noGrp="1" noChangeAspect="1" noChangeArrowheads="1"/>
          </p:cNvPicPr>
          <p:nvPr>
            <p:ph idx="1"/>
          </p:nvPr>
        </p:nvPicPr>
        <p:blipFill>
          <a:blip r:embed="rId3" cstate="print"/>
          <a:srcRect/>
          <a:stretch>
            <a:fillRect/>
          </a:stretch>
        </p:blipFill>
        <p:spPr>
          <a:xfrm>
            <a:off x="304800" y="1752600"/>
            <a:ext cx="2732088" cy="3048000"/>
          </a:xfrm>
          <a:ln w="38100" cap="sq">
            <a:solidFill>
              <a:srgbClr val="000000"/>
            </a:solidFill>
          </a:ln>
          <a:effectLst>
            <a:outerShdw blurRad="50800" dist="38100" dir="2700000" algn="tl" rotWithShape="0">
              <a:srgbClr val="000000">
                <a:alpha val="43000"/>
              </a:srgbClr>
            </a:outerShdw>
          </a:effectLst>
        </p:spPr>
      </p:pic>
      <p:pic>
        <p:nvPicPr>
          <p:cNvPr id="5" name="Picture 2" descr="C:\Users\Dr Purvi\Pictures\Page74-2.jpg"/>
          <p:cNvPicPr>
            <a:picLocks noChangeAspect="1" noChangeArrowheads="1"/>
          </p:cNvPicPr>
          <p:nvPr/>
        </p:nvPicPr>
        <p:blipFill>
          <a:blip r:embed="rId4" cstate="print"/>
          <a:srcRect/>
          <a:stretch>
            <a:fillRect/>
          </a:stretch>
        </p:blipFill>
        <p:spPr>
          <a:xfrm>
            <a:off x="3581400" y="2743200"/>
            <a:ext cx="2322513" cy="2971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2" descr="C:\Users\Dr Purvi\Pictures\Page74-3.jpg"/>
          <p:cNvPicPr>
            <a:picLocks noChangeAspect="1" noChangeArrowheads="1"/>
          </p:cNvPicPr>
          <p:nvPr/>
        </p:nvPicPr>
        <p:blipFill>
          <a:blip r:embed="rId5" cstate="print"/>
          <a:srcRect/>
          <a:stretch>
            <a:fillRect/>
          </a:stretch>
        </p:blipFill>
        <p:spPr>
          <a:xfrm>
            <a:off x="6477000" y="3206750"/>
            <a:ext cx="2130425" cy="33702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Slide Number Placeholder 6"/>
          <p:cNvSpPr>
            <a:spLocks noGrp="1"/>
          </p:cNvSpPr>
          <p:nvPr>
            <p:ph type="sldNum" sz="quarter" idx="12"/>
          </p:nvPr>
        </p:nvSpPr>
        <p:spPr/>
        <p:txBody>
          <a:bodyPr/>
          <a:lstStyle/>
          <a:p>
            <a:pPr>
              <a:defRPr/>
            </a:pPr>
            <a:fld id="{9C01A498-F8D1-4650-B040-8A8DFAB233AB}" type="slidenum">
              <a:rPr lang="en-US"/>
              <a:pPr>
                <a:defRPr/>
              </a:pPr>
              <a:t>96</a:t>
            </a:fld>
            <a:endParaRPr lang="en-US"/>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152400" y="0"/>
            <a:ext cx="8229600" cy="1143000"/>
          </a:xfrm>
        </p:spPr>
        <p:txBody>
          <a:bodyPr/>
          <a:lstStyle/>
          <a:p>
            <a:pPr algn="ctr" eaLnBrk="1" hangingPunct="1"/>
            <a:r>
              <a:rPr lang="en-IN" sz="4400" smtClean="0">
                <a:solidFill>
                  <a:srgbClr val="800000"/>
                </a:solidFill>
              </a:rPr>
              <a:t>Strength Training- Upper Limb </a:t>
            </a:r>
            <a:endParaRPr lang="en-US" sz="4400" smtClean="0">
              <a:solidFill>
                <a:srgbClr val="800000"/>
              </a:solidFill>
            </a:endParaRPr>
          </a:p>
        </p:txBody>
      </p:sp>
      <p:sp>
        <p:nvSpPr>
          <p:cNvPr id="3" name="Content Placeholder 2"/>
          <p:cNvSpPr>
            <a:spLocks noGrp="1"/>
          </p:cNvSpPr>
          <p:nvPr>
            <p:ph idx="1"/>
          </p:nvPr>
        </p:nvSpPr>
        <p:spPr>
          <a:xfrm>
            <a:off x="457200" y="1219200"/>
            <a:ext cx="8229600" cy="5105400"/>
          </a:xfrm>
        </p:spPr>
        <p:txBody>
          <a:bodyPr>
            <a:normAutofit fontScale="92500" lnSpcReduction="20000"/>
          </a:bodyPr>
          <a:lstStyle/>
          <a:p>
            <a:pPr marL="274320" indent="-274320" eaLnBrk="1" fontAlgn="auto" hangingPunct="1">
              <a:spcAft>
                <a:spcPts val="0"/>
              </a:spcAft>
              <a:buFont typeface="Wingdings 2"/>
              <a:buChar char=""/>
              <a:defRPr/>
            </a:pPr>
            <a:r>
              <a:rPr lang="en-IN" sz="2800" dirty="0" smtClean="0">
                <a:solidFill>
                  <a:srgbClr val="002060"/>
                </a:solidFill>
              </a:rPr>
              <a:t>Upper limb muscle strengthening is important as these muscles are used for everyday work. </a:t>
            </a:r>
          </a:p>
          <a:p>
            <a:pPr marL="274320" indent="-274320" eaLnBrk="1" fontAlgn="auto" hangingPunct="1">
              <a:spcAft>
                <a:spcPts val="0"/>
              </a:spcAft>
              <a:buFont typeface="Wingdings 2"/>
              <a:buChar char=""/>
              <a:defRPr/>
            </a:pPr>
            <a:endParaRPr lang="en-IN" sz="2800" dirty="0" smtClean="0">
              <a:solidFill>
                <a:srgbClr val="002060"/>
              </a:solidFill>
            </a:endParaRPr>
          </a:p>
          <a:p>
            <a:pPr marL="274320" indent="-274320" eaLnBrk="1" fontAlgn="auto" hangingPunct="1">
              <a:spcAft>
                <a:spcPts val="0"/>
              </a:spcAft>
              <a:buFont typeface="Wingdings 2"/>
              <a:buChar char=""/>
              <a:defRPr/>
            </a:pPr>
            <a:r>
              <a:rPr lang="en-IN" sz="2800" dirty="0" smtClean="0">
                <a:solidFill>
                  <a:srgbClr val="002060"/>
                </a:solidFill>
              </a:rPr>
              <a:t>Upper limb strength training results in moderate improvements in upper limb strength (</a:t>
            </a:r>
            <a:r>
              <a:rPr lang="en-IN" sz="2800" i="1" dirty="0" smtClean="0">
                <a:solidFill>
                  <a:srgbClr val="002060"/>
                </a:solidFill>
              </a:rPr>
              <a:t>o </a:t>
            </a:r>
            <a:r>
              <a:rPr lang="en-IN" sz="2800" i="1" dirty="0" err="1" smtClean="0">
                <a:solidFill>
                  <a:srgbClr val="002060"/>
                </a:solidFill>
              </a:rPr>
              <a:t>shea</a:t>
            </a:r>
            <a:r>
              <a:rPr lang="en-IN" sz="2800" i="1" dirty="0" smtClean="0">
                <a:solidFill>
                  <a:srgbClr val="002060"/>
                </a:solidFill>
              </a:rPr>
              <a:t> 2004)</a:t>
            </a:r>
            <a:endParaRPr lang="en-IN" sz="2800" i="1" dirty="0" smtClean="0">
              <a:solidFill>
                <a:srgbClr val="FF0000"/>
              </a:solidFill>
            </a:endParaRPr>
          </a:p>
          <a:p>
            <a:pPr marL="274320" indent="-274320" eaLnBrk="1" fontAlgn="auto" hangingPunct="1">
              <a:spcAft>
                <a:spcPts val="0"/>
              </a:spcAft>
              <a:buFont typeface="Wingdings 2"/>
              <a:buChar char=""/>
              <a:defRPr/>
            </a:pPr>
            <a:endParaRPr lang="en-IN" sz="2800" i="1" dirty="0" smtClean="0">
              <a:solidFill>
                <a:srgbClr val="002060"/>
              </a:solidFill>
            </a:endParaRPr>
          </a:p>
          <a:p>
            <a:pPr marL="274320" indent="-274320" eaLnBrk="1" fontAlgn="auto" hangingPunct="1">
              <a:spcAft>
                <a:spcPts val="0"/>
              </a:spcAft>
              <a:buFont typeface="Wingdings 2"/>
              <a:buChar char=""/>
              <a:defRPr/>
            </a:pPr>
            <a:r>
              <a:rPr lang="en-IN" sz="2800" dirty="0" smtClean="0">
                <a:solidFill>
                  <a:srgbClr val="002060"/>
                </a:solidFill>
              </a:rPr>
              <a:t> A relationship has been shown between upper limb strength and upper limb work capacity for patients with COPD </a:t>
            </a:r>
          </a:p>
          <a:p>
            <a:pPr marL="274320" indent="-274320" eaLnBrk="1" fontAlgn="auto" hangingPunct="1">
              <a:spcAft>
                <a:spcPts val="0"/>
              </a:spcAft>
              <a:buFont typeface="Wingdings 2"/>
              <a:buChar char=""/>
              <a:defRPr/>
            </a:pPr>
            <a:endParaRPr lang="en-IN" sz="2800" dirty="0" smtClean="0">
              <a:solidFill>
                <a:srgbClr val="002060"/>
              </a:solidFill>
            </a:endParaRPr>
          </a:p>
          <a:p>
            <a:pPr marL="274320" indent="-274320" eaLnBrk="1" fontAlgn="auto" hangingPunct="1">
              <a:spcAft>
                <a:spcPts val="0"/>
              </a:spcAft>
              <a:buFont typeface="Wingdings 2"/>
              <a:buChar char=""/>
              <a:defRPr/>
            </a:pPr>
            <a:r>
              <a:rPr lang="en-IN" sz="2800" dirty="0" smtClean="0">
                <a:solidFill>
                  <a:srgbClr val="002060"/>
                </a:solidFill>
              </a:rPr>
              <a:t>Stronger upper limb muscles may help patients perform functional tasks (i.e. by enhancing the strength of the biceps and triceps muscles). </a:t>
            </a:r>
            <a:endParaRPr lang="en-US" dirty="0">
              <a:solidFill>
                <a:srgbClr val="002060"/>
              </a:solidFill>
            </a:endParaRPr>
          </a:p>
        </p:txBody>
      </p:sp>
      <p:sp>
        <p:nvSpPr>
          <p:cNvPr id="5" name="Slide Number Placeholder 4"/>
          <p:cNvSpPr>
            <a:spLocks noGrp="1"/>
          </p:cNvSpPr>
          <p:nvPr>
            <p:ph type="sldNum" sz="quarter" idx="12"/>
          </p:nvPr>
        </p:nvSpPr>
        <p:spPr/>
        <p:txBody>
          <a:bodyPr/>
          <a:lstStyle/>
          <a:p>
            <a:pPr>
              <a:defRPr/>
            </a:pPr>
            <a:fld id="{35CFD60F-1125-4B9E-8E94-87832847585F}" type="slidenum">
              <a:rPr lang="en-US"/>
              <a:pPr>
                <a:defRPr/>
              </a:pPr>
              <a:t>97</a:t>
            </a:fld>
            <a:endParaRPr lang="en-US"/>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ontent Placeholder 2"/>
          <p:cNvSpPr>
            <a:spLocks noGrp="1"/>
          </p:cNvSpPr>
          <p:nvPr>
            <p:ph idx="1"/>
          </p:nvPr>
        </p:nvSpPr>
        <p:spPr>
          <a:xfrm>
            <a:off x="457200" y="1447800"/>
            <a:ext cx="8229600" cy="4876800"/>
          </a:xfrm>
        </p:spPr>
        <p:txBody>
          <a:bodyPr>
            <a:normAutofit fontScale="92500" lnSpcReduction="10000"/>
          </a:bodyPr>
          <a:lstStyle/>
          <a:p>
            <a:pPr eaLnBrk="1" hangingPunct="1"/>
            <a:r>
              <a:rPr lang="en-IN" smtClean="0">
                <a:solidFill>
                  <a:srgbClr val="002060"/>
                </a:solidFill>
              </a:rPr>
              <a:t>Strength training with weights and weight machines: </a:t>
            </a:r>
          </a:p>
          <a:p>
            <a:pPr lvl="1" eaLnBrk="1" hangingPunct="1"/>
            <a:r>
              <a:rPr lang="en-IN" smtClean="0">
                <a:solidFill>
                  <a:srgbClr val="002060"/>
                </a:solidFill>
              </a:rPr>
              <a:t>Hand weights for biceps and triceps</a:t>
            </a:r>
          </a:p>
          <a:p>
            <a:pPr lvl="1" eaLnBrk="1" hangingPunct="1"/>
            <a:r>
              <a:rPr lang="en-IN" smtClean="0">
                <a:solidFill>
                  <a:srgbClr val="002060"/>
                </a:solidFill>
              </a:rPr>
              <a:t>Lat/chest pull down for latissimus dorsi</a:t>
            </a:r>
          </a:p>
          <a:p>
            <a:pPr lvl="1" eaLnBrk="1" hangingPunct="1"/>
            <a:r>
              <a:rPr lang="en-IN" smtClean="0">
                <a:solidFill>
                  <a:srgbClr val="002060"/>
                </a:solidFill>
              </a:rPr>
              <a:t>Chest press for pectorals</a:t>
            </a:r>
          </a:p>
          <a:p>
            <a:pPr lvl="1" eaLnBrk="1" hangingPunct="1">
              <a:buFont typeface="Wingdings 2" pitchFamily="18" charset="2"/>
              <a:buNone/>
            </a:pPr>
            <a:endParaRPr lang="en-IN" smtClean="0">
              <a:solidFill>
                <a:srgbClr val="002060"/>
              </a:solidFill>
            </a:endParaRPr>
          </a:p>
          <a:p>
            <a:pPr lvl="1" eaLnBrk="1" hangingPunct="1">
              <a:buFont typeface="Wingdings 2" pitchFamily="18" charset="2"/>
              <a:buNone/>
            </a:pPr>
            <a:endParaRPr lang="en-IN" smtClean="0">
              <a:solidFill>
                <a:srgbClr val="002060"/>
              </a:solidFill>
            </a:endParaRPr>
          </a:p>
          <a:p>
            <a:pPr eaLnBrk="1" hangingPunct="1"/>
            <a:r>
              <a:rPr lang="en-IN" smtClean="0">
                <a:solidFill>
                  <a:srgbClr val="002060"/>
                </a:solidFill>
              </a:rPr>
              <a:t>Strength training without weights machine</a:t>
            </a:r>
          </a:p>
          <a:p>
            <a:pPr lvl="1" eaLnBrk="1" hangingPunct="1"/>
            <a:r>
              <a:rPr lang="en-IN" smtClean="0">
                <a:solidFill>
                  <a:srgbClr val="002060"/>
                </a:solidFill>
              </a:rPr>
              <a:t>Wall push-ups for pectorals</a:t>
            </a:r>
          </a:p>
          <a:p>
            <a:pPr lvl="1" eaLnBrk="1" hangingPunct="1"/>
            <a:r>
              <a:rPr lang="en-IN" smtClean="0">
                <a:solidFill>
                  <a:srgbClr val="002060"/>
                </a:solidFill>
              </a:rPr>
              <a:t>Theraband resistance for pectorals and latissimus dorsi</a:t>
            </a:r>
          </a:p>
          <a:p>
            <a:pPr eaLnBrk="1" hangingPunct="1"/>
            <a:endParaRPr lang="en-IN" smtClean="0">
              <a:solidFill>
                <a:srgbClr val="002060"/>
              </a:solidFill>
            </a:endParaRPr>
          </a:p>
          <a:p>
            <a:pPr eaLnBrk="1" hangingPunct="1"/>
            <a:endParaRPr lang="en-US" smtClean="0">
              <a:solidFill>
                <a:srgbClr val="002060"/>
              </a:solidFill>
            </a:endParaRPr>
          </a:p>
        </p:txBody>
      </p:sp>
      <p:sp>
        <p:nvSpPr>
          <p:cNvPr id="34819" name="Title 1"/>
          <p:cNvSpPr>
            <a:spLocks noGrp="1"/>
          </p:cNvSpPr>
          <p:nvPr>
            <p:ph type="title"/>
          </p:nvPr>
        </p:nvSpPr>
        <p:spPr>
          <a:xfrm>
            <a:off x="533400" y="304800"/>
            <a:ext cx="8229600" cy="838200"/>
          </a:xfrm>
        </p:spPr>
        <p:txBody>
          <a:bodyPr/>
          <a:lstStyle/>
          <a:p>
            <a:pPr eaLnBrk="1" hangingPunct="1"/>
            <a:r>
              <a:rPr lang="en-IN" sz="4400" smtClean="0">
                <a:solidFill>
                  <a:srgbClr val="800000"/>
                </a:solidFill>
              </a:rPr>
              <a:t>Continued…</a:t>
            </a:r>
            <a:endParaRPr lang="en-US" sz="4400" smtClean="0">
              <a:solidFill>
                <a:srgbClr val="800000"/>
              </a:solidFill>
            </a:endParaRPr>
          </a:p>
        </p:txBody>
      </p:sp>
      <p:sp>
        <p:nvSpPr>
          <p:cNvPr id="5" name="Slide Number Placeholder 4"/>
          <p:cNvSpPr>
            <a:spLocks noGrp="1"/>
          </p:cNvSpPr>
          <p:nvPr>
            <p:ph type="sldNum" sz="quarter" idx="12"/>
          </p:nvPr>
        </p:nvSpPr>
        <p:spPr/>
        <p:txBody>
          <a:bodyPr/>
          <a:lstStyle/>
          <a:p>
            <a:pPr>
              <a:defRPr/>
            </a:pPr>
            <a:fld id="{AE206ED6-A742-41B4-96B4-31659C9ECE73}" type="slidenum">
              <a:rPr lang="en-US"/>
              <a:pPr>
                <a:defRPr/>
              </a:pPr>
              <a:t>98</a:t>
            </a:fld>
            <a:endParaRPr lang="en-US"/>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7" descr="C:\Users\nrm19473\AppData\Local\Microsoft\Windows\Temporary Internet Files\Content.Outlook\90485U8T\PPT templet 2.jpg"/>
          <p:cNvPicPr>
            <a:picLocks noChangeAspect="1" noChangeArrowheads="1"/>
          </p:cNvPicPr>
          <p:nvPr/>
        </p:nvPicPr>
        <p:blipFill>
          <a:blip r:embed="rId3" cstate="print"/>
          <a:srcRect b="25716"/>
          <a:stretch>
            <a:fillRect/>
          </a:stretch>
        </p:blipFill>
        <p:spPr bwMode="auto">
          <a:xfrm>
            <a:off x="0" y="0"/>
            <a:ext cx="9144000" cy="6858000"/>
          </a:xfrm>
          <a:prstGeom prst="rect">
            <a:avLst/>
          </a:prstGeom>
          <a:noFill/>
          <a:ln w="9525">
            <a:noFill/>
            <a:miter lim="800000"/>
            <a:headEnd/>
            <a:tailEnd/>
          </a:ln>
        </p:spPr>
      </p:pic>
      <p:sp>
        <p:nvSpPr>
          <p:cNvPr id="35843" name="Title 1"/>
          <p:cNvSpPr>
            <a:spLocks noGrp="1"/>
          </p:cNvSpPr>
          <p:nvPr>
            <p:ph type="title"/>
          </p:nvPr>
        </p:nvSpPr>
        <p:spPr>
          <a:xfrm>
            <a:off x="381000" y="0"/>
            <a:ext cx="8305800" cy="1619250"/>
          </a:xfrm>
        </p:spPr>
        <p:txBody>
          <a:bodyPr/>
          <a:lstStyle/>
          <a:p>
            <a:pPr algn="ctr" eaLnBrk="1" hangingPunct="1"/>
            <a:r>
              <a:rPr lang="en-IN" sz="4000" b="1" smtClean="0">
                <a:solidFill>
                  <a:srgbClr val="800000"/>
                </a:solidFill>
              </a:rPr>
              <a:t>Upper Limb Strength Exercises</a:t>
            </a:r>
            <a:br>
              <a:rPr lang="en-IN" sz="4000" b="1" smtClean="0">
                <a:solidFill>
                  <a:srgbClr val="800000"/>
                </a:solidFill>
              </a:rPr>
            </a:br>
            <a:r>
              <a:rPr lang="en-IN" sz="4000" i="1" smtClean="0">
                <a:solidFill>
                  <a:srgbClr val="800000"/>
                </a:solidFill>
              </a:rPr>
              <a:t>(high weight and low repetition)</a:t>
            </a:r>
            <a:endParaRPr lang="en-US" sz="4000" smtClean="0">
              <a:solidFill>
                <a:srgbClr val="002060"/>
              </a:solidFill>
            </a:endParaRPr>
          </a:p>
        </p:txBody>
      </p:sp>
      <p:pic>
        <p:nvPicPr>
          <p:cNvPr id="6" name="Picture 2" descr="C:\Users\Dr Purvi\Pictures\Page79-1.jpg"/>
          <p:cNvPicPr>
            <a:picLocks noGrp="1" noChangeAspect="1" noChangeArrowheads="1"/>
          </p:cNvPicPr>
          <p:nvPr>
            <p:ph sz="half" idx="1"/>
          </p:nvPr>
        </p:nvPicPr>
        <p:blipFill>
          <a:blip r:embed="rId4" cstate="print"/>
          <a:srcRect/>
          <a:stretch>
            <a:fillRect/>
          </a:stretch>
        </p:blipFill>
        <p:spPr>
          <a:xfrm>
            <a:off x="1543050" y="2209800"/>
            <a:ext cx="2571750" cy="4114800"/>
          </a:xfrm>
          <a:ln w="38100" cap="sq">
            <a:solidFill>
              <a:srgbClr val="000000"/>
            </a:solidFill>
          </a:ln>
          <a:effectLst>
            <a:outerShdw blurRad="50800" dist="38100" dir="2700000" algn="tl" rotWithShape="0">
              <a:srgbClr val="000000">
                <a:alpha val="43000"/>
              </a:srgbClr>
            </a:outerShdw>
          </a:effectLst>
        </p:spPr>
      </p:pic>
      <p:pic>
        <p:nvPicPr>
          <p:cNvPr id="7" name="Picture 3" descr="C:\Users\Dr Purvi\Pictures\Page79-2.jpg"/>
          <p:cNvPicPr>
            <a:picLocks noGrp="1" noChangeAspect="1" noChangeArrowheads="1"/>
          </p:cNvPicPr>
          <p:nvPr>
            <p:ph sz="half" idx="2"/>
          </p:nvPr>
        </p:nvPicPr>
        <p:blipFill>
          <a:blip r:embed="rId5" cstate="print"/>
          <a:srcRect/>
          <a:stretch>
            <a:fillRect/>
          </a:stretch>
        </p:blipFill>
        <p:spPr>
          <a:xfrm>
            <a:off x="5105400" y="2209800"/>
            <a:ext cx="2495550" cy="4038600"/>
          </a:xfrm>
          <a:ln w="38100" cap="sq">
            <a:solidFill>
              <a:srgbClr val="000000"/>
            </a:solidFill>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pPr>
              <a:defRPr/>
            </a:pPr>
            <a:fld id="{2EACC2D2-9B51-4766-AB59-E51055071833}" type="slidenum">
              <a:rPr lang="en-US" smtClean="0">
                <a:solidFill>
                  <a:srgbClr val="5EA226">
                    <a:shade val="90000"/>
                  </a:srgbClr>
                </a:solidFill>
              </a:rPr>
              <a:pPr>
                <a:defRPr/>
              </a:pPr>
              <a:t>99</a:t>
            </a:fld>
            <a:endParaRPr lang="en-US">
              <a:solidFill>
                <a:srgbClr val="5EA226">
                  <a:shade val="90000"/>
                </a:srgbClr>
              </a:solidFill>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7" descr="C:\Users\nrm19473\AppData\Local\Microsoft\Windows\Temporary Internet Files\Content.Outlook\90485U8T\PPT templet 2.jpg"/>
          <p:cNvPicPr>
            <a:picLocks noChangeAspect="1" noChangeArrowheads="1"/>
          </p:cNvPicPr>
          <p:nvPr/>
        </p:nvPicPr>
        <p:blipFill>
          <a:blip r:embed="rId3" cstate="print"/>
          <a:srcRect b="25716"/>
          <a:stretch>
            <a:fillRect/>
          </a:stretch>
        </p:blipFill>
        <p:spPr bwMode="auto">
          <a:xfrm>
            <a:off x="0" y="0"/>
            <a:ext cx="9144000" cy="6858000"/>
          </a:xfrm>
          <a:prstGeom prst="rect">
            <a:avLst/>
          </a:prstGeom>
          <a:noFill/>
          <a:ln w="9525">
            <a:noFill/>
            <a:miter lim="800000"/>
            <a:headEnd/>
            <a:tailEnd/>
          </a:ln>
        </p:spPr>
      </p:pic>
      <p:sp>
        <p:nvSpPr>
          <p:cNvPr id="36867" name="Title 1"/>
          <p:cNvSpPr>
            <a:spLocks noGrp="1"/>
          </p:cNvSpPr>
          <p:nvPr>
            <p:ph type="title"/>
          </p:nvPr>
        </p:nvSpPr>
        <p:spPr>
          <a:xfrm>
            <a:off x="304800" y="228600"/>
            <a:ext cx="8229600" cy="1143000"/>
          </a:xfrm>
        </p:spPr>
        <p:txBody>
          <a:bodyPr/>
          <a:lstStyle/>
          <a:p>
            <a:pPr eaLnBrk="1" hangingPunct="1"/>
            <a:r>
              <a:rPr lang="en-IN" smtClean="0">
                <a:solidFill>
                  <a:srgbClr val="800000"/>
                </a:solidFill>
              </a:rPr>
              <a:t>3. Flexibility and Stretching</a:t>
            </a:r>
            <a:endParaRPr lang="en-US" smtClean="0">
              <a:solidFill>
                <a:srgbClr val="800000"/>
              </a:solidFill>
            </a:endParaRPr>
          </a:p>
        </p:txBody>
      </p:sp>
      <p:pic>
        <p:nvPicPr>
          <p:cNvPr id="6" name="Picture 2" descr="C:\Users\Dr Purvi\Pictures\Page53-1-1.jpg"/>
          <p:cNvPicPr>
            <a:picLocks noGrp="1" noChangeAspect="1" noChangeArrowheads="1"/>
          </p:cNvPicPr>
          <p:nvPr>
            <p:ph idx="1"/>
          </p:nvPr>
        </p:nvPicPr>
        <p:blipFill>
          <a:blip r:embed="rId4" cstate="print"/>
          <a:srcRect/>
          <a:stretch>
            <a:fillRect/>
          </a:stretch>
        </p:blipFill>
        <p:spPr>
          <a:xfrm>
            <a:off x="304800" y="1676400"/>
            <a:ext cx="2133600" cy="3124200"/>
          </a:xfrm>
          <a:ln w="38100" cap="sq">
            <a:solidFill>
              <a:srgbClr val="000000"/>
            </a:solidFill>
          </a:ln>
          <a:effectLst>
            <a:outerShdw blurRad="50800" dist="38100" dir="2700000" algn="tl" rotWithShape="0">
              <a:srgbClr val="000000">
                <a:alpha val="43000"/>
              </a:srgbClr>
            </a:outerShdw>
          </a:effectLst>
        </p:spPr>
      </p:pic>
      <p:pic>
        <p:nvPicPr>
          <p:cNvPr id="7" name="Picture 2" descr="C:\Users\Dr Purvi\Pictures\Page53-2-1.jpg"/>
          <p:cNvPicPr>
            <a:picLocks noChangeAspect="1" noChangeArrowheads="1"/>
          </p:cNvPicPr>
          <p:nvPr/>
        </p:nvPicPr>
        <p:blipFill>
          <a:blip r:embed="rId5" cstate="print"/>
          <a:srcRect/>
          <a:stretch>
            <a:fillRect/>
          </a:stretch>
        </p:blipFill>
        <p:spPr>
          <a:xfrm>
            <a:off x="2819400" y="2362200"/>
            <a:ext cx="2328863" cy="32242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2" descr="C:\Users\Dr Purvi\Pictures\Page53-2-2.jpg"/>
          <p:cNvPicPr>
            <a:picLocks noChangeAspect="1" noChangeArrowheads="1"/>
          </p:cNvPicPr>
          <p:nvPr/>
        </p:nvPicPr>
        <p:blipFill>
          <a:blip r:embed="rId6" cstate="print"/>
          <a:srcRect/>
          <a:stretch>
            <a:fillRect/>
          </a:stretch>
        </p:blipFill>
        <p:spPr>
          <a:xfrm>
            <a:off x="7239000" y="1143000"/>
            <a:ext cx="1752600" cy="25209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3" descr="C:\Users\Dr Purvi\Pictures\Page53-2-3.jpg"/>
          <p:cNvPicPr>
            <a:picLocks noChangeAspect="1" noChangeArrowheads="1"/>
          </p:cNvPicPr>
          <p:nvPr/>
        </p:nvPicPr>
        <p:blipFill>
          <a:blip r:embed="rId7" cstate="print"/>
          <a:srcRect/>
          <a:stretch>
            <a:fillRect/>
          </a:stretch>
        </p:blipFill>
        <p:spPr>
          <a:xfrm>
            <a:off x="5562600" y="3733800"/>
            <a:ext cx="2089150" cy="28400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Slide Number Placeholder 9"/>
          <p:cNvSpPr>
            <a:spLocks noGrp="1"/>
          </p:cNvSpPr>
          <p:nvPr>
            <p:ph type="sldNum" sz="quarter" idx="12"/>
          </p:nvPr>
        </p:nvSpPr>
        <p:spPr/>
        <p:txBody>
          <a:bodyPr/>
          <a:lstStyle/>
          <a:p>
            <a:pPr>
              <a:defRPr/>
            </a:pPr>
            <a:fld id="{0D9921F7-68E5-41D0-92B4-B1298C30D527}" type="slidenum">
              <a:rPr lang="en-US"/>
              <a:pPr>
                <a:defRPr/>
              </a:pPr>
              <a:t>100</a:t>
            </a:fld>
            <a:endParaRPr lang="en-US"/>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42" name="Picture 2" descr="C:\Users\Partho\Desktop\physiotherapy.jpg"/>
          <p:cNvPicPr>
            <a:picLocks noGrp="1" noChangeAspect="1" noChangeArrowheads="1"/>
          </p:cNvPicPr>
          <p:nvPr>
            <p:ph idx="1"/>
          </p:nvPr>
        </p:nvPicPr>
        <p:blipFill>
          <a:blip r:embed="rId2"/>
          <a:srcRect/>
          <a:stretch>
            <a:fillRect/>
          </a:stretch>
        </p:blipFill>
        <p:spPr bwMode="auto">
          <a:xfrm>
            <a:off x="665625" y="2357430"/>
            <a:ext cx="8039315" cy="2928958"/>
          </a:xfrm>
          <a:prstGeom prst="rect">
            <a:avLst/>
          </a:prstGeom>
          <a:noFill/>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4338" name="Picture 2" descr="C:\Users\Partho\Desktop\physiotherapy-university-worcester-course-page-header.jpg"/>
          <p:cNvPicPr>
            <a:picLocks noGrp="1" noChangeAspect="1" noChangeArrowheads="1"/>
          </p:cNvPicPr>
          <p:nvPr>
            <p:ph idx="1"/>
          </p:nvPr>
        </p:nvPicPr>
        <p:blipFill>
          <a:blip r:embed="rId2"/>
          <a:srcRect/>
          <a:stretch>
            <a:fillRect/>
          </a:stretch>
        </p:blipFill>
        <p:spPr bwMode="auto">
          <a:xfrm>
            <a:off x="714348" y="2143116"/>
            <a:ext cx="7667323" cy="3357586"/>
          </a:xfrm>
          <a:prstGeom prst="rect">
            <a:avLst/>
          </a:prstGeom>
          <a:noFill/>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10" y="714356"/>
            <a:ext cx="7715304" cy="703282"/>
          </a:xfrm>
        </p:spPr>
        <p:txBody>
          <a:bodyPr>
            <a:noAutofit/>
          </a:bodyPr>
          <a:lstStyle/>
          <a:p>
            <a:r>
              <a:rPr lang="en-US" sz="3600" dirty="0" smtClean="0">
                <a:latin typeface="Arial" pitchFamily="34" charset="0"/>
                <a:cs typeface="Arial" pitchFamily="34" charset="0"/>
              </a:rPr>
              <a:t>Mobile Home Care Rehab Van</a:t>
            </a:r>
            <a:endParaRPr lang="en-US" sz="3600" dirty="0">
              <a:latin typeface="Arial" pitchFamily="34" charset="0"/>
              <a:cs typeface="Arial" pitchFamily="34" charset="0"/>
            </a:endParaRPr>
          </a:p>
        </p:txBody>
      </p:sp>
      <p:pic>
        <p:nvPicPr>
          <p:cNvPr id="1027" name="Picture 3" descr="C:\Users\user\Downloads\20140225_160936 (3).jpg"/>
          <p:cNvPicPr>
            <a:picLocks noGrp="1" noChangeAspect="1" noChangeArrowheads="1"/>
          </p:cNvPicPr>
          <p:nvPr>
            <p:ph idx="1"/>
          </p:nvPr>
        </p:nvPicPr>
        <p:blipFill>
          <a:blip r:embed="rId2"/>
          <a:srcRect/>
          <a:stretch>
            <a:fillRect/>
          </a:stretch>
        </p:blipFill>
        <p:spPr bwMode="auto">
          <a:xfrm>
            <a:off x="857224" y="1500174"/>
            <a:ext cx="7137400" cy="4014788"/>
          </a:xfrm>
          <a:prstGeom prst="rect">
            <a:avLst/>
          </a:prstGeom>
          <a:noFill/>
        </p:spPr>
      </p:pic>
      <p:sp>
        <p:nvSpPr>
          <p:cNvPr id="4" name="Slide Number Placeholder 3"/>
          <p:cNvSpPr>
            <a:spLocks noGrp="1"/>
          </p:cNvSpPr>
          <p:nvPr>
            <p:ph type="sldNum" sz="quarter" idx="12"/>
          </p:nvPr>
        </p:nvSpPr>
        <p:spPr/>
        <p:txBody>
          <a:bodyPr/>
          <a:lstStyle/>
          <a:p>
            <a:fld id="{3162FFC6-05A2-4577-9107-E1F0F2079BA0}" type="slidenum">
              <a:rPr lang="en-IN" smtClean="0"/>
              <a:pPr/>
              <a:t>103</a:t>
            </a:fld>
            <a:endParaRPr lang="en-IN"/>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2209800"/>
            <a:ext cx="8229600" cy="1143000"/>
          </a:xfrm>
        </p:spPr>
        <p:txBody>
          <a:bodyPr/>
          <a:lstStyle/>
          <a:p>
            <a:pPr algn="ctr"/>
            <a:r>
              <a:rPr lang="en-US" smtClean="0">
                <a:solidFill>
                  <a:srgbClr val="800000"/>
                </a:solidFill>
              </a:rPr>
              <a:t>1. Endurance Training </a:t>
            </a:r>
          </a:p>
        </p:txBody>
      </p:sp>
      <p:sp>
        <p:nvSpPr>
          <p:cNvPr id="3" name="Slide Number Placeholder 2"/>
          <p:cNvSpPr>
            <a:spLocks noGrp="1"/>
          </p:cNvSpPr>
          <p:nvPr>
            <p:ph type="sldNum" sz="quarter" idx="12"/>
          </p:nvPr>
        </p:nvSpPr>
        <p:spPr/>
        <p:txBody>
          <a:bodyPr/>
          <a:lstStyle/>
          <a:p>
            <a:pPr>
              <a:defRPr/>
            </a:pPr>
            <a:fld id="{1DD60408-041A-4094-818A-50F7259A3479}" type="slidenum">
              <a:rPr lang="en-US"/>
              <a:pPr>
                <a:defRPr/>
              </a:pPr>
              <a:t>104</a:t>
            </a:fld>
            <a:endParaRPr lang="en-US"/>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0"/>
          <p:cNvPicPr>
            <a:picLocks noChangeAspect="1" noChangeArrowheads="1"/>
          </p:cNvPicPr>
          <p:nvPr/>
        </p:nvPicPr>
        <p:blipFill>
          <a:blip r:embed="rId2" cstate="print"/>
          <a:srcRect/>
          <a:stretch>
            <a:fillRect/>
          </a:stretch>
        </p:blipFill>
        <p:spPr bwMode="auto">
          <a:xfrm>
            <a:off x="0" y="-39688"/>
            <a:ext cx="9144000" cy="6858001"/>
          </a:xfrm>
          <a:prstGeom prst="rect">
            <a:avLst/>
          </a:prstGeom>
          <a:noFill/>
          <a:ln w="9525">
            <a:noFill/>
            <a:miter lim="800000"/>
            <a:headEnd/>
            <a:tailEnd/>
          </a:ln>
        </p:spPr>
      </p:pic>
      <p:sp>
        <p:nvSpPr>
          <p:cNvPr id="2" name="Title 1"/>
          <p:cNvSpPr>
            <a:spLocks noGrp="1"/>
          </p:cNvSpPr>
          <p:nvPr>
            <p:ph type="title"/>
          </p:nvPr>
        </p:nvSpPr>
        <p:spPr>
          <a:xfrm>
            <a:off x="609600" y="228600"/>
            <a:ext cx="8229600" cy="990600"/>
          </a:xfrm>
        </p:spPr>
        <p:txBody>
          <a:bodyPr>
            <a:normAutofit/>
          </a:bodyPr>
          <a:lstStyle/>
          <a:p>
            <a:pPr eaLnBrk="1" fontAlgn="auto" hangingPunct="1">
              <a:spcAft>
                <a:spcPts val="0"/>
              </a:spcAft>
              <a:defRPr/>
            </a:pPr>
            <a:r>
              <a:rPr lang="en-IN" dirty="0" smtClean="0">
                <a:solidFill>
                  <a:srgbClr val="800000"/>
                </a:solidFill>
              </a:rPr>
              <a:t>Endurance Training - Lower Limb</a:t>
            </a:r>
            <a:endParaRPr lang="en-US" dirty="0">
              <a:solidFill>
                <a:srgbClr val="800000"/>
              </a:solidFill>
            </a:endParaRPr>
          </a:p>
        </p:txBody>
      </p:sp>
      <p:sp>
        <p:nvSpPr>
          <p:cNvPr id="3" name="Content Placeholder 2"/>
          <p:cNvSpPr>
            <a:spLocks noGrp="1"/>
          </p:cNvSpPr>
          <p:nvPr>
            <p:ph idx="1"/>
          </p:nvPr>
        </p:nvSpPr>
        <p:spPr>
          <a:xfrm>
            <a:off x="457200" y="1524000"/>
            <a:ext cx="8229600" cy="5029200"/>
          </a:xfrm>
        </p:spPr>
        <p:txBody>
          <a:bodyPr>
            <a:normAutofit fontScale="62500" lnSpcReduction="20000"/>
          </a:bodyPr>
          <a:lstStyle/>
          <a:p>
            <a:pPr marL="274320" indent="-274320" eaLnBrk="1" fontAlgn="auto" hangingPunct="1">
              <a:spcAft>
                <a:spcPts val="0"/>
              </a:spcAft>
              <a:buClr>
                <a:srgbClr val="000000"/>
              </a:buClr>
              <a:buFont typeface="Wingdings 2"/>
              <a:buChar char=""/>
              <a:defRPr/>
            </a:pPr>
            <a:r>
              <a:rPr lang="en-US" dirty="0" smtClean="0">
                <a:solidFill>
                  <a:srgbClr val="800000"/>
                </a:solidFill>
              </a:rPr>
              <a:t>Objective :</a:t>
            </a:r>
          </a:p>
          <a:p>
            <a:pPr marL="641033" lvl="1" indent="-274320" eaLnBrk="1" fontAlgn="auto" hangingPunct="1">
              <a:spcAft>
                <a:spcPts val="0"/>
              </a:spcAft>
              <a:buClr>
                <a:srgbClr val="000000"/>
              </a:buClr>
              <a:buFont typeface="Wingdings" pitchFamily="2" charset="2"/>
              <a:buChar char="Ø"/>
              <a:defRPr/>
            </a:pPr>
            <a:r>
              <a:rPr lang="en-US" dirty="0" smtClean="0"/>
              <a:t>To improve the functional exercise tolerance (FET)</a:t>
            </a:r>
          </a:p>
          <a:p>
            <a:pPr marL="641033" lvl="1" indent="-274320" eaLnBrk="1" fontAlgn="auto" hangingPunct="1">
              <a:spcAft>
                <a:spcPts val="0"/>
              </a:spcAft>
              <a:buClr>
                <a:srgbClr val="000000"/>
              </a:buClr>
              <a:buFont typeface="Wingdings" pitchFamily="2" charset="2"/>
              <a:buChar char="Ø"/>
              <a:defRPr/>
            </a:pPr>
            <a:r>
              <a:rPr lang="en-US" dirty="0" smtClean="0"/>
              <a:t>To improve Rate of Perceived Exertion (RPE).</a:t>
            </a:r>
          </a:p>
          <a:p>
            <a:pPr marL="274320" indent="-274320" eaLnBrk="1" fontAlgn="auto" hangingPunct="1">
              <a:spcAft>
                <a:spcPts val="0"/>
              </a:spcAft>
              <a:buClr>
                <a:srgbClr val="000000"/>
              </a:buClr>
              <a:buFont typeface="Wingdings 2"/>
              <a:buChar char=""/>
              <a:defRPr/>
            </a:pPr>
            <a:endParaRPr lang="en-US" dirty="0" smtClean="0"/>
          </a:p>
          <a:p>
            <a:pPr marL="274320" indent="-274320" eaLnBrk="1" fontAlgn="auto" hangingPunct="1">
              <a:spcAft>
                <a:spcPts val="0"/>
              </a:spcAft>
              <a:buClr>
                <a:srgbClr val="000000"/>
              </a:buClr>
              <a:buFont typeface="Wingdings 2"/>
              <a:buChar char=""/>
              <a:defRPr/>
            </a:pPr>
            <a:r>
              <a:rPr lang="en-US" dirty="0" smtClean="0"/>
              <a:t>Principle :</a:t>
            </a:r>
          </a:p>
          <a:p>
            <a:pPr marL="274320" indent="-274320" eaLnBrk="1" fontAlgn="auto" hangingPunct="1">
              <a:spcAft>
                <a:spcPts val="0"/>
              </a:spcAft>
              <a:buClr>
                <a:srgbClr val="000000"/>
              </a:buClr>
              <a:buFont typeface="Wingdings 2" pitchFamily="18" charset="2"/>
              <a:buNone/>
              <a:defRPr/>
            </a:pPr>
            <a:r>
              <a:rPr lang="en-US" dirty="0" smtClean="0"/>
              <a:t>	Physiological changes:</a:t>
            </a:r>
          </a:p>
          <a:p>
            <a:pPr marL="573088" indent="57150" eaLnBrk="1" fontAlgn="auto" hangingPunct="1">
              <a:spcAft>
                <a:spcPts val="0"/>
              </a:spcAft>
              <a:buClr>
                <a:srgbClr val="000000"/>
              </a:buClr>
              <a:buFont typeface="Wingdings 2" pitchFamily="18" charset="2"/>
              <a:buNone/>
              <a:defRPr/>
            </a:pPr>
            <a:r>
              <a:rPr lang="en-US" dirty="0" smtClean="0"/>
              <a:t>1.  Improved  </a:t>
            </a:r>
            <a:r>
              <a:rPr lang="en-US" dirty="0" err="1" smtClean="0"/>
              <a:t>ventilatory</a:t>
            </a:r>
            <a:r>
              <a:rPr lang="en-US" dirty="0" smtClean="0"/>
              <a:t>  muscle function</a:t>
            </a:r>
          </a:p>
          <a:p>
            <a:pPr marL="573088" indent="57150" eaLnBrk="1" fontAlgn="auto" hangingPunct="1">
              <a:spcAft>
                <a:spcPts val="0"/>
              </a:spcAft>
              <a:buClr>
                <a:schemeClr val="accent3"/>
              </a:buClr>
              <a:buFont typeface="Wingdings 2" pitchFamily="18" charset="2"/>
              <a:buNone/>
              <a:defRPr/>
            </a:pPr>
            <a:endParaRPr lang="en-US" dirty="0" smtClean="0">
              <a:solidFill>
                <a:srgbClr val="002060"/>
              </a:solidFill>
            </a:endParaRPr>
          </a:p>
          <a:p>
            <a:pPr marL="573088" indent="57150" eaLnBrk="1" fontAlgn="auto" hangingPunct="1">
              <a:spcAft>
                <a:spcPts val="0"/>
              </a:spcAft>
              <a:buClr>
                <a:schemeClr val="accent3"/>
              </a:buClr>
              <a:buFont typeface="Wingdings 2" pitchFamily="18" charset="2"/>
              <a:buNone/>
              <a:defRPr/>
            </a:pPr>
            <a:r>
              <a:rPr lang="en-US" dirty="0" smtClean="0">
                <a:solidFill>
                  <a:srgbClr val="002060"/>
                </a:solidFill>
              </a:rPr>
              <a:t>2.  Improved oxidative capacity &amp; efficiency  of skeletal </a:t>
            </a:r>
          </a:p>
          <a:p>
            <a:pPr marL="573088" indent="57150" eaLnBrk="1" fontAlgn="auto" hangingPunct="1">
              <a:spcAft>
                <a:spcPts val="0"/>
              </a:spcAft>
              <a:buClr>
                <a:schemeClr val="accent3"/>
              </a:buClr>
              <a:buFont typeface="Wingdings 2" pitchFamily="18" charset="2"/>
              <a:buNone/>
              <a:defRPr/>
            </a:pPr>
            <a:r>
              <a:rPr lang="en-US" dirty="0" smtClean="0">
                <a:solidFill>
                  <a:srgbClr val="002060"/>
                </a:solidFill>
              </a:rPr>
              <a:t>     		muscle performance</a:t>
            </a:r>
          </a:p>
          <a:p>
            <a:pPr marL="274320" indent="-274320" eaLnBrk="1" fontAlgn="auto" hangingPunct="1">
              <a:spcAft>
                <a:spcPts val="0"/>
              </a:spcAft>
              <a:buClr>
                <a:schemeClr val="accent3"/>
              </a:buClr>
              <a:buFont typeface="Wingdings" pitchFamily="2" charset="2"/>
              <a:buNone/>
              <a:defRPr/>
            </a:pPr>
            <a:r>
              <a:rPr lang="en-US" dirty="0" smtClean="0">
                <a:solidFill>
                  <a:srgbClr val="002060"/>
                </a:solidFill>
              </a:rPr>
              <a:t> </a:t>
            </a:r>
          </a:p>
          <a:p>
            <a:pPr marL="274320" indent="-274320" algn="ctr" eaLnBrk="1" fontAlgn="auto" hangingPunct="1">
              <a:spcAft>
                <a:spcPts val="0"/>
              </a:spcAft>
              <a:buClr>
                <a:schemeClr val="accent3"/>
              </a:buClr>
              <a:buFont typeface="Wingdings" pitchFamily="2" charset="2"/>
              <a:buNone/>
              <a:defRPr/>
            </a:pPr>
            <a:r>
              <a:rPr lang="en-US" dirty="0" smtClean="0">
                <a:solidFill>
                  <a:srgbClr val="002060"/>
                </a:solidFill>
              </a:rPr>
              <a:t>Less  alveolar  ventilation for given work rate</a:t>
            </a:r>
          </a:p>
          <a:p>
            <a:pPr marL="274320" indent="-274320" eaLnBrk="1" fontAlgn="auto" hangingPunct="1">
              <a:spcAft>
                <a:spcPts val="0"/>
              </a:spcAft>
              <a:buClr>
                <a:schemeClr val="accent3"/>
              </a:buClr>
              <a:buFont typeface="Wingdings" pitchFamily="2" charset="2"/>
              <a:buNone/>
              <a:defRPr/>
            </a:pPr>
            <a:r>
              <a:rPr lang="en-US" dirty="0" smtClean="0">
                <a:solidFill>
                  <a:srgbClr val="002060"/>
                </a:solidFill>
              </a:rPr>
              <a:t> </a:t>
            </a:r>
          </a:p>
          <a:p>
            <a:pPr marL="274320" indent="-274320" algn="ctr" eaLnBrk="1" fontAlgn="auto" hangingPunct="1">
              <a:spcAft>
                <a:spcPts val="0"/>
              </a:spcAft>
              <a:buClr>
                <a:schemeClr val="accent3"/>
              </a:buClr>
              <a:buFont typeface="Wingdings" pitchFamily="2" charset="2"/>
              <a:buNone/>
              <a:defRPr/>
            </a:pPr>
            <a:r>
              <a:rPr lang="en-US" dirty="0" smtClean="0">
                <a:solidFill>
                  <a:srgbClr val="002060"/>
                </a:solidFill>
              </a:rPr>
              <a:t>Reduce dynamic hyperinflation, Exertional dyspnea </a:t>
            </a:r>
          </a:p>
          <a:p>
            <a:pPr marL="274320" indent="-274320" algn="ctr" eaLnBrk="1" fontAlgn="auto" hangingPunct="1">
              <a:spcAft>
                <a:spcPts val="0"/>
              </a:spcAft>
              <a:buClr>
                <a:schemeClr val="accent3"/>
              </a:buClr>
              <a:buFont typeface="Wingdings" pitchFamily="2" charset="2"/>
              <a:buNone/>
              <a:defRPr/>
            </a:pPr>
            <a:r>
              <a:rPr lang="en-US" dirty="0" smtClean="0">
                <a:solidFill>
                  <a:srgbClr val="002060"/>
                </a:solidFill>
              </a:rPr>
              <a:t>   </a:t>
            </a:r>
          </a:p>
          <a:p>
            <a:pPr marL="274320" indent="-274320" algn="ctr" eaLnBrk="1" fontAlgn="auto" hangingPunct="1">
              <a:spcAft>
                <a:spcPts val="0"/>
              </a:spcAft>
              <a:buClr>
                <a:schemeClr val="accent3"/>
              </a:buClr>
              <a:buFont typeface="Wingdings" pitchFamily="2" charset="2"/>
              <a:buNone/>
              <a:defRPr/>
            </a:pPr>
            <a:r>
              <a:rPr lang="en-US" dirty="0" smtClean="0">
                <a:solidFill>
                  <a:srgbClr val="002060"/>
                </a:solidFill>
              </a:rPr>
              <a:t>Improving FET</a:t>
            </a:r>
          </a:p>
          <a:p>
            <a:pPr marL="274320" indent="-274320" eaLnBrk="1" fontAlgn="auto" hangingPunct="1">
              <a:spcAft>
                <a:spcPts val="0"/>
              </a:spcAft>
              <a:buClr>
                <a:schemeClr val="accent3"/>
              </a:buClr>
              <a:buFont typeface="Wingdings 2"/>
              <a:buChar char=""/>
              <a:defRPr/>
            </a:pPr>
            <a:endParaRPr lang="en-US" dirty="0">
              <a:solidFill>
                <a:srgbClr val="002060"/>
              </a:solidFill>
            </a:endParaRPr>
          </a:p>
        </p:txBody>
      </p:sp>
      <p:sp>
        <p:nvSpPr>
          <p:cNvPr id="4" name="Down Arrow 3"/>
          <p:cNvSpPr/>
          <p:nvPr/>
        </p:nvSpPr>
        <p:spPr>
          <a:xfrm>
            <a:off x="4343400" y="4495800"/>
            <a:ext cx="304800" cy="381000"/>
          </a:xfrm>
          <a:prstGeom prst="down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9DDB6A"/>
              </a:solidFill>
            </a:endParaRPr>
          </a:p>
        </p:txBody>
      </p:sp>
      <p:sp>
        <p:nvSpPr>
          <p:cNvPr id="5" name="Down Arrow 4"/>
          <p:cNvSpPr/>
          <p:nvPr/>
        </p:nvSpPr>
        <p:spPr>
          <a:xfrm>
            <a:off x="4344988" y="5105400"/>
            <a:ext cx="303212" cy="381000"/>
          </a:xfrm>
          <a:prstGeom prst="down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9DDB6A"/>
              </a:solidFill>
            </a:endParaRPr>
          </a:p>
        </p:txBody>
      </p:sp>
      <p:sp>
        <p:nvSpPr>
          <p:cNvPr id="6" name="Down Arrow 5"/>
          <p:cNvSpPr/>
          <p:nvPr/>
        </p:nvSpPr>
        <p:spPr>
          <a:xfrm>
            <a:off x="4343400" y="5791200"/>
            <a:ext cx="304800" cy="381000"/>
          </a:xfrm>
          <a:prstGeom prst="down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9DDB6A"/>
              </a:solidFill>
            </a:endParaRPr>
          </a:p>
        </p:txBody>
      </p:sp>
      <p:sp>
        <p:nvSpPr>
          <p:cNvPr id="8" name="Slide Number Placeholder 7"/>
          <p:cNvSpPr>
            <a:spLocks noGrp="1"/>
          </p:cNvSpPr>
          <p:nvPr>
            <p:ph type="sldNum" sz="quarter" idx="12"/>
          </p:nvPr>
        </p:nvSpPr>
        <p:spPr/>
        <p:txBody>
          <a:bodyPr/>
          <a:lstStyle/>
          <a:p>
            <a:pPr>
              <a:defRPr/>
            </a:pPr>
            <a:fld id="{A47301D8-B8D0-4F58-8F00-F94C7BF49E0E}" type="slidenum">
              <a:rPr lang="en-US"/>
              <a:pPr>
                <a:defRPr/>
              </a:pPr>
              <a:t>105</a:t>
            </a:fld>
            <a:endParaRPr lang="en-US"/>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3"/>
          <p:cNvSpPr>
            <a:spLocks noChangeArrowheads="1"/>
          </p:cNvSpPr>
          <p:nvPr/>
        </p:nvSpPr>
        <p:spPr bwMode="auto">
          <a:xfrm>
            <a:off x="2971800" y="685800"/>
            <a:ext cx="6248400" cy="1938338"/>
          </a:xfrm>
          <a:prstGeom prst="rect">
            <a:avLst/>
          </a:prstGeom>
          <a:noFill/>
          <a:ln w="9525">
            <a:noFill/>
            <a:miter lim="800000"/>
            <a:headEnd/>
            <a:tailEnd/>
          </a:ln>
        </p:spPr>
        <p:txBody>
          <a:bodyPr>
            <a:spAutoFit/>
          </a:bodyPr>
          <a:lstStyle/>
          <a:p>
            <a:pPr algn="ctr" fontAlgn="base">
              <a:spcBef>
                <a:spcPct val="0"/>
              </a:spcBef>
              <a:spcAft>
                <a:spcPct val="0"/>
              </a:spcAft>
              <a:buFont typeface="Wingdings" pitchFamily="2" charset="2"/>
              <a:buNone/>
            </a:pPr>
            <a:r>
              <a:rPr lang="en-US" sz="2400" smtClean="0">
                <a:solidFill>
                  <a:srgbClr val="002060"/>
                </a:solidFill>
                <a:latin typeface="Arial" pitchFamily="34" charset="0"/>
              </a:rPr>
              <a:t>Dynamic hyperinflation</a:t>
            </a:r>
          </a:p>
          <a:p>
            <a:pPr algn="ctr" fontAlgn="base">
              <a:spcBef>
                <a:spcPct val="0"/>
              </a:spcBef>
              <a:spcAft>
                <a:spcPct val="0"/>
              </a:spcAft>
              <a:buFont typeface="Wingdings" pitchFamily="2" charset="2"/>
              <a:buNone/>
            </a:pPr>
            <a:endParaRPr lang="en-US" sz="2400" smtClean="0">
              <a:solidFill>
                <a:srgbClr val="002060"/>
              </a:solidFill>
              <a:latin typeface="Arial" pitchFamily="34" charset="0"/>
            </a:endParaRPr>
          </a:p>
          <a:p>
            <a:pPr algn="ctr" fontAlgn="base">
              <a:spcBef>
                <a:spcPct val="0"/>
              </a:spcBef>
              <a:spcAft>
                <a:spcPct val="0"/>
              </a:spcAft>
              <a:buFont typeface="Wingdings" pitchFamily="2" charset="2"/>
              <a:buNone/>
            </a:pPr>
            <a:r>
              <a:rPr lang="en-US" sz="2400" smtClean="0">
                <a:solidFill>
                  <a:srgbClr val="002060"/>
                </a:solidFill>
                <a:latin typeface="Arial" pitchFamily="34" charset="0"/>
              </a:rPr>
              <a:t>                                                                         </a:t>
            </a:r>
          </a:p>
          <a:p>
            <a:pPr algn="ctr" fontAlgn="base">
              <a:spcBef>
                <a:spcPct val="0"/>
              </a:spcBef>
              <a:spcAft>
                <a:spcPct val="0"/>
              </a:spcAft>
              <a:buFont typeface="Arial" pitchFamily="34" charset="0"/>
              <a:buChar char="•"/>
            </a:pPr>
            <a:r>
              <a:rPr lang="en-US" sz="2400" smtClean="0">
                <a:solidFill>
                  <a:srgbClr val="002060"/>
                </a:solidFill>
                <a:latin typeface="Arial" pitchFamily="34" charset="0"/>
              </a:rPr>
              <a:t>  RR, Minute ventilation</a:t>
            </a:r>
          </a:p>
          <a:p>
            <a:pPr algn="ctr" fontAlgn="base">
              <a:spcBef>
                <a:spcPct val="0"/>
              </a:spcBef>
              <a:spcAft>
                <a:spcPct val="0"/>
              </a:spcAft>
              <a:buFont typeface="Arial" pitchFamily="34" charset="0"/>
              <a:buChar char="•"/>
            </a:pPr>
            <a:r>
              <a:rPr lang="en-US" sz="2400" smtClean="0">
                <a:solidFill>
                  <a:srgbClr val="002060"/>
                </a:solidFill>
                <a:latin typeface="Arial" pitchFamily="34" charset="0"/>
              </a:rPr>
              <a:t>  Lactic acid production for given work rate</a:t>
            </a:r>
          </a:p>
        </p:txBody>
      </p:sp>
      <p:sp>
        <p:nvSpPr>
          <p:cNvPr id="19459" name="Content Placeholder 2"/>
          <p:cNvSpPr>
            <a:spLocks noGrp="1"/>
          </p:cNvSpPr>
          <p:nvPr>
            <p:ph idx="1"/>
          </p:nvPr>
        </p:nvSpPr>
        <p:spPr>
          <a:xfrm>
            <a:off x="457200" y="685800"/>
            <a:ext cx="8229600" cy="838200"/>
          </a:xfrm>
        </p:spPr>
        <p:txBody>
          <a:bodyPr>
            <a:normAutofit fontScale="32500" lnSpcReduction="20000"/>
          </a:bodyPr>
          <a:lstStyle/>
          <a:p>
            <a:pPr eaLnBrk="1" hangingPunct="1">
              <a:buFont typeface="Wingdings" pitchFamily="2" charset="2"/>
              <a:buNone/>
            </a:pPr>
            <a:r>
              <a:rPr lang="en-US" smtClean="0">
                <a:solidFill>
                  <a:srgbClr val="002060"/>
                </a:solidFill>
              </a:rPr>
              <a:t>Exercise training</a:t>
            </a:r>
          </a:p>
          <a:p>
            <a:pPr eaLnBrk="1" hangingPunct="1">
              <a:buFont typeface="Wingdings" pitchFamily="2" charset="2"/>
              <a:buNone/>
            </a:pPr>
            <a:r>
              <a:rPr lang="en-US" smtClean="0">
                <a:solidFill>
                  <a:srgbClr val="002060"/>
                </a:solidFill>
              </a:rPr>
              <a:t> </a:t>
            </a:r>
          </a:p>
          <a:p>
            <a:pPr eaLnBrk="1" hangingPunct="1">
              <a:buFont typeface="Wingdings" pitchFamily="2" charset="2"/>
              <a:buNone/>
            </a:pPr>
            <a:endParaRPr lang="en-US" smtClean="0">
              <a:solidFill>
                <a:srgbClr val="002060"/>
              </a:solidFill>
            </a:endParaRPr>
          </a:p>
          <a:p>
            <a:pPr eaLnBrk="1" hangingPunct="1">
              <a:buFont typeface="Wingdings 2" pitchFamily="18" charset="2"/>
              <a:buNone/>
            </a:pPr>
            <a:r>
              <a:rPr lang="en-US" smtClean="0">
                <a:solidFill>
                  <a:srgbClr val="002060"/>
                </a:solidFill>
              </a:rPr>
              <a:t>       </a:t>
            </a:r>
          </a:p>
        </p:txBody>
      </p:sp>
      <p:sp>
        <p:nvSpPr>
          <p:cNvPr id="4" name="Right Arrow 3"/>
          <p:cNvSpPr/>
          <p:nvPr/>
        </p:nvSpPr>
        <p:spPr>
          <a:xfrm>
            <a:off x="2971800" y="762000"/>
            <a:ext cx="977900" cy="304800"/>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9DDB6A"/>
              </a:solidFill>
            </a:endParaRPr>
          </a:p>
        </p:txBody>
      </p:sp>
      <p:sp>
        <p:nvSpPr>
          <p:cNvPr id="8" name="Down Arrow 7"/>
          <p:cNvSpPr/>
          <p:nvPr/>
        </p:nvSpPr>
        <p:spPr>
          <a:xfrm>
            <a:off x="5943600" y="1219200"/>
            <a:ext cx="304800" cy="533400"/>
          </a:xfrm>
          <a:prstGeom prst="down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9DDB6A"/>
              </a:solidFill>
            </a:endParaRPr>
          </a:p>
        </p:txBody>
      </p:sp>
      <p:sp>
        <p:nvSpPr>
          <p:cNvPr id="9" name="Slide Number Placeholder 8"/>
          <p:cNvSpPr>
            <a:spLocks noGrp="1"/>
          </p:cNvSpPr>
          <p:nvPr>
            <p:ph type="sldNum" sz="quarter" idx="12"/>
          </p:nvPr>
        </p:nvSpPr>
        <p:spPr/>
        <p:txBody>
          <a:bodyPr/>
          <a:lstStyle/>
          <a:p>
            <a:pPr>
              <a:defRPr/>
            </a:pPr>
            <a:fld id="{A031E032-B02F-45AD-B53F-7ACA764D9F80}" type="slidenum">
              <a:rPr lang="en-US"/>
              <a:pPr>
                <a:defRPr/>
              </a:pPr>
              <a:t>106</a:t>
            </a:fld>
            <a:endParaRPr lang="en-US"/>
          </a:p>
        </p:txBody>
      </p:sp>
      <p:cxnSp>
        <p:nvCxnSpPr>
          <p:cNvPr id="11" name="Straight Arrow Connector 10"/>
          <p:cNvCxnSpPr/>
          <p:nvPr/>
        </p:nvCxnSpPr>
        <p:spPr>
          <a:xfrm>
            <a:off x="4419600" y="609600"/>
            <a:ext cx="0" cy="533400"/>
          </a:xfrm>
          <a:prstGeom prst="straightConnector1">
            <a:avLst/>
          </a:prstGeom>
          <a:ln>
            <a:solidFill>
              <a:srgbClr val="FF0000"/>
            </a:solidFill>
            <a:tailEnd type="arrow"/>
          </a:ln>
        </p:spPr>
        <p:style>
          <a:lnRef idx="3">
            <a:schemeClr val="accent1"/>
          </a:lnRef>
          <a:fillRef idx="0">
            <a:schemeClr val="accent1"/>
          </a:fillRef>
          <a:effectRef idx="2">
            <a:schemeClr val="accent1"/>
          </a:effectRef>
          <a:fontRef idx="minor">
            <a:schemeClr val="tx1"/>
          </a:fontRef>
        </p:style>
      </p:cxnSp>
      <p:cxnSp>
        <p:nvCxnSpPr>
          <p:cNvPr id="12" name="Straight Arrow Connector 11"/>
          <p:cNvCxnSpPr/>
          <p:nvPr/>
        </p:nvCxnSpPr>
        <p:spPr>
          <a:xfrm>
            <a:off x="4267200" y="1828800"/>
            <a:ext cx="0" cy="365125"/>
          </a:xfrm>
          <a:prstGeom prst="straightConnector1">
            <a:avLst/>
          </a:prstGeom>
          <a:ln>
            <a:solidFill>
              <a:srgbClr val="FF0000"/>
            </a:solidFill>
            <a:tailEnd type="arrow"/>
          </a:ln>
        </p:spPr>
        <p:style>
          <a:lnRef idx="3">
            <a:schemeClr val="accent1"/>
          </a:lnRef>
          <a:fillRef idx="0">
            <a:schemeClr val="accent1"/>
          </a:fillRef>
          <a:effectRef idx="2">
            <a:schemeClr val="accent1"/>
          </a:effectRef>
          <a:fontRef idx="minor">
            <a:schemeClr val="tx1"/>
          </a:fontRef>
        </p:style>
      </p:cxnSp>
      <p:cxnSp>
        <p:nvCxnSpPr>
          <p:cNvPr id="13" name="Straight Arrow Connector 12"/>
          <p:cNvCxnSpPr/>
          <p:nvPr/>
        </p:nvCxnSpPr>
        <p:spPr>
          <a:xfrm>
            <a:off x="3048000" y="2209800"/>
            <a:ext cx="0" cy="365125"/>
          </a:xfrm>
          <a:prstGeom prst="straightConnector1">
            <a:avLst/>
          </a:prstGeom>
          <a:ln>
            <a:solidFill>
              <a:srgbClr val="FF0000"/>
            </a:solidFill>
            <a:tailEnd type="arrow"/>
          </a:ln>
        </p:spPr>
        <p:style>
          <a:lnRef idx="3">
            <a:schemeClr val="accent1"/>
          </a:lnRef>
          <a:fillRef idx="0">
            <a:schemeClr val="accent1"/>
          </a:fillRef>
          <a:effectRef idx="2">
            <a:schemeClr val="accent1"/>
          </a:effectRef>
          <a:fontRef idx="minor">
            <a:schemeClr val="tx1"/>
          </a:fontRef>
        </p:style>
      </p:cxnSp>
      <p:sp>
        <p:nvSpPr>
          <p:cNvPr id="15" name="Rectangle 14"/>
          <p:cNvSpPr/>
          <p:nvPr/>
        </p:nvSpPr>
        <p:spPr>
          <a:xfrm>
            <a:off x="1219200" y="3505200"/>
            <a:ext cx="6477000" cy="1200329"/>
          </a:xfrm>
          <a:prstGeom prst="rect">
            <a:avLst/>
          </a:prstGeom>
          <a:solidFill>
            <a:schemeClr val="accent4">
              <a:lumMod val="20000"/>
              <a:lumOff val="80000"/>
            </a:schemeClr>
          </a:solidFill>
          <a:effectLst>
            <a:glow rad="228600">
              <a:schemeClr val="accent3">
                <a:satMod val="175000"/>
                <a:alpha val="40000"/>
              </a:schemeClr>
            </a:glow>
          </a:effectLst>
        </p:spPr>
        <p:txBody>
          <a:bodyPr>
            <a:spAutoFit/>
          </a:bodyPr>
          <a:lstStyle/>
          <a:p>
            <a:pPr fontAlgn="base">
              <a:spcBef>
                <a:spcPct val="0"/>
              </a:spcBef>
              <a:spcAft>
                <a:spcPct val="0"/>
              </a:spcAft>
              <a:buFont typeface="Wingdings 2" pitchFamily="18" charset="2"/>
              <a:buNone/>
              <a:defRPr/>
            </a:pPr>
            <a:r>
              <a:rPr lang="en-US" sz="2400" dirty="0">
                <a:solidFill>
                  <a:srgbClr val="002060"/>
                </a:solidFill>
                <a:latin typeface="Arial" charset="0"/>
              </a:rPr>
              <a:t>Improvement in</a:t>
            </a:r>
          </a:p>
          <a:p>
            <a:pPr fontAlgn="base">
              <a:spcBef>
                <a:spcPct val="0"/>
              </a:spcBef>
              <a:spcAft>
                <a:spcPct val="0"/>
              </a:spcAft>
              <a:buFont typeface="Wingdings" pitchFamily="2" charset="2"/>
              <a:buChar char="ü"/>
              <a:defRPr/>
            </a:pPr>
            <a:r>
              <a:rPr lang="en-US" sz="2400" dirty="0">
                <a:solidFill>
                  <a:srgbClr val="002060"/>
                </a:solidFill>
                <a:latin typeface="Arial" charset="0"/>
              </a:rPr>
              <a:t>  6MWTD – 6 Minute Walk Test Distance</a:t>
            </a:r>
          </a:p>
          <a:p>
            <a:pPr fontAlgn="base">
              <a:spcBef>
                <a:spcPct val="0"/>
              </a:spcBef>
              <a:spcAft>
                <a:spcPct val="0"/>
              </a:spcAft>
              <a:buFont typeface="Wingdings" pitchFamily="2" charset="2"/>
              <a:buChar char="ü"/>
              <a:defRPr/>
            </a:pPr>
            <a:r>
              <a:rPr lang="en-US" sz="2400" dirty="0">
                <a:solidFill>
                  <a:srgbClr val="002060"/>
                </a:solidFill>
                <a:latin typeface="Arial" charset="0"/>
              </a:rPr>
              <a:t>  RPE - Rating of Perceived Exertion</a:t>
            </a:r>
            <a:endParaRPr lang="en-US" sz="2400" dirty="0">
              <a:solidFill>
                <a:srgbClr val="9DDB6A"/>
              </a:solidFill>
              <a:latin typeface="Arial" charset="0"/>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p:cNvSpPr>
            <a:spLocks noGrp="1"/>
          </p:cNvSpPr>
          <p:nvPr>
            <p:ph idx="1"/>
          </p:nvPr>
        </p:nvSpPr>
        <p:spPr>
          <a:xfrm>
            <a:off x="457200" y="762000"/>
            <a:ext cx="8229600" cy="5943600"/>
          </a:xfrm>
        </p:spPr>
        <p:txBody>
          <a:bodyPr/>
          <a:lstStyle/>
          <a:p>
            <a:pPr eaLnBrk="1" hangingPunct="1">
              <a:buFont typeface="Wingdings 2" pitchFamily="18" charset="2"/>
              <a:buNone/>
            </a:pPr>
            <a:r>
              <a:rPr lang="en-US" smtClean="0">
                <a:solidFill>
                  <a:srgbClr val="002060"/>
                </a:solidFill>
              </a:rPr>
              <a:t>   </a:t>
            </a:r>
          </a:p>
          <a:p>
            <a:pPr eaLnBrk="1" hangingPunct="1"/>
            <a:r>
              <a:rPr lang="en-US" smtClean="0">
                <a:solidFill>
                  <a:srgbClr val="002060"/>
                </a:solidFill>
              </a:rPr>
              <a:t>   Capillary contacts proportional to      in fiber cross sectional area</a:t>
            </a:r>
          </a:p>
          <a:p>
            <a:pPr eaLnBrk="1" hangingPunct="1"/>
            <a:r>
              <a:rPr lang="en-US" smtClean="0">
                <a:solidFill>
                  <a:srgbClr val="002060"/>
                </a:solidFill>
              </a:rPr>
              <a:t>  Capacity of oxidative enzyme</a:t>
            </a:r>
          </a:p>
          <a:p>
            <a:pPr eaLnBrk="1" hangingPunct="1"/>
            <a:r>
              <a:rPr lang="en-US" smtClean="0">
                <a:solidFill>
                  <a:srgbClr val="002060"/>
                </a:solidFill>
              </a:rPr>
              <a:t>Improved aerobic capacity</a:t>
            </a:r>
          </a:p>
          <a:p>
            <a:pPr eaLnBrk="1" hangingPunct="1"/>
            <a:r>
              <a:rPr lang="en-US" smtClean="0">
                <a:solidFill>
                  <a:srgbClr val="002060"/>
                </a:solidFill>
              </a:rPr>
              <a:t>Improved skeletal muscle performance and techniques of performance</a:t>
            </a:r>
          </a:p>
          <a:p>
            <a:pPr eaLnBrk="1" hangingPunct="1"/>
            <a:r>
              <a:rPr lang="en-US" smtClean="0">
                <a:solidFill>
                  <a:srgbClr val="002060"/>
                </a:solidFill>
              </a:rPr>
              <a:t>Desensitization to sensation of dyspnea</a:t>
            </a:r>
          </a:p>
          <a:p>
            <a:pPr eaLnBrk="1" hangingPunct="1"/>
            <a:r>
              <a:rPr lang="en-US" smtClean="0">
                <a:solidFill>
                  <a:srgbClr val="002060"/>
                </a:solidFill>
              </a:rPr>
              <a:t>Increased  Motivation </a:t>
            </a:r>
          </a:p>
        </p:txBody>
      </p:sp>
      <p:sp>
        <p:nvSpPr>
          <p:cNvPr id="20483" name="TextBox 7"/>
          <p:cNvSpPr txBox="1">
            <a:spLocks noChangeArrowheads="1"/>
          </p:cNvSpPr>
          <p:nvPr/>
        </p:nvSpPr>
        <p:spPr bwMode="auto">
          <a:xfrm>
            <a:off x="685800" y="381000"/>
            <a:ext cx="2895600" cy="708025"/>
          </a:xfrm>
          <a:prstGeom prst="rect">
            <a:avLst/>
          </a:prstGeom>
          <a:noFill/>
          <a:ln w="9525">
            <a:noFill/>
            <a:miter lim="800000"/>
            <a:headEnd/>
            <a:tailEnd/>
          </a:ln>
        </p:spPr>
        <p:txBody>
          <a:bodyPr>
            <a:spAutoFit/>
          </a:bodyPr>
          <a:lstStyle/>
          <a:p>
            <a:pPr fontAlgn="base">
              <a:spcBef>
                <a:spcPct val="0"/>
              </a:spcBef>
              <a:spcAft>
                <a:spcPct val="0"/>
              </a:spcAft>
            </a:pPr>
            <a:r>
              <a:rPr lang="en-US" sz="4000" smtClean="0">
                <a:solidFill>
                  <a:srgbClr val="800000"/>
                </a:solidFill>
                <a:latin typeface="Arial" pitchFamily="34" charset="0"/>
              </a:rPr>
              <a:t>Benefits</a:t>
            </a:r>
          </a:p>
        </p:txBody>
      </p:sp>
      <p:sp>
        <p:nvSpPr>
          <p:cNvPr id="8" name="Slide Number Placeholder 7"/>
          <p:cNvSpPr>
            <a:spLocks noGrp="1"/>
          </p:cNvSpPr>
          <p:nvPr>
            <p:ph type="sldNum" sz="quarter" idx="12"/>
          </p:nvPr>
        </p:nvSpPr>
        <p:spPr/>
        <p:txBody>
          <a:bodyPr/>
          <a:lstStyle/>
          <a:p>
            <a:pPr>
              <a:defRPr/>
            </a:pPr>
            <a:fld id="{951B0732-9F1D-4E49-823B-DBAA204E9907}" type="slidenum">
              <a:rPr lang="en-US"/>
              <a:pPr>
                <a:defRPr/>
              </a:pPr>
              <a:t>107</a:t>
            </a:fld>
            <a:endParaRPr lang="en-US"/>
          </a:p>
        </p:txBody>
      </p:sp>
      <p:cxnSp>
        <p:nvCxnSpPr>
          <p:cNvPr id="12" name="Straight Arrow Connector 11"/>
          <p:cNvCxnSpPr/>
          <p:nvPr/>
        </p:nvCxnSpPr>
        <p:spPr>
          <a:xfrm flipV="1">
            <a:off x="914400" y="1219200"/>
            <a:ext cx="0" cy="457200"/>
          </a:xfrm>
          <a:prstGeom prst="straightConnector1">
            <a:avLst/>
          </a:prstGeom>
          <a:ln>
            <a:solidFill>
              <a:srgbClr val="FF0000"/>
            </a:solidFill>
            <a:tailEnd type="arrow"/>
          </a:ln>
        </p:spPr>
        <p:style>
          <a:lnRef idx="3">
            <a:schemeClr val="accent1"/>
          </a:lnRef>
          <a:fillRef idx="0">
            <a:schemeClr val="accent1"/>
          </a:fillRef>
          <a:effectRef idx="2">
            <a:schemeClr val="accent1"/>
          </a:effectRef>
          <a:fontRef idx="minor">
            <a:schemeClr val="tx1"/>
          </a:fontRef>
        </p:style>
      </p:cxnSp>
      <p:cxnSp>
        <p:nvCxnSpPr>
          <p:cNvPr id="13" name="Straight Arrow Connector 12"/>
          <p:cNvCxnSpPr/>
          <p:nvPr/>
        </p:nvCxnSpPr>
        <p:spPr>
          <a:xfrm flipV="1">
            <a:off x="6172200" y="1219200"/>
            <a:ext cx="0" cy="457200"/>
          </a:xfrm>
          <a:prstGeom prst="straightConnector1">
            <a:avLst/>
          </a:prstGeom>
          <a:ln>
            <a:solidFill>
              <a:srgbClr val="FF0000"/>
            </a:solidFill>
            <a:tailEnd type="arrow"/>
          </a:ln>
        </p:spPr>
        <p:style>
          <a:lnRef idx="3">
            <a:schemeClr val="accent1"/>
          </a:lnRef>
          <a:fillRef idx="0">
            <a:schemeClr val="accent1"/>
          </a:fillRef>
          <a:effectRef idx="2">
            <a:schemeClr val="accent1"/>
          </a:effectRef>
          <a:fontRef idx="minor">
            <a:schemeClr val="tx1"/>
          </a:fontRef>
        </p:style>
      </p:cxnSp>
      <p:cxnSp>
        <p:nvCxnSpPr>
          <p:cNvPr id="14" name="Straight Arrow Connector 13"/>
          <p:cNvCxnSpPr/>
          <p:nvPr/>
        </p:nvCxnSpPr>
        <p:spPr>
          <a:xfrm flipV="1">
            <a:off x="869950" y="2103438"/>
            <a:ext cx="0" cy="457200"/>
          </a:xfrm>
          <a:prstGeom prst="straightConnector1">
            <a:avLst/>
          </a:prstGeom>
          <a:ln>
            <a:solidFill>
              <a:srgbClr val="FF0000"/>
            </a:solidFill>
            <a:tailEnd type="arrow"/>
          </a:ln>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0"/>
          <p:cNvPicPr>
            <a:picLocks noChangeAspect="1" noChangeArrowheads="1"/>
          </p:cNvPicPr>
          <p:nvPr/>
        </p:nvPicPr>
        <p:blipFill>
          <a:blip r:embed="rId2" cstate="print"/>
          <a:srcRect/>
          <a:stretch>
            <a:fillRect/>
          </a:stretch>
        </p:blipFill>
        <p:spPr bwMode="auto">
          <a:xfrm>
            <a:off x="0" y="-39688"/>
            <a:ext cx="9144000" cy="6858001"/>
          </a:xfrm>
          <a:prstGeom prst="rect">
            <a:avLst/>
          </a:prstGeom>
          <a:noFill/>
          <a:ln w="9525">
            <a:noFill/>
            <a:miter lim="800000"/>
            <a:headEnd/>
            <a:tailEnd/>
          </a:ln>
        </p:spPr>
      </p:pic>
      <p:sp>
        <p:nvSpPr>
          <p:cNvPr id="22531" name="Title 1"/>
          <p:cNvSpPr>
            <a:spLocks noGrp="1"/>
          </p:cNvSpPr>
          <p:nvPr>
            <p:ph type="title"/>
          </p:nvPr>
        </p:nvSpPr>
        <p:spPr>
          <a:xfrm>
            <a:off x="533400" y="152400"/>
            <a:ext cx="8229600" cy="838200"/>
          </a:xfrm>
        </p:spPr>
        <p:txBody>
          <a:bodyPr/>
          <a:lstStyle/>
          <a:p>
            <a:pPr eaLnBrk="1" hangingPunct="1"/>
            <a:r>
              <a:rPr lang="en-IN" sz="4400" smtClean="0">
                <a:solidFill>
                  <a:srgbClr val="800000"/>
                </a:solidFill>
              </a:rPr>
              <a:t>Continued…</a:t>
            </a:r>
            <a:endParaRPr lang="en-US" sz="4400" smtClean="0">
              <a:solidFill>
                <a:srgbClr val="800000"/>
              </a:solidFill>
            </a:endParaRPr>
          </a:p>
        </p:txBody>
      </p:sp>
      <p:sp>
        <p:nvSpPr>
          <p:cNvPr id="22532" name="Content Placeholder 2"/>
          <p:cNvSpPr>
            <a:spLocks noGrp="1"/>
          </p:cNvSpPr>
          <p:nvPr>
            <p:ph idx="1"/>
          </p:nvPr>
        </p:nvSpPr>
        <p:spPr>
          <a:xfrm>
            <a:off x="457200" y="1066800"/>
            <a:ext cx="8229600" cy="5257800"/>
          </a:xfrm>
        </p:spPr>
        <p:txBody>
          <a:bodyPr>
            <a:normAutofit fontScale="85000" lnSpcReduction="10000"/>
          </a:bodyPr>
          <a:lstStyle/>
          <a:p>
            <a:pPr eaLnBrk="1" hangingPunct="1">
              <a:buFont typeface="Wingdings 2" pitchFamily="18" charset="2"/>
              <a:buNone/>
            </a:pPr>
            <a:r>
              <a:rPr lang="en-US" b="1" smtClean="0">
                <a:solidFill>
                  <a:srgbClr val="002060"/>
                </a:solidFill>
              </a:rPr>
              <a:t>Mode:</a:t>
            </a:r>
          </a:p>
          <a:p>
            <a:pPr eaLnBrk="1" hangingPunct="1"/>
            <a:r>
              <a:rPr lang="en-US" smtClean="0">
                <a:solidFill>
                  <a:srgbClr val="002060"/>
                </a:solidFill>
              </a:rPr>
              <a:t>Lower limb aerobic exercises (uses large muscle mass)</a:t>
            </a:r>
          </a:p>
          <a:p>
            <a:pPr eaLnBrk="1" hangingPunct="1"/>
            <a:r>
              <a:rPr lang="en-US" smtClean="0">
                <a:solidFill>
                  <a:srgbClr val="002060"/>
                </a:solidFill>
              </a:rPr>
              <a:t>Walking training for all patients</a:t>
            </a:r>
          </a:p>
          <a:p>
            <a:pPr eaLnBrk="1" hangingPunct="1"/>
            <a:r>
              <a:rPr lang="en-US" smtClean="0">
                <a:solidFill>
                  <a:srgbClr val="002060"/>
                </a:solidFill>
              </a:rPr>
              <a:t>Stationary cycling training if possible</a:t>
            </a:r>
          </a:p>
          <a:p>
            <a:pPr eaLnBrk="1" hangingPunct="1">
              <a:buFont typeface="Wingdings 2" pitchFamily="18" charset="2"/>
              <a:buNone/>
            </a:pPr>
            <a:endParaRPr lang="en-US" smtClean="0">
              <a:solidFill>
                <a:srgbClr val="002060"/>
              </a:solidFill>
            </a:endParaRPr>
          </a:p>
          <a:p>
            <a:pPr eaLnBrk="1" hangingPunct="1"/>
            <a:r>
              <a:rPr lang="en-US" b="1" smtClean="0">
                <a:solidFill>
                  <a:srgbClr val="002060"/>
                </a:solidFill>
              </a:rPr>
              <a:t>Intensity:</a:t>
            </a:r>
            <a:r>
              <a:rPr lang="en-US" smtClean="0">
                <a:solidFill>
                  <a:srgbClr val="002060"/>
                </a:solidFill>
              </a:rPr>
              <a:t>80% of the average 6MWT speed </a:t>
            </a:r>
            <a:endParaRPr lang="en-US" b="1" smtClean="0">
              <a:solidFill>
                <a:srgbClr val="002060"/>
              </a:solidFill>
            </a:endParaRPr>
          </a:p>
          <a:p>
            <a:pPr eaLnBrk="1" hangingPunct="1"/>
            <a:endParaRPr lang="en-US" smtClean="0">
              <a:solidFill>
                <a:srgbClr val="002060"/>
              </a:solidFill>
            </a:endParaRPr>
          </a:p>
          <a:p>
            <a:pPr eaLnBrk="1" hangingPunct="1">
              <a:buFont typeface="Wingdings 2" pitchFamily="18" charset="2"/>
              <a:buNone/>
            </a:pPr>
            <a:r>
              <a:rPr lang="en-US" b="1" smtClean="0">
                <a:solidFill>
                  <a:srgbClr val="002060"/>
                </a:solidFill>
              </a:rPr>
              <a:t>To calculate an appropriate intensity for walking laps: 80% ([6MWD ÷ 6] x prescribed duration) </a:t>
            </a:r>
          </a:p>
          <a:p>
            <a:pPr eaLnBrk="1" hangingPunct="1">
              <a:buFont typeface="Wingdings 2" pitchFamily="18" charset="2"/>
              <a:buNone/>
            </a:pPr>
            <a:endParaRPr lang="en-US" b="1" smtClean="0">
              <a:solidFill>
                <a:srgbClr val="002060"/>
              </a:solidFill>
            </a:endParaRPr>
          </a:p>
          <a:p>
            <a:pPr eaLnBrk="1" hangingPunct="1"/>
            <a:r>
              <a:rPr lang="en-IN" smtClean="0">
                <a:solidFill>
                  <a:srgbClr val="002060"/>
                </a:solidFill>
              </a:rPr>
              <a:t>or 75% of the peak speed achieved on the ISWT </a:t>
            </a:r>
          </a:p>
          <a:p>
            <a:pPr eaLnBrk="1" hangingPunct="1"/>
            <a:endParaRPr lang="en-US" smtClean="0"/>
          </a:p>
        </p:txBody>
      </p:sp>
      <p:sp>
        <p:nvSpPr>
          <p:cNvPr id="5" name="Slide Number Placeholder 4"/>
          <p:cNvSpPr>
            <a:spLocks noGrp="1"/>
          </p:cNvSpPr>
          <p:nvPr>
            <p:ph type="sldNum" sz="quarter" idx="12"/>
          </p:nvPr>
        </p:nvSpPr>
        <p:spPr/>
        <p:txBody>
          <a:bodyPr/>
          <a:lstStyle/>
          <a:p>
            <a:pPr>
              <a:defRPr/>
            </a:pPr>
            <a:fld id="{7DCA59A0-C0F6-460B-B914-24CC77AEFE21}" type="slidenum">
              <a:rPr lang="en-US"/>
              <a:pPr>
                <a:defRPr/>
              </a:pPr>
              <a:t>108</a:t>
            </a:fld>
            <a:endParaRPr lang="en-US"/>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229600" cy="1143000"/>
          </a:xfrm>
        </p:spPr>
        <p:txBody>
          <a:bodyPr>
            <a:normAutofit/>
          </a:bodyPr>
          <a:lstStyle/>
          <a:p>
            <a:pPr algn="ctr" eaLnBrk="1" fontAlgn="auto" hangingPunct="1">
              <a:spcAft>
                <a:spcPts val="0"/>
              </a:spcAft>
              <a:defRPr/>
            </a:pPr>
            <a:r>
              <a:rPr lang="en-IN" dirty="0" smtClean="0">
                <a:solidFill>
                  <a:srgbClr val="800000"/>
                </a:solidFill>
              </a:rPr>
              <a:t>Endurance Training - Upper Limb</a:t>
            </a:r>
            <a:endParaRPr lang="en-US" dirty="0">
              <a:solidFill>
                <a:srgbClr val="800000"/>
              </a:solidFill>
            </a:endParaRPr>
          </a:p>
        </p:txBody>
      </p:sp>
      <p:sp>
        <p:nvSpPr>
          <p:cNvPr id="27651" name="Content Placeholder 2"/>
          <p:cNvSpPr>
            <a:spLocks noGrp="1"/>
          </p:cNvSpPr>
          <p:nvPr>
            <p:ph idx="1"/>
          </p:nvPr>
        </p:nvSpPr>
        <p:spPr/>
        <p:txBody>
          <a:bodyPr/>
          <a:lstStyle/>
          <a:p>
            <a:pPr eaLnBrk="1" hangingPunct="1">
              <a:buFont typeface="Wingdings 2" pitchFamily="18" charset="2"/>
              <a:buNone/>
            </a:pPr>
            <a:r>
              <a:rPr lang="en-IN" b="1" smtClean="0">
                <a:solidFill>
                  <a:srgbClr val="002060"/>
                </a:solidFill>
              </a:rPr>
              <a:t>Mode:</a:t>
            </a:r>
          </a:p>
          <a:p>
            <a:pPr eaLnBrk="1" hangingPunct="1">
              <a:buFont typeface="Wingdings" pitchFamily="2" charset="2"/>
              <a:buNone/>
            </a:pPr>
            <a:r>
              <a:rPr lang="en-IN" smtClean="0">
                <a:solidFill>
                  <a:srgbClr val="002060"/>
                </a:solidFill>
              </a:rPr>
              <a:t>Consider following points when prescribing unsupported arm exercises with aim of increasing endurance exercise capacity:  </a:t>
            </a:r>
          </a:p>
          <a:p>
            <a:pPr eaLnBrk="1" hangingPunct="1"/>
            <a:r>
              <a:rPr lang="en-IN" smtClean="0">
                <a:solidFill>
                  <a:srgbClr val="002060"/>
                </a:solidFill>
              </a:rPr>
              <a:t>A weight should be chosen that patient can only lift 15 times. </a:t>
            </a:r>
          </a:p>
          <a:p>
            <a:pPr eaLnBrk="1" hangingPunct="1"/>
            <a:r>
              <a:rPr lang="en-IN" smtClean="0">
                <a:solidFill>
                  <a:srgbClr val="002060"/>
                </a:solidFill>
              </a:rPr>
              <a:t>Each exercise should be repeated 15 times followed by rest. </a:t>
            </a:r>
          </a:p>
          <a:p>
            <a:pPr eaLnBrk="1" hangingPunct="1"/>
            <a:endParaRPr lang="en-US" smtClean="0">
              <a:solidFill>
                <a:srgbClr val="002060"/>
              </a:solidFill>
            </a:endParaRPr>
          </a:p>
        </p:txBody>
      </p:sp>
      <p:sp>
        <p:nvSpPr>
          <p:cNvPr id="5" name="Slide Number Placeholder 4"/>
          <p:cNvSpPr>
            <a:spLocks noGrp="1"/>
          </p:cNvSpPr>
          <p:nvPr>
            <p:ph type="sldNum" sz="quarter" idx="12"/>
          </p:nvPr>
        </p:nvSpPr>
        <p:spPr/>
        <p:txBody>
          <a:bodyPr/>
          <a:lstStyle/>
          <a:p>
            <a:pPr>
              <a:defRPr/>
            </a:pPr>
            <a:fld id="{7B5D36C8-36DA-4A86-9612-F90AC12C18F2}" type="slidenum">
              <a:rPr lang="en-US"/>
              <a:pPr>
                <a:defRPr/>
              </a:pPr>
              <a:t>109</a:t>
            </a:fld>
            <a:endParaRPr lang="en-US"/>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10"/>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8675" name="Title 1"/>
          <p:cNvSpPr>
            <a:spLocks noGrp="1"/>
          </p:cNvSpPr>
          <p:nvPr>
            <p:ph type="title"/>
          </p:nvPr>
        </p:nvSpPr>
        <p:spPr>
          <a:xfrm>
            <a:off x="381000" y="152400"/>
            <a:ext cx="8229600" cy="1143000"/>
          </a:xfrm>
        </p:spPr>
        <p:txBody>
          <a:bodyPr/>
          <a:lstStyle/>
          <a:p>
            <a:pPr algn="ctr" eaLnBrk="1" hangingPunct="1"/>
            <a:r>
              <a:rPr lang="en-IN" sz="4400" i="1" smtClean="0">
                <a:solidFill>
                  <a:srgbClr val="800000"/>
                </a:solidFill>
              </a:rPr>
              <a:t>Low weight and high repetition</a:t>
            </a:r>
            <a:endParaRPr lang="en-US" sz="4400" smtClean="0">
              <a:solidFill>
                <a:srgbClr val="800000"/>
              </a:solidFill>
            </a:endParaRPr>
          </a:p>
        </p:txBody>
      </p:sp>
      <p:pic>
        <p:nvPicPr>
          <p:cNvPr id="6" name="Picture 2" descr="C:\Users\Dr Purvi\Pictures\Page70-1.jpg"/>
          <p:cNvPicPr>
            <a:picLocks noGrp="1" noChangeAspect="1" noChangeArrowheads="1"/>
          </p:cNvPicPr>
          <p:nvPr>
            <p:ph sz="half" idx="1"/>
          </p:nvPr>
        </p:nvPicPr>
        <p:blipFill>
          <a:blip r:embed="rId4" cstate="print"/>
          <a:srcRect/>
          <a:stretch>
            <a:fillRect/>
          </a:stretch>
        </p:blipFill>
        <p:spPr>
          <a:xfrm>
            <a:off x="1543050" y="1752600"/>
            <a:ext cx="2343150" cy="4495800"/>
          </a:xfrm>
          <a:ln w="38100" cap="sq">
            <a:solidFill>
              <a:srgbClr val="000000"/>
            </a:solidFill>
          </a:ln>
          <a:effectLst>
            <a:outerShdw blurRad="50800" dist="38100" dir="2700000" algn="tl" rotWithShape="0">
              <a:srgbClr val="000000">
                <a:alpha val="43000"/>
              </a:srgbClr>
            </a:outerShdw>
          </a:effectLst>
        </p:spPr>
      </p:pic>
      <p:pic>
        <p:nvPicPr>
          <p:cNvPr id="7" name="Content Placeholder 6" descr="http://www.pulmonaryrehab.com.au/../upload/Page70-2.jpg"/>
          <p:cNvPicPr>
            <a:picLocks noGrp="1" noChangeAspect="1" noChangeArrowheads="1"/>
          </p:cNvPicPr>
          <p:nvPr>
            <p:ph sz="half" idx="2"/>
          </p:nvPr>
        </p:nvPicPr>
        <p:blipFill>
          <a:blip r:embed="rId5" cstate="print"/>
          <a:srcRect/>
          <a:stretch>
            <a:fillRect/>
          </a:stretch>
        </p:blipFill>
        <p:spPr>
          <a:xfrm>
            <a:off x="4953000" y="1828800"/>
            <a:ext cx="2971800" cy="4419600"/>
          </a:xfrm>
          <a:ln w="38100" cap="sq">
            <a:solidFill>
              <a:srgbClr val="000000"/>
            </a:solidFill>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pPr>
              <a:defRPr/>
            </a:pPr>
            <a:fld id="{BB290FF8-CBCE-4B05-BF1F-84AFC62C0BC1}" type="slidenum">
              <a:rPr lang="en-US" smtClean="0">
                <a:solidFill>
                  <a:srgbClr val="5EA226">
                    <a:shade val="90000"/>
                  </a:srgbClr>
                </a:solidFill>
              </a:rPr>
              <a:pPr>
                <a:defRPr/>
              </a:pPr>
              <a:t>110</a:t>
            </a:fld>
            <a:endParaRPr lang="en-US">
              <a:solidFill>
                <a:srgbClr val="5EA226">
                  <a:shade val="90000"/>
                </a:srgbClr>
              </a:solidFill>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457200" y="533400"/>
            <a:ext cx="8229600" cy="1143000"/>
          </a:xfrm>
        </p:spPr>
        <p:txBody>
          <a:bodyPr anchor="ctr"/>
          <a:lstStyle/>
          <a:p>
            <a:pPr eaLnBrk="1" hangingPunct="1"/>
            <a:r>
              <a:rPr lang="en-IN" sz="4400" smtClean="0">
                <a:solidFill>
                  <a:srgbClr val="800000"/>
                </a:solidFill>
              </a:rPr>
              <a:t>4. Warm-up and Cool-down </a:t>
            </a:r>
            <a:endParaRPr lang="en-US" sz="4400" smtClean="0">
              <a:solidFill>
                <a:srgbClr val="800000"/>
              </a:solidFill>
            </a:endParaRPr>
          </a:p>
        </p:txBody>
      </p:sp>
      <p:sp>
        <p:nvSpPr>
          <p:cNvPr id="37891" name="Content Placeholder 2"/>
          <p:cNvSpPr>
            <a:spLocks noGrp="1"/>
          </p:cNvSpPr>
          <p:nvPr>
            <p:ph idx="1"/>
          </p:nvPr>
        </p:nvSpPr>
        <p:spPr/>
        <p:txBody>
          <a:bodyPr/>
          <a:lstStyle/>
          <a:p>
            <a:pPr eaLnBrk="1" hangingPunct="1"/>
            <a:r>
              <a:rPr lang="en-IN" smtClean="0">
                <a:solidFill>
                  <a:srgbClr val="002060"/>
                </a:solidFill>
              </a:rPr>
              <a:t>Warm-up and cool-down exercises can be included in exercise training sessions. </a:t>
            </a:r>
          </a:p>
          <a:p>
            <a:pPr eaLnBrk="1" hangingPunct="1">
              <a:buFont typeface="Wingdings 2" pitchFamily="18" charset="2"/>
              <a:buNone/>
            </a:pPr>
            <a:endParaRPr lang="en-IN" smtClean="0">
              <a:solidFill>
                <a:srgbClr val="002060"/>
              </a:solidFill>
            </a:endParaRPr>
          </a:p>
          <a:p>
            <a:pPr eaLnBrk="1" hangingPunct="1"/>
            <a:r>
              <a:rPr lang="en-IN" smtClean="0">
                <a:solidFill>
                  <a:srgbClr val="002060"/>
                </a:solidFill>
              </a:rPr>
              <a:t>Flexibility, stretching  and balance  exercises can be included as part of the warm-up and cool-down section of each exercise session.</a:t>
            </a:r>
          </a:p>
          <a:p>
            <a:pPr eaLnBrk="1" hangingPunct="1"/>
            <a:endParaRPr lang="en-US" smtClean="0">
              <a:solidFill>
                <a:srgbClr val="002060"/>
              </a:solidFill>
            </a:endParaRPr>
          </a:p>
        </p:txBody>
      </p:sp>
      <p:sp>
        <p:nvSpPr>
          <p:cNvPr id="5" name="Slide Number Placeholder 4"/>
          <p:cNvSpPr>
            <a:spLocks noGrp="1"/>
          </p:cNvSpPr>
          <p:nvPr>
            <p:ph type="sldNum" sz="quarter" idx="12"/>
          </p:nvPr>
        </p:nvSpPr>
        <p:spPr/>
        <p:txBody>
          <a:bodyPr/>
          <a:lstStyle/>
          <a:p>
            <a:pPr>
              <a:defRPr/>
            </a:pPr>
            <a:fld id="{BC580D2D-44E1-463A-BBB6-831207950C2B}" type="slidenum">
              <a:rPr lang="en-US"/>
              <a:pPr>
                <a:defRPr/>
              </a:pPr>
              <a:t>111</a:t>
            </a:fld>
            <a:endParaRPr lang="en-US"/>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7" descr="C:\Users\nrm19473\AppData\Local\Microsoft\Windows\Temporary Internet Files\Content.Outlook\90485U8T\PPT templet 2.jpg"/>
          <p:cNvPicPr>
            <a:picLocks noChangeAspect="1" noChangeArrowheads="1"/>
          </p:cNvPicPr>
          <p:nvPr/>
        </p:nvPicPr>
        <p:blipFill>
          <a:blip r:embed="rId3" cstate="print"/>
          <a:srcRect b="25716"/>
          <a:stretch>
            <a:fillRect/>
          </a:stretch>
        </p:blipFill>
        <p:spPr bwMode="auto">
          <a:xfrm>
            <a:off x="0" y="0"/>
            <a:ext cx="9144000" cy="6858000"/>
          </a:xfrm>
          <a:prstGeom prst="rect">
            <a:avLst/>
          </a:prstGeom>
          <a:noFill/>
          <a:ln w="9525">
            <a:noFill/>
            <a:miter lim="800000"/>
            <a:headEnd/>
            <a:tailEnd/>
          </a:ln>
        </p:spPr>
      </p:pic>
      <p:sp>
        <p:nvSpPr>
          <p:cNvPr id="38915" name="Title 1"/>
          <p:cNvSpPr>
            <a:spLocks noGrp="1"/>
          </p:cNvSpPr>
          <p:nvPr>
            <p:ph type="title"/>
          </p:nvPr>
        </p:nvSpPr>
        <p:spPr>
          <a:xfrm>
            <a:off x="457200" y="762000"/>
            <a:ext cx="8229600" cy="1143000"/>
          </a:xfrm>
        </p:spPr>
        <p:txBody>
          <a:bodyPr anchor="ctr"/>
          <a:lstStyle/>
          <a:p>
            <a:pPr eaLnBrk="1" hangingPunct="1"/>
            <a:r>
              <a:rPr lang="en-US" sz="4400" smtClean="0">
                <a:solidFill>
                  <a:srgbClr val="800000"/>
                </a:solidFill>
              </a:rPr>
              <a:t>5. Breathing exercises</a:t>
            </a:r>
          </a:p>
        </p:txBody>
      </p:sp>
      <p:pic>
        <p:nvPicPr>
          <p:cNvPr id="38916" name="Picture 2" descr="C:\Users\user\Desktop\rehab phOto\0000435.JPG"/>
          <p:cNvPicPr>
            <a:picLocks noGrp="1" noChangeAspect="1" noChangeArrowheads="1"/>
          </p:cNvPicPr>
          <p:nvPr>
            <p:ph sz="half" idx="1"/>
          </p:nvPr>
        </p:nvPicPr>
        <p:blipFill>
          <a:blip r:embed="rId4" cstate="print"/>
          <a:srcRect/>
          <a:stretch>
            <a:fillRect/>
          </a:stretch>
        </p:blipFill>
        <p:spPr>
          <a:xfrm>
            <a:off x="457200" y="2624138"/>
            <a:ext cx="4038600" cy="3028950"/>
          </a:xfrm>
        </p:spPr>
      </p:pic>
      <p:pic>
        <p:nvPicPr>
          <p:cNvPr id="38917" name="Picture 3" descr="C:\Users\user\Desktop\rehab phOto\100_1700.JPG"/>
          <p:cNvPicPr>
            <a:picLocks noGrp="1" noChangeAspect="1" noChangeArrowheads="1"/>
          </p:cNvPicPr>
          <p:nvPr>
            <p:ph sz="half" idx="2"/>
          </p:nvPr>
        </p:nvPicPr>
        <p:blipFill>
          <a:blip r:embed="rId5" cstate="print"/>
          <a:srcRect/>
          <a:stretch>
            <a:fillRect/>
          </a:stretch>
        </p:blipFill>
        <p:spPr>
          <a:xfrm>
            <a:off x="5005388" y="1920875"/>
            <a:ext cx="3324225" cy="4433888"/>
          </a:xfrm>
        </p:spPr>
      </p:pic>
      <p:sp>
        <p:nvSpPr>
          <p:cNvPr id="6" name="Slide Number Placeholder 5"/>
          <p:cNvSpPr>
            <a:spLocks noGrp="1"/>
          </p:cNvSpPr>
          <p:nvPr>
            <p:ph type="sldNum" sz="quarter" idx="12"/>
          </p:nvPr>
        </p:nvSpPr>
        <p:spPr/>
        <p:txBody>
          <a:bodyPr/>
          <a:lstStyle/>
          <a:p>
            <a:pPr>
              <a:defRPr/>
            </a:pPr>
            <a:fld id="{FD8F0279-92E0-420C-9EE8-D725D6E34260}" type="slidenum">
              <a:rPr lang="en-US" smtClean="0">
                <a:solidFill>
                  <a:srgbClr val="5EA226">
                    <a:shade val="90000"/>
                  </a:srgbClr>
                </a:solidFill>
              </a:rPr>
              <a:pPr>
                <a:defRPr/>
              </a:pPr>
              <a:t>112</a:t>
            </a:fld>
            <a:endParaRPr lang="en-US">
              <a:solidFill>
                <a:srgbClr val="5EA226">
                  <a:shade val="90000"/>
                </a:srgbClr>
              </a:solidFill>
            </a:endParaRPr>
          </a:p>
        </p:txBody>
      </p:sp>
      <p:sp>
        <p:nvSpPr>
          <p:cNvPr id="7" name="Rectangle 6"/>
          <p:cNvSpPr/>
          <p:nvPr/>
        </p:nvSpPr>
        <p:spPr>
          <a:xfrm>
            <a:off x="6477000" y="3352800"/>
            <a:ext cx="457200" cy="1524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9DDB6A"/>
              </a:solidFill>
            </a:endParaRPr>
          </a:p>
        </p:txBody>
      </p:sp>
      <p:sp>
        <p:nvSpPr>
          <p:cNvPr id="8" name="Rectangle 7"/>
          <p:cNvSpPr/>
          <p:nvPr/>
        </p:nvSpPr>
        <p:spPr>
          <a:xfrm>
            <a:off x="914400" y="3886200"/>
            <a:ext cx="457200" cy="1524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9DDB6A"/>
              </a:solidFill>
            </a:endParaRPr>
          </a:p>
        </p:txBody>
      </p:sp>
      <p:sp>
        <p:nvSpPr>
          <p:cNvPr id="9" name="Rectangle 8"/>
          <p:cNvSpPr/>
          <p:nvPr/>
        </p:nvSpPr>
        <p:spPr>
          <a:xfrm>
            <a:off x="3429000" y="3733800"/>
            <a:ext cx="457200" cy="1524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9DDB6A"/>
              </a:solidFill>
            </a:endParaRP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260350"/>
            <a:ext cx="8229600" cy="1143000"/>
          </a:xfrm>
        </p:spPr>
        <p:txBody>
          <a:bodyPr rtlCol="0">
            <a:normAutofit fontScale="90000"/>
          </a:bodyPr>
          <a:lstStyle/>
          <a:p>
            <a:pPr eaLnBrk="1" fontAlgn="auto" hangingPunct="1">
              <a:spcAft>
                <a:spcPts val="0"/>
              </a:spcAft>
              <a:defRPr/>
            </a:pPr>
            <a:r>
              <a:rPr lang="en-GB" dirty="0" smtClean="0"/>
              <a:t>Chest Percussion</a:t>
            </a:r>
            <a:br>
              <a:rPr lang="en-GB" dirty="0" smtClean="0"/>
            </a:br>
            <a:endParaRPr lang="en-GB" dirty="0"/>
          </a:p>
        </p:txBody>
      </p:sp>
      <p:pic>
        <p:nvPicPr>
          <p:cNvPr id="19458" name="Picture 2" descr="C:\Documents and Settings\Osborn Caesar.GODISFAITHFUL\My Documents\My Pictures\Cupped_hand.jpg"/>
          <p:cNvPicPr>
            <a:picLocks noGrp="1" noChangeAspect="1" noChangeArrowheads="1"/>
          </p:cNvPicPr>
          <p:nvPr>
            <p:ph idx="1"/>
          </p:nvPr>
        </p:nvPicPr>
        <p:blipFill>
          <a:blip r:embed="rId2"/>
          <a:srcRect/>
          <a:stretch>
            <a:fillRect/>
          </a:stretch>
        </p:blipFill>
        <p:spPr>
          <a:xfrm>
            <a:off x="2032000" y="1957388"/>
            <a:ext cx="5080000" cy="3810000"/>
          </a:xfrm>
        </p:spPr>
      </p:pic>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pPr eaLnBrk="1" hangingPunct="1"/>
            <a:r>
              <a:rPr lang="en-GB" smtClean="0"/>
              <a:t>Lingula</a:t>
            </a:r>
          </a:p>
        </p:txBody>
      </p:sp>
      <p:pic>
        <p:nvPicPr>
          <p:cNvPr id="28674" name="Picture 2" descr="C:\Documents and Settings\Osborn Caesar.GODISFAITHFUL\My Documents\My Pictures\4Lingula.jpg"/>
          <p:cNvPicPr>
            <a:picLocks noGrp="1" noChangeAspect="1" noChangeArrowheads="1"/>
          </p:cNvPicPr>
          <p:nvPr>
            <p:ph idx="1"/>
          </p:nvPr>
        </p:nvPicPr>
        <p:blipFill>
          <a:blip r:embed="rId2"/>
          <a:srcRect/>
          <a:stretch>
            <a:fillRect/>
          </a:stretch>
        </p:blipFill>
        <p:spPr>
          <a:xfrm>
            <a:off x="2032000" y="1957388"/>
            <a:ext cx="5080000" cy="3810000"/>
          </a:xfrm>
        </p:spPr>
      </p:pic>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pPr eaLnBrk="1" hangingPunct="1"/>
            <a:r>
              <a:rPr lang="en-GB" smtClean="0"/>
              <a:t>Middle Lobe</a:t>
            </a:r>
          </a:p>
        </p:txBody>
      </p:sp>
      <p:pic>
        <p:nvPicPr>
          <p:cNvPr id="30722" name="Picture 2" descr="C:\Documents and Settings\Osborn Caesar.GODISFAITHFUL\My Documents\My Pictures\5Middle_Lobe.jpg"/>
          <p:cNvPicPr>
            <a:picLocks noGrp="1" noChangeAspect="1" noChangeArrowheads="1"/>
          </p:cNvPicPr>
          <p:nvPr>
            <p:ph idx="1"/>
          </p:nvPr>
        </p:nvPicPr>
        <p:blipFill>
          <a:blip r:embed="rId2"/>
          <a:srcRect/>
          <a:stretch>
            <a:fillRect/>
          </a:stretch>
        </p:blipFill>
        <p:spPr>
          <a:xfrm>
            <a:off x="2032000" y="1957388"/>
            <a:ext cx="5080000" cy="3810000"/>
          </a:xfrm>
        </p:spPr>
      </p:pic>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eaLnBrk="1" hangingPunct="1"/>
            <a:r>
              <a:rPr lang="en-GB" smtClean="0"/>
              <a:t>Lower Lobes</a:t>
            </a:r>
          </a:p>
        </p:txBody>
      </p:sp>
      <p:pic>
        <p:nvPicPr>
          <p:cNvPr id="32770" name="Picture 2" descr="C:\Documents and Settings\Osborn Caesar.GODISFAITHFUL\My Documents\My Pictures\6Lower_LobesAnterior.jpg"/>
          <p:cNvPicPr>
            <a:picLocks noGrp="1" noChangeAspect="1" noChangeArrowheads="1"/>
          </p:cNvPicPr>
          <p:nvPr>
            <p:ph idx="1"/>
          </p:nvPr>
        </p:nvPicPr>
        <p:blipFill>
          <a:blip r:embed="rId2"/>
          <a:srcRect/>
          <a:stretch>
            <a:fillRect/>
          </a:stretch>
        </p:blipFill>
        <p:spPr>
          <a:xfrm>
            <a:off x="2032000" y="1957388"/>
            <a:ext cx="5080000" cy="3810000"/>
          </a:xfrm>
        </p:spPr>
      </p:pic>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eaLnBrk="1" hangingPunct="1"/>
            <a:r>
              <a:rPr lang="en-GB" smtClean="0"/>
              <a:t>Lower Lobes</a:t>
            </a:r>
          </a:p>
        </p:txBody>
      </p:sp>
      <p:pic>
        <p:nvPicPr>
          <p:cNvPr id="38914" name="Picture 2" descr="C:\Documents and Settings\Osborn Caesar.GODISFAITHFUL\My Documents\My Pictures\10LowerLobes_Superior_Segments.jpg"/>
          <p:cNvPicPr>
            <a:picLocks noGrp="1" noChangeAspect="1" noChangeArrowheads="1"/>
          </p:cNvPicPr>
          <p:nvPr>
            <p:ph idx="1"/>
          </p:nvPr>
        </p:nvPicPr>
        <p:blipFill>
          <a:blip r:embed="rId2"/>
          <a:srcRect/>
          <a:stretch>
            <a:fillRect/>
          </a:stretch>
        </p:blipFill>
        <p:spPr>
          <a:xfrm>
            <a:off x="2032000" y="1957388"/>
            <a:ext cx="5080000" cy="3810000"/>
          </a:xfrm>
        </p:spPr>
      </p:pic>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pPr eaLnBrk="1" hangingPunct="1"/>
            <a:r>
              <a:rPr lang="en-GB" smtClean="0"/>
              <a:t>Lower lobes</a:t>
            </a:r>
          </a:p>
        </p:txBody>
      </p:sp>
      <p:pic>
        <p:nvPicPr>
          <p:cNvPr id="36866" name="Picture 2" descr="C:\Documents and Settings\Osborn Caesar.GODISFAITHFUL\My Documents\My Pictures\LowerLobesLateralBasal.jpg"/>
          <p:cNvPicPr>
            <a:picLocks noGrp="1" noChangeAspect="1" noChangeArrowheads="1"/>
          </p:cNvPicPr>
          <p:nvPr>
            <p:ph idx="1"/>
          </p:nvPr>
        </p:nvPicPr>
        <p:blipFill>
          <a:blip r:embed="rId2"/>
          <a:srcRect/>
          <a:stretch>
            <a:fillRect/>
          </a:stretch>
        </p:blipFill>
        <p:spPr>
          <a:xfrm>
            <a:off x="2032000" y="1957388"/>
            <a:ext cx="5080000" cy="3810000"/>
          </a:xfrm>
        </p:spPr>
      </p:pic>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eaLnBrk="1" hangingPunct="1"/>
            <a:r>
              <a:rPr lang="en-GB" smtClean="0"/>
              <a:t>Lower Lobes</a:t>
            </a:r>
          </a:p>
        </p:txBody>
      </p:sp>
      <p:pic>
        <p:nvPicPr>
          <p:cNvPr id="38914" name="Picture 2" descr="C:\Documents and Settings\Osborn Caesar.GODISFAITHFUL\My Documents\My Pictures\10LowerLobes_Superior_Segments.jpg"/>
          <p:cNvPicPr>
            <a:picLocks noGrp="1" noChangeAspect="1" noChangeArrowheads="1"/>
          </p:cNvPicPr>
          <p:nvPr>
            <p:ph idx="1"/>
          </p:nvPr>
        </p:nvPicPr>
        <p:blipFill>
          <a:blip r:embed="rId2"/>
          <a:srcRect/>
          <a:stretch>
            <a:fillRect/>
          </a:stretch>
        </p:blipFill>
        <p:spPr>
          <a:xfrm>
            <a:off x="2032000" y="1957388"/>
            <a:ext cx="5080000" cy="3810000"/>
          </a:xfrm>
        </p:spPr>
      </p:pic>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0000"/>
                </a:solidFill>
              </a:rPr>
              <a:t>SESSIONS</a:t>
            </a:r>
            <a:endParaRPr lang="en-US" sz="3600" dirty="0">
              <a:solidFill>
                <a:srgbClr val="FF0000"/>
              </a:solidFill>
            </a:endParaRPr>
          </a:p>
        </p:txBody>
      </p:sp>
      <p:sp>
        <p:nvSpPr>
          <p:cNvPr id="3" name="Content Placeholder 2"/>
          <p:cNvSpPr>
            <a:spLocks noGrp="1"/>
          </p:cNvSpPr>
          <p:nvPr>
            <p:ph idx="1"/>
          </p:nvPr>
        </p:nvSpPr>
        <p:spPr/>
        <p:txBody>
          <a:bodyPr>
            <a:normAutofit/>
          </a:bodyPr>
          <a:lstStyle/>
          <a:p>
            <a:r>
              <a:rPr lang="en-US" sz="2000" dirty="0" smtClean="0"/>
              <a:t>INTRODUCTION &amp; MOTIVATION</a:t>
            </a:r>
          </a:p>
          <a:p>
            <a:r>
              <a:rPr lang="en-US" sz="2000" dirty="0" smtClean="0"/>
              <a:t>WELLNESS ASSESSMENT</a:t>
            </a:r>
          </a:p>
          <a:p>
            <a:r>
              <a:rPr lang="en-US" sz="2000" dirty="0" smtClean="0"/>
              <a:t>SET GOALS &amp; FITNESS  PROTOCOLS</a:t>
            </a:r>
          </a:p>
          <a:p>
            <a:r>
              <a:rPr lang="en-US" sz="2000" dirty="0" smtClean="0"/>
              <a:t>NUTRITION</a:t>
            </a:r>
          </a:p>
          <a:p>
            <a:r>
              <a:rPr lang="en-US" sz="2000" dirty="0" smtClean="0"/>
              <a:t>ACTIVITY ,ADL, ERGONOMICS</a:t>
            </a:r>
          </a:p>
          <a:p>
            <a:r>
              <a:rPr lang="en-US" sz="2000" dirty="0" smtClean="0"/>
              <a:t>ENDURACE ASSESMENT</a:t>
            </a:r>
          </a:p>
          <a:p>
            <a:r>
              <a:rPr lang="en-US" sz="2000" dirty="0" smtClean="0"/>
              <a:t>LIFESTYLE MODIFICATION</a:t>
            </a:r>
          </a:p>
          <a:p>
            <a:r>
              <a:rPr lang="en-US" sz="2000" dirty="0" smtClean="0"/>
              <a:t>BREATHE MORE </a:t>
            </a:r>
          </a:p>
          <a:p>
            <a:r>
              <a:rPr lang="en-US" sz="2000" dirty="0" smtClean="0"/>
              <a:t>SPECIFIC  AREAS</a:t>
            </a:r>
          </a:p>
          <a:p>
            <a:r>
              <a:rPr lang="en-US" sz="2000" dirty="0" smtClean="0"/>
              <a:t>SUPPLEMENTS</a:t>
            </a:r>
          </a:p>
          <a:p>
            <a:r>
              <a:rPr lang="en-US" sz="2000" dirty="0" smtClean="0"/>
              <a:t> SOCIAL SUPPORT</a:t>
            </a:r>
          </a:p>
          <a:p>
            <a:endParaRPr lang="en-US" sz="2000" dirty="0" smtClean="0"/>
          </a:p>
          <a:p>
            <a:endParaRPr lang="en-US" sz="2000" dirty="0" smtClean="0"/>
          </a:p>
          <a:p>
            <a:endParaRPr lang="en-US" sz="2000" dirty="0" smtClean="0"/>
          </a:p>
          <a:p>
            <a:endParaRPr lang="en-US" dirty="0" smtClean="0"/>
          </a:p>
          <a:p>
            <a:endParaRPr lang="en-US" dirty="0"/>
          </a:p>
        </p:txBody>
      </p:sp>
    </p:spTree>
  </p:cSld>
  <p:clrMapOvr>
    <a:masterClrMapping/>
  </p:clrMapOvr>
  <p:transition advTm="4462"/>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43050"/>
            <a:ext cx="7758138" cy="1357322"/>
          </a:xfrm>
        </p:spPr>
        <p:txBody>
          <a:bodyPr/>
          <a:lstStyle/>
          <a:p>
            <a:r>
              <a:rPr lang="en-IN" dirty="0" smtClean="0"/>
              <a:t>Cardiac Rehab</a:t>
            </a:r>
            <a:endParaRPr lang="en-IN" dirty="0"/>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621570" name="Picture 2" descr="C:\Users\Vaio\Desktop\images (1).jpg"/>
          <p:cNvPicPr>
            <a:picLocks noChangeAspect="1" noChangeArrowheads="1"/>
          </p:cNvPicPr>
          <p:nvPr/>
        </p:nvPicPr>
        <p:blipFill>
          <a:blip r:embed="rId2"/>
          <a:srcRect/>
          <a:stretch>
            <a:fillRect/>
          </a:stretch>
        </p:blipFill>
        <p:spPr bwMode="auto">
          <a:xfrm>
            <a:off x="1785918" y="1518102"/>
            <a:ext cx="4929222" cy="3692159"/>
          </a:xfrm>
          <a:prstGeom prst="rect">
            <a:avLst/>
          </a:prstGeom>
          <a:noFill/>
        </p:spPr>
      </p:pic>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857232"/>
            <a:ext cx="7615262" cy="560406"/>
          </a:xfrm>
        </p:spPr>
        <p:txBody>
          <a:bodyPr>
            <a:normAutofit fontScale="90000"/>
          </a:bodyPr>
          <a:lstStyle/>
          <a:p>
            <a:pPr eaLnBrk="1" hangingPunct="1">
              <a:defRPr/>
            </a:pPr>
            <a:r>
              <a:rPr lang="en-US" altLang="en-US" dirty="0" smtClean="0"/>
              <a:t>Core Program Components</a:t>
            </a:r>
          </a:p>
        </p:txBody>
      </p:sp>
      <p:sp>
        <p:nvSpPr>
          <p:cNvPr id="37891" name="Rectangle 3"/>
          <p:cNvSpPr>
            <a:spLocks noGrp="1" noChangeArrowheads="1"/>
          </p:cNvSpPr>
          <p:nvPr>
            <p:ph type="body" idx="1"/>
          </p:nvPr>
        </p:nvSpPr>
        <p:spPr>
          <a:xfrm>
            <a:off x="1428728" y="2071678"/>
            <a:ext cx="6429420" cy="3071834"/>
          </a:xfrm>
        </p:spPr>
        <p:txBody>
          <a:bodyPr/>
          <a:lstStyle/>
          <a:p>
            <a:pPr eaLnBrk="1" hangingPunct="1">
              <a:buNone/>
              <a:defRPr/>
            </a:pPr>
            <a:r>
              <a:rPr lang="en-US" altLang="en-US" sz="2800" dirty="0" smtClean="0">
                <a:latin typeface="+mj-lt"/>
              </a:rPr>
              <a:t>Risk factor management</a:t>
            </a:r>
          </a:p>
          <a:p>
            <a:pPr eaLnBrk="1" hangingPunct="1">
              <a:buNone/>
              <a:defRPr/>
            </a:pPr>
            <a:endParaRPr lang="en-US" altLang="en-US" sz="2800" dirty="0" smtClean="0">
              <a:latin typeface="+mj-lt"/>
            </a:endParaRPr>
          </a:p>
          <a:p>
            <a:pPr eaLnBrk="1" hangingPunct="1">
              <a:buNone/>
              <a:defRPr/>
            </a:pPr>
            <a:r>
              <a:rPr lang="en-US" altLang="en-US" sz="2800" dirty="0" smtClean="0">
                <a:latin typeface="+mj-lt"/>
              </a:rPr>
              <a:t>Baseline &amp; ongoing patient assessment </a:t>
            </a:r>
          </a:p>
          <a:p>
            <a:pPr eaLnBrk="1" hangingPunct="1">
              <a:buNone/>
              <a:defRPr/>
            </a:pPr>
            <a:endParaRPr lang="en-US" altLang="en-US" sz="2800" dirty="0" smtClean="0">
              <a:latin typeface="+mj-lt"/>
            </a:endParaRPr>
          </a:p>
          <a:p>
            <a:pPr eaLnBrk="1" hangingPunct="1">
              <a:buNone/>
              <a:defRPr/>
            </a:pPr>
            <a:r>
              <a:rPr lang="en-US" altLang="en-US" sz="2800" dirty="0" smtClean="0">
                <a:latin typeface="+mj-lt"/>
              </a:rPr>
              <a:t>Exercise/activity training</a:t>
            </a:r>
            <a:r>
              <a:rPr lang="en-US" altLang="en-US" sz="3600" dirty="0" smtClean="0">
                <a:latin typeface="+mj-lt"/>
              </a:rPr>
              <a:t> </a:t>
            </a:r>
          </a:p>
          <a:p>
            <a:pPr>
              <a:buNone/>
              <a:defRPr/>
            </a:pPr>
            <a:endParaRPr lang="en-US" altLang="en-US" sz="2800" dirty="0" smtClean="0">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071538" y="274638"/>
            <a:ext cx="7072362" cy="939784"/>
          </a:xfrm>
        </p:spPr>
        <p:txBody>
          <a:bodyPr/>
          <a:lstStyle/>
          <a:p>
            <a:pPr eaLnBrk="1" hangingPunct="1">
              <a:defRPr/>
            </a:pPr>
            <a:r>
              <a:rPr lang="en-US" altLang="en-US" dirty="0" smtClean="0"/>
              <a:t>Exercise Research</a:t>
            </a:r>
          </a:p>
        </p:txBody>
      </p:sp>
      <p:sp>
        <p:nvSpPr>
          <p:cNvPr id="41987" name="Rectangle 3"/>
          <p:cNvSpPr>
            <a:spLocks noGrp="1" noChangeArrowheads="1"/>
          </p:cNvSpPr>
          <p:nvPr>
            <p:ph type="body" idx="1"/>
          </p:nvPr>
        </p:nvSpPr>
        <p:spPr>
          <a:xfrm>
            <a:off x="714348" y="1500174"/>
            <a:ext cx="7858180" cy="4214826"/>
          </a:xfrm>
        </p:spPr>
        <p:txBody>
          <a:bodyPr>
            <a:normAutofit lnSpcReduction="10000"/>
          </a:bodyPr>
          <a:lstStyle/>
          <a:p>
            <a:pPr eaLnBrk="1" hangingPunct="1">
              <a:lnSpc>
                <a:spcPct val="90000"/>
              </a:lnSpc>
              <a:buNone/>
              <a:defRPr/>
            </a:pPr>
            <a:r>
              <a:rPr lang="en-US" altLang="en-US" sz="2800" dirty="0" smtClean="0"/>
              <a:t>Direct relation between inactivity and cardiovascular mortality. Inactivity is an independent risk factor for of CAD.</a:t>
            </a:r>
          </a:p>
          <a:p>
            <a:pPr eaLnBrk="1" hangingPunct="1">
              <a:lnSpc>
                <a:spcPct val="90000"/>
              </a:lnSpc>
              <a:buNone/>
              <a:defRPr/>
            </a:pPr>
            <a:endParaRPr lang="en-US" altLang="en-US" sz="2800" dirty="0" smtClean="0"/>
          </a:p>
          <a:p>
            <a:pPr eaLnBrk="1" hangingPunct="1">
              <a:lnSpc>
                <a:spcPct val="90000"/>
              </a:lnSpc>
              <a:buNone/>
              <a:defRPr/>
            </a:pPr>
            <a:r>
              <a:rPr lang="en-US" altLang="en-US" sz="2800" dirty="0" smtClean="0"/>
              <a:t>Exercise capacity is a more powerful predictor of mortality among men than other established risk factors for CAD. </a:t>
            </a:r>
          </a:p>
          <a:p>
            <a:pPr eaLnBrk="1" hangingPunct="1">
              <a:lnSpc>
                <a:spcPct val="90000"/>
              </a:lnSpc>
              <a:buNone/>
              <a:defRPr/>
            </a:pPr>
            <a:endParaRPr lang="en-US" altLang="en-US" sz="2800" dirty="0" smtClean="0"/>
          </a:p>
          <a:p>
            <a:pPr eaLnBrk="1" hangingPunct="1">
              <a:lnSpc>
                <a:spcPct val="90000"/>
              </a:lnSpc>
              <a:buNone/>
              <a:defRPr/>
            </a:pPr>
            <a:r>
              <a:rPr lang="en-US" altLang="en-US" sz="2800" dirty="0" smtClean="0"/>
              <a:t>Physical fitness has been clearly associated with improvements in lipid profiles.</a:t>
            </a: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642918"/>
            <a:ext cx="8186766" cy="1214446"/>
          </a:xfrm>
        </p:spPr>
        <p:txBody>
          <a:bodyPr>
            <a:normAutofit/>
          </a:bodyPr>
          <a:lstStyle/>
          <a:p>
            <a:pPr lvl="6" algn="ctr" rtl="0">
              <a:spcBef>
                <a:spcPct val="0"/>
              </a:spcBef>
            </a:pPr>
            <a:r>
              <a:rPr lang="en-US" sz="3200" dirty="0" smtClean="0">
                <a:latin typeface="Trebuchet MS" pitchFamily="34" charset="0"/>
                <a:cs typeface="Trebuchet MS" pitchFamily="34" charset="0"/>
              </a:rPr>
              <a:t>Body Mass Index (BMI)</a:t>
            </a:r>
            <a:br>
              <a:rPr lang="en-US" sz="3200" dirty="0" smtClean="0">
                <a:latin typeface="Trebuchet MS" pitchFamily="34" charset="0"/>
                <a:cs typeface="Trebuchet MS" pitchFamily="34" charset="0"/>
              </a:rPr>
            </a:br>
            <a:endParaRPr lang="en-US" sz="3200" dirty="0" smtClean="0">
              <a:latin typeface="Trebuchet MS" pitchFamily="34" charset="0"/>
              <a:cs typeface="Trebuchet MS" pitchFamily="34" charset="0"/>
            </a:endParaRPr>
          </a:p>
        </p:txBody>
      </p:sp>
      <p:sp>
        <p:nvSpPr>
          <p:cNvPr id="16387" name="Content Placeholder 2"/>
          <p:cNvSpPr>
            <a:spLocks noGrp="1"/>
          </p:cNvSpPr>
          <p:nvPr>
            <p:ph idx="1"/>
          </p:nvPr>
        </p:nvSpPr>
        <p:spPr>
          <a:xfrm>
            <a:off x="925513" y="2000240"/>
            <a:ext cx="6575445" cy="3943360"/>
          </a:xfrm>
        </p:spPr>
        <p:txBody>
          <a:bodyPr>
            <a:normAutofit/>
          </a:bodyPr>
          <a:lstStyle/>
          <a:p>
            <a:pPr lvl="6">
              <a:buNone/>
            </a:pPr>
            <a:endParaRPr lang="en-US" dirty="0" smtClean="0">
              <a:latin typeface="Trebuchet MS" pitchFamily="34" charset="0"/>
              <a:cs typeface="Trebuchet MS" pitchFamily="34" charset="0"/>
            </a:endParaRPr>
          </a:p>
          <a:p>
            <a:pPr lvl="1"/>
            <a:r>
              <a:rPr lang="en-US" dirty="0" smtClean="0">
                <a:latin typeface="Trebuchet MS" pitchFamily="34" charset="0"/>
                <a:cs typeface="Trebuchet MS" pitchFamily="34" charset="0"/>
              </a:rPr>
              <a:t>Normal weight = 18.5-24.9 </a:t>
            </a:r>
          </a:p>
          <a:p>
            <a:pPr lvl="1"/>
            <a:r>
              <a:rPr lang="en-US" dirty="0" smtClean="0">
                <a:latin typeface="Trebuchet MS" pitchFamily="34" charset="0"/>
                <a:cs typeface="Trebuchet MS" pitchFamily="34" charset="0"/>
              </a:rPr>
              <a:t>Overweight = 25-29.9 </a:t>
            </a:r>
          </a:p>
          <a:p>
            <a:pPr lvl="1"/>
            <a:r>
              <a:rPr lang="en-US" dirty="0" smtClean="0">
                <a:latin typeface="Trebuchet MS" pitchFamily="34" charset="0"/>
                <a:cs typeface="Trebuchet MS" pitchFamily="34" charset="0"/>
              </a:rPr>
              <a:t>Obesity = BMI of 30 or greater </a:t>
            </a:r>
          </a:p>
          <a:p>
            <a:pPr lvl="1"/>
            <a:endParaRPr lang="en-US" dirty="0" smtClean="0">
              <a:latin typeface="Trebuchet MS" pitchFamily="34" charset="0"/>
              <a:cs typeface="Trebuchet MS" pitchFamily="34" charset="0"/>
            </a:endParaRP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714356"/>
            <a:ext cx="7901014" cy="703282"/>
          </a:xfrm>
        </p:spPr>
        <p:txBody>
          <a:bodyPr>
            <a:normAutofit fontScale="90000"/>
          </a:bodyPr>
          <a:lstStyle/>
          <a:p>
            <a:r>
              <a:rPr lang="en-US" dirty="0" smtClean="0">
                <a:cs typeface="Trebuchet MS" pitchFamily="34" charset="0"/>
              </a:rPr>
              <a:t>Cause of Obesity </a:t>
            </a:r>
          </a:p>
        </p:txBody>
      </p:sp>
      <p:sp>
        <p:nvSpPr>
          <p:cNvPr id="18435" name="Content Placeholder 2"/>
          <p:cNvSpPr>
            <a:spLocks noGrp="1"/>
          </p:cNvSpPr>
          <p:nvPr>
            <p:ph idx="1"/>
          </p:nvPr>
        </p:nvSpPr>
        <p:spPr>
          <a:xfrm>
            <a:off x="714348" y="1643049"/>
            <a:ext cx="7786742" cy="4214843"/>
          </a:xfrm>
        </p:spPr>
        <p:txBody>
          <a:bodyPr>
            <a:normAutofit/>
          </a:bodyPr>
          <a:lstStyle/>
          <a:p>
            <a:pPr>
              <a:buNone/>
            </a:pPr>
            <a:r>
              <a:rPr lang="en-US" dirty="0" smtClean="0">
                <a:latin typeface="+mj-lt"/>
                <a:cs typeface="Trebuchet MS" pitchFamily="34" charset="0"/>
              </a:rPr>
              <a:t>Simple equation…when you eat more than you use..it is stored in your body as “fat”. </a:t>
            </a:r>
          </a:p>
          <a:p>
            <a:pPr lvl="1">
              <a:buNone/>
            </a:pPr>
            <a:r>
              <a:rPr lang="en-US" dirty="0" smtClean="0">
                <a:latin typeface="+mj-lt"/>
                <a:cs typeface="Trebuchet MS" pitchFamily="34" charset="0"/>
              </a:rPr>
              <a:t>Causes:</a:t>
            </a:r>
          </a:p>
          <a:p>
            <a:pPr lvl="2">
              <a:buNone/>
            </a:pPr>
            <a:r>
              <a:rPr lang="en-US" dirty="0" smtClean="0">
                <a:latin typeface="+mj-lt"/>
                <a:cs typeface="Trebuchet MS" pitchFamily="34" charset="0"/>
              </a:rPr>
              <a:t>Processed food</a:t>
            </a:r>
          </a:p>
          <a:p>
            <a:pPr lvl="2">
              <a:buNone/>
            </a:pPr>
            <a:r>
              <a:rPr lang="en-US" dirty="0" smtClean="0">
                <a:latin typeface="+mj-lt"/>
                <a:cs typeface="Trebuchet MS" pitchFamily="34" charset="0"/>
              </a:rPr>
              <a:t>Higher sugar, fat and calories in what we eat</a:t>
            </a:r>
          </a:p>
          <a:p>
            <a:pPr lvl="2">
              <a:buNone/>
            </a:pPr>
            <a:r>
              <a:rPr lang="en-US" dirty="0" smtClean="0">
                <a:latin typeface="+mj-lt"/>
                <a:cs typeface="Trebuchet MS" pitchFamily="34" charset="0"/>
              </a:rPr>
              <a:t>Less nutrients</a:t>
            </a:r>
          </a:p>
          <a:p>
            <a:pPr lvl="2">
              <a:buNone/>
            </a:pPr>
            <a:r>
              <a:rPr lang="en-US" dirty="0" smtClean="0">
                <a:latin typeface="+mj-lt"/>
                <a:cs typeface="Trebuchet MS" pitchFamily="34" charset="0"/>
              </a:rPr>
              <a:t>Reduced intake of vitamins and minerals </a:t>
            </a:r>
          </a:p>
          <a:p>
            <a:pPr lvl="2">
              <a:buNone/>
            </a:pPr>
            <a:endParaRPr lang="en-US" dirty="0" smtClean="0">
              <a:latin typeface="Trebuchet MS" pitchFamily="34" charset="0"/>
              <a:cs typeface="Trebuchet MS" pitchFamily="34" charset="0"/>
            </a:endParaRPr>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57200" y="571480"/>
            <a:ext cx="8258204" cy="846158"/>
          </a:xfrm>
        </p:spPr>
        <p:txBody>
          <a:bodyPr>
            <a:normAutofit/>
          </a:bodyPr>
          <a:lstStyle/>
          <a:p>
            <a:r>
              <a:rPr lang="en-US" sz="4000" dirty="0" smtClean="0">
                <a:cs typeface="Trebuchet MS" pitchFamily="34" charset="0"/>
              </a:rPr>
              <a:t>What does obesity do to our bodies</a:t>
            </a:r>
            <a:r>
              <a:rPr lang="en-US" dirty="0" smtClean="0">
                <a:latin typeface="Trebuchet MS" pitchFamily="34" charset="0"/>
                <a:cs typeface="Trebuchet MS" pitchFamily="34" charset="0"/>
              </a:rPr>
              <a:t>? </a:t>
            </a:r>
          </a:p>
        </p:txBody>
      </p:sp>
      <p:sp>
        <p:nvSpPr>
          <p:cNvPr id="20483" name="Content Placeholder 2"/>
          <p:cNvSpPr>
            <a:spLocks noGrp="1"/>
          </p:cNvSpPr>
          <p:nvPr>
            <p:ph idx="1"/>
          </p:nvPr>
        </p:nvSpPr>
        <p:spPr>
          <a:xfrm>
            <a:off x="844550" y="1714488"/>
            <a:ext cx="6942160" cy="4206886"/>
          </a:xfrm>
        </p:spPr>
        <p:txBody>
          <a:bodyPr>
            <a:normAutofit/>
          </a:bodyPr>
          <a:lstStyle/>
          <a:p>
            <a:pPr lvl="1"/>
            <a:r>
              <a:rPr lang="en-US" dirty="0" smtClean="0">
                <a:latin typeface="+mj-lt"/>
                <a:cs typeface="Trebuchet MS" pitchFamily="34" charset="0"/>
              </a:rPr>
              <a:t>Cardiovascular disease</a:t>
            </a:r>
          </a:p>
          <a:p>
            <a:pPr lvl="1"/>
            <a:r>
              <a:rPr lang="en-US" dirty="0" smtClean="0">
                <a:latin typeface="+mj-lt"/>
                <a:cs typeface="Trebuchet MS" pitchFamily="34" charset="0"/>
              </a:rPr>
              <a:t>Diabetes type 2</a:t>
            </a:r>
          </a:p>
          <a:p>
            <a:pPr lvl="1"/>
            <a:r>
              <a:rPr lang="en-US" dirty="0" smtClean="0">
                <a:latin typeface="+mj-lt"/>
                <a:cs typeface="Trebuchet MS" pitchFamily="34" charset="0"/>
              </a:rPr>
              <a:t>Musculoskeletal disorders </a:t>
            </a:r>
          </a:p>
          <a:p>
            <a:pPr lvl="1"/>
            <a:r>
              <a:rPr lang="en-US" dirty="0" smtClean="0">
                <a:latin typeface="+mj-lt"/>
                <a:cs typeface="Trebuchet MS" pitchFamily="34" charset="0"/>
              </a:rPr>
              <a:t>Cancers-endometrial, cervical and colon</a:t>
            </a:r>
          </a:p>
          <a:p>
            <a:pPr lvl="1"/>
            <a:r>
              <a:rPr lang="en-US" dirty="0" smtClean="0">
                <a:latin typeface="+mj-lt"/>
                <a:cs typeface="Trebuchet MS" pitchFamily="34" charset="0"/>
              </a:rPr>
              <a:t>Infertility </a:t>
            </a:r>
          </a:p>
          <a:p>
            <a:pPr lvl="1"/>
            <a:r>
              <a:rPr lang="en-US" dirty="0" smtClean="0">
                <a:latin typeface="+mj-lt"/>
                <a:cs typeface="Trebuchet MS" pitchFamily="34" charset="0"/>
              </a:rPr>
              <a:t>Gallstones </a:t>
            </a:r>
          </a:p>
          <a:p>
            <a:pPr lvl="1"/>
            <a:r>
              <a:rPr lang="en-US" dirty="0" smtClean="0">
                <a:latin typeface="+mj-lt"/>
                <a:cs typeface="Trebuchet MS" pitchFamily="34" charset="0"/>
              </a:rPr>
              <a:t>Premature death and disability </a:t>
            </a: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57200" y="428604"/>
            <a:ext cx="8043890" cy="989034"/>
          </a:xfrm>
        </p:spPr>
        <p:txBody>
          <a:bodyPr/>
          <a:lstStyle/>
          <a:p>
            <a:r>
              <a:rPr lang="en-US" dirty="0" smtClean="0">
                <a:cs typeface="Trebuchet MS" pitchFamily="34" charset="0"/>
              </a:rPr>
              <a:t>Nutrition  </a:t>
            </a:r>
          </a:p>
        </p:txBody>
      </p:sp>
      <p:sp>
        <p:nvSpPr>
          <p:cNvPr id="30723" name="Content Placeholder 2"/>
          <p:cNvSpPr>
            <a:spLocks noGrp="1"/>
          </p:cNvSpPr>
          <p:nvPr>
            <p:ph idx="1"/>
          </p:nvPr>
        </p:nvSpPr>
        <p:spPr>
          <a:xfrm>
            <a:off x="457200" y="1714488"/>
            <a:ext cx="7543824" cy="4411675"/>
          </a:xfrm>
        </p:spPr>
        <p:txBody>
          <a:bodyPr/>
          <a:lstStyle/>
          <a:p>
            <a:pPr>
              <a:buNone/>
            </a:pPr>
            <a:r>
              <a:rPr lang="en-US" dirty="0" smtClean="0">
                <a:latin typeface="+mj-lt"/>
                <a:cs typeface="Trebuchet MS" pitchFamily="34" charset="0"/>
              </a:rPr>
              <a:t>Nutrition counts! </a:t>
            </a:r>
          </a:p>
          <a:p>
            <a:pPr lvl="1">
              <a:buNone/>
            </a:pPr>
            <a:r>
              <a:rPr lang="en-US" dirty="0" smtClean="0">
                <a:latin typeface="+mj-lt"/>
                <a:cs typeface="Trebuchet MS" pitchFamily="34" charset="0"/>
              </a:rPr>
              <a:t>Nutrition is everything!  Healthy foods, fruits, vegetables, legumes…a colorful diet is best! </a:t>
            </a:r>
          </a:p>
          <a:p>
            <a:pPr lvl="1">
              <a:buNone/>
            </a:pPr>
            <a:r>
              <a:rPr lang="en-US" dirty="0" smtClean="0">
                <a:latin typeface="+mj-lt"/>
                <a:cs typeface="Trebuchet MS" pitchFamily="34" charset="0"/>
              </a:rPr>
              <a:t>Low sugar, low fat</a:t>
            </a:r>
          </a:p>
          <a:p>
            <a:pPr lvl="1">
              <a:buNone/>
            </a:pPr>
            <a:r>
              <a:rPr lang="en-US" dirty="0" smtClean="0">
                <a:latin typeface="+mj-lt"/>
                <a:cs typeface="Trebuchet MS" pitchFamily="34" charset="0"/>
              </a:rPr>
              <a:t>Work out   </a:t>
            </a:r>
          </a:p>
          <a:p>
            <a:pPr lvl="1">
              <a:buNone/>
            </a:pPr>
            <a:endParaRPr lang="en-US" dirty="0" smtClean="0">
              <a:latin typeface="+mj-lt"/>
              <a:cs typeface="Trebuchet MS" pitchFamily="34" charset="0"/>
            </a:endParaRPr>
          </a:p>
          <a:p>
            <a:pPr lvl="1"/>
            <a:endParaRPr lang="en-US" dirty="0" smtClean="0">
              <a:latin typeface="Trebuchet MS" pitchFamily="34" charset="0"/>
              <a:cs typeface="Trebuchet MS" pitchFamily="34" charset="0"/>
            </a:endParaRPr>
          </a:p>
          <a:p>
            <a:pPr lvl="1"/>
            <a:endParaRPr lang="en-US" dirty="0" smtClean="0">
              <a:latin typeface="Trebuchet MS" pitchFamily="34" charset="0"/>
              <a:cs typeface="Trebuchet MS" pitchFamily="34" charset="0"/>
            </a:endParaRP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428604"/>
            <a:ext cx="8115328" cy="989034"/>
          </a:xfrm>
        </p:spPr>
        <p:txBody>
          <a:bodyPr/>
          <a:lstStyle/>
          <a:p>
            <a:r>
              <a:rPr lang="en-US" dirty="0" smtClean="0">
                <a:cs typeface="Trebuchet MS" pitchFamily="34" charset="0"/>
              </a:rPr>
              <a:t>Fruits and Vegetables </a:t>
            </a:r>
          </a:p>
        </p:txBody>
      </p:sp>
      <p:sp>
        <p:nvSpPr>
          <p:cNvPr id="38915" name="Content Placeholder 2"/>
          <p:cNvSpPr>
            <a:spLocks noGrp="1"/>
          </p:cNvSpPr>
          <p:nvPr>
            <p:ph idx="1"/>
          </p:nvPr>
        </p:nvSpPr>
        <p:spPr>
          <a:xfrm>
            <a:off x="457200" y="1643050"/>
            <a:ext cx="8043890" cy="4300550"/>
          </a:xfrm>
        </p:spPr>
        <p:txBody>
          <a:bodyPr/>
          <a:lstStyle/>
          <a:p>
            <a:pPr>
              <a:buNone/>
            </a:pPr>
            <a:r>
              <a:rPr lang="en-US" dirty="0" smtClean="0">
                <a:latin typeface="Trebuchet MS" pitchFamily="34" charset="0"/>
                <a:cs typeface="Trebuchet MS" pitchFamily="34" charset="0"/>
              </a:rPr>
              <a:t>WHO states: </a:t>
            </a:r>
          </a:p>
          <a:p>
            <a:pPr lvl="1"/>
            <a:r>
              <a:rPr lang="en-US" dirty="0" smtClean="0">
                <a:latin typeface="+mj-lt"/>
                <a:cs typeface="Trebuchet MS" pitchFamily="34" charset="0"/>
              </a:rPr>
              <a:t>Fruits and vegetables need to be part of the daily diet to prevent disease such as obesity and non communicable disease</a:t>
            </a:r>
          </a:p>
          <a:p>
            <a:pPr lvl="1"/>
            <a:r>
              <a:rPr lang="en-US" dirty="0" smtClean="0">
                <a:latin typeface="+mj-lt"/>
                <a:cs typeface="Trebuchet MS" pitchFamily="34" charset="0"/>
              </a:rPr>
              <a:t>The statistics are startling</a:t>
            </a:r>
          </a:p>
          <a:p>
            <a:pPr lvl="2">
              <a:buNone/>
            </a:pPr>
            <a:r>
              <a:rPr lang="en-US" dirty="0" smtClean="0">
                <a:latin typeface="+mj-lt"/>
                <a:cs typeface="Trebuchet MS" pitchFamily="34" charset="0"/>
              </a:rPr>
              <a:t>Lack of enough fruits and vegetables cause</a:t>
            </a:r>
          </a:p>
          <a:p>
            <a:pPr lvl="3">
              <a:buNone/>
            </a:pPr>
            <a:r>
              <a:rPr lang="en-US" dirty="0" smtClean="0">
                <a:latin typeface="+mj-lt"/>
                <a:cs typeface="Trebuchet MS" pitchFamily="34" charset="0"/>
              </a:rPr>
              <a:t>19% of GI deaths</a:t>
            </a:r>
          </a:p>
          <a:p>
            <a:pPr lvl="3">
              <a:buNone/>
            </a:pPr>
            <a:r>
              <a:rPr lang="en-US" dirty="0" smtClean="0">
                <a:latin typeface="+mj-lt"/>
                <a:cs typeface="Trebuchet MS" pitchFamily="34" charset="0"/>
              </a:rPr>
              <a:t>31% of Ischemic heart disease</a:t>
            </a:r>
          </a:p>
          <a:p>
            <a:pPr lvl="3">
              <a:buNone/>
            </a:pPr>
            <a:r>
              <a:rPr lang="en-US" dirty="0" smtClean="0">
                <a:latin typeface="+mj-lt"/>
                <a:cs typeface="Trebuchet MS" pitchFamily="34" charset="0"/>
              </a:rPr>
              <a:t>11% of stroke </a:t>
            </a: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571480"/>
            <a:ext cx="8043890" cy="846158"/>
          </a:xfrm>
        </p:spPr>
        <p:txBody>
          <a:bodyPr/>
          <a:lstStyle/>
          <a:p>
            <a:r>
              <a:rPr lang="en-US" dirty="0" smtClean="0">
                <a:cs typeface="Trebuchet MS" pitchFamily="34" charset="0"/>
              </a:rPr>
              <a:t>How much fruit is enough? </a:t>
            </a:r>
          </a:p>
        </p:txBody>
      </p:sp>
      <p:sp>
        <p:nvSpPr>
          <p:cNvPr id="39939" name="Content Placeholder 2"/>
          <p:cNvSpPr>
            <a:spLocks noGrp="1"/>
          </p:cNvSpPr>
          <p:nvPr>
            <p:ph idx="1"/>
          </p:nvPr>
        </p:nvSpPr>
        <p:spPr>
          <a:xfrm>
            <a:off x="457200" y="1857364"/>
            <a:ext cx="8043890" cy="4268799"/>
          </a:xfrm>
        </p:spPr>
        <p:txBody>
          <a:bodyPr/>
          <a:lstStyle/>
          <a:p>
            <a:pPr>
              <a:buNone/>
            </a:pPr>
            <a:r>
              <a:rPr lang="en-US" dirty="0" smtClean="0">
                <a:latin typeface="+mj-lt"/>
                <a:cs typeface="Trebuchet MS" pitchFamily="34" charset="0"/>
              </a:rPr>
              <a:t>WHO recommends at least 400 </a:t>
            </a:r>
            <a:r>
              <a:rPr lang="en-US" dirty="0" err="1" smtClean="0">
                <a:latin typeface="+mj-lt"/>
                <a:cs typeface="Trebuchet MS" pitchFamily="34" charset="0"/>
              </a:rPr>
              <a:t>gms</a:t>
            </a:r>
            <a:r>
              <a:rPr lang="en-US" dirty="0" smtClean="0">
                <a:latin typeface="+mj-lt"/>
                <a:cs typeface="Trebuchet MS" pitchFamily="34" charset="0"/>
              </a:rPr>
              <a:t> of fruit and vegetables each day…</a:t>
            </a:r>
          </a:p>
          <a:p>
            <a:pPr lvl="1">
              <a:buNone/>
            </a:pPr>
            <a:r>
              <a:rPr lang="en-US" dirty="0" smtClean="0">
                <a:latin typeface="+mj-lt"/>
                <a:cs typeface="Trebuchet MS" pitchFamily="34" charset="0"/>
              </a:rPr>
              <a:t>This will prevent chronic disease related to overweight and obesity</a:t>
            </a:r>
          </a:p>
          <a:p>
            <a:pPr lvl="2">
              <a:buNone/>
            </a:pPr>
            <a:r>
              <a:rPr lang="en-US" dirty="0" smtClean="0">
                <a:latin typeface="+mj-lt"/>
                <a:cs typeface="Trebuchet MS" pitchFamily="34" charset="0"/>
              </a:rPr>
              <a:t>Heart disease</a:t>
            </a:r>
          </a:p>
          <a:p>
            <a:pPr lvl="2">
              <a:buNone/>
            </a:pPr>
            <a:r>
              <a:rPr lang="en-US" dirty="0" smtClean="0">
                <a:latin typeface="+mj-lt"/>
                <a:cs typeface="Trebuchet MS" pitchFamily="34" charset="0"/>
              </a:rPr>
              <a:t>Diabetes</a:t>
            </a:r>
          </a:p>
          <a:p>
            <a:pPr lvl="2">
              <a:buNone/>
            </a:pPr>
            <a:r>
              <a:rPr lang="en-US" dirty="0" smtClean="0">
                <a:latin typeface="+mj-lt"/>
                <a:cs typeface="Trebuchet MS" pitchFamily="34" charset="0"/>
              </a:rPr>
              <a:t>Cancers </a:t>
            </a: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Date Placeholder 3"/>
          <p:cNvSpPr>
            <a:spLocks noGrp="1"/>
          </p:cNvSpPr>
          <p:nvPr>
            <p:ph type="dt" sz="quarter" idx="10"/>
          </p:nvPr>
        </p:nvSpPr>
        <p:spPr>
          <a:noFill/>
        </p:spPr>
        <p:txBody>
          <a:bodyPr/>
          <a:lstStyle/>
          <a:p>
            <a:r>
              <a:rPr lang="en-US" smtClean="0"/>
              <a:t>2009</a:t>
            </a:r>
          </a:p>
        </p:txBody>
      </p:sp>
      <p:sp>
        <p:nvSpPr>
          <p:cNvPr id="39939" name="Rectangle 2"/>
          <p:cNvSpPr>
            <a:spLocks noGrp="1" noChangeArrowheads="1"/>
          </p:cNvSpPr>
          <p:nvPr>
            <p:ph type="title"/>
          </p:nvPr>
        </p:nvSpPr>
        <p:spPr>
          <a:xfrm>
            <a:off x="428596" y="714356"/>
            <a:ext cx="8258204" cy="1143008"/>
          </a:xfrm>
        </p:spPr>
        <p:txBody>
          <a:bodyPr>
            <a:normAutofit fontScale="90000"/>
          </a:bodyPr>
          <a:lstStyle/>
          <a:p>
            <a:pPr algn="ctr" eaLnBrk="1" hangingPunct="1"/>
            <a:r>
              <a:rPr lang="en-US" sz="4000" dirty="0" smtClean="0"/>
              <a:t>Physical Activity</a:t>
            </a:r>
            <a:br>
              <a:rPr lang="en-US" sz="4000" dirty="0" smtClean="0"/>
            </a:br>
            <a:r>
              <a:rPr lang="en-US" sz="3400" dirty="0" smtClean="0">
                <a:solidFill>
                  <a:schemeClr val="accent2"/>
                </a:solidFill>
              </a:rPr>
              <a:t>Primary Effects on Osteoporosis</a:t>
            </a:r>
          </a:p>
        </p:txBody>
      </p:sp>
      <p:sp>
        <p:nvSpPr>
          <p:cNvPr id="39940" name="Rectangle 3"/>
          <p:cNvSpPr>
            <a:spLocks noGrp="1" noChangeArrowheads="1"/>
          </p:cNvSpPr>
          <p:nvPr>
            <p:ph type="body" idx="1"/>
          </p:nvPr>
        </p:nvSpPr>
        <p:spPr>
          <a:xfrm>
            <a:off x="3581400" y="2214554"/>
            <a:ext cx="4848252" cy="2586046"/>
          </a:xfrm>
        </p:spPr>
        <p:txBody>
          <a:bodyPr/>
          <a:lstStyle/>
          <a:p>
            <a:pPr eaLnBrk="1" hangingPunct="1">
              <a:lnSpc>
                <a:spcPct val="90000"/>
              </a:lnSpc>
              <a:buNone/>
            </a:pPr>
            <a:r>
              <a:rPr lang="en-US" sz="2400" dirty="0" smtClean="0">
                <a:latin typeface="Arial Narrow" pitchFamily="34" charset="0"/>
              </a:rPr>
              <a:t>Many studies have been conducted.</a:t>
            </a:r>
          </a:p>
          <a:p>
            <a:pPr eaLnBrk="1" hangingPunct="1">
              <a:lnSpc>
                <a:spcPct val="90000"/>
              </a:lnSpc>
              <a:buNone/>
            </a:pPr>
            <a:endParaRPr lang="en-US" sz="2400" dirty="0" smtClean="0">
              <a:latin typeface="Arial Narrow" pitchFamily="34" charset="0"/>
            </a:endParaRPr>
          </a:p>
          <a:p>
            <a:pPr eaLnBrk="1" hangingPunct="1">
              <a:lnSpc>
                <a:spcPct val="90000"/>
              </a:lnSpc>
              <a:buNone/>
            </a:pPr>
            <a:r>
              <a:rPr lang="en-US" sz="2400" dirty="0" smtClean="0">
                <a:latin typeface="Arial Narrow" pitchFamily="34" charset="0"/>
              </a:rPr>
              <a:t>According to findings, </a:t>
            </a:r>
            <a:r>
              <a:rPr lang="en-US" sz="2400" u="sng" dirty="0" smtClean="0">
                <a:latin typeface="Arial Narrow" pitchFamily="34" charset="0"/>
              </a:rPr>
              <a:t>routine physical activity</a:t>
            </a:r>
            <a:r>
              <a:rPr lang="en-US" sz="2400" dirty="0" smtClean="0">
                <a:latin typeface="Arial Narrow" pitchFamily="34" charset="0"/>
              </a:rPr>
              <a:t>,  especially weight-bearing and impact exercise, </a:t>
            </a:r>
            <a:r>
              <a:rPr lang="en-US" sz="2400" u="sng" dirty="0" smtClean="0">
                <a:latin typeface="Arial Narrow" pitchFamily="34" charset="0"/>
              </a:rPr>
              <a:t>prevents bone loss associated with aging</a:t>
            </a:r>
            <a:r>
              <a:rPr lang="en-US" sz="2400" dirty="0" smtClean="0">
                <a:latin typeface="Arial Narrow" pitchFamily="34" charset="0"/>
              </a:rPr>
              <a:t>. </a:t>
            </a:r>
          </a:p>
        </p:txBody>
      </p:sp>
      <p:sp>
        <p:nvSpPr>
          <p:cNvPr id="39941" name="Text Box 4"/>
          <p:cNvSpPr txBox="1">
            <a:spLocks noChangeArrowheads="1"/>
          </p:cNvSpPr>
          <p:nvPr/>
        </p:nvSpPr>
        <p:spPr bwMode="auto">
          <a:xfrm>
            <a:off x="6629400" y="6400800"/>
            <a:ext cx="2514600" cy="336550"/>
          </a:xfrm>
          <a:prstGeom prst="rect">
            <a:avLst/>
          </a:prstGeom>
          <a:noFill/>
          <a:ln w="9525">
            <a:noFill/>
            <a:miter lim="800000"/>
            <a:headEnd/>
            <a:tailEnd/>
          </a:ln>
        </p:spPr>
        <p:txBody>
          <a:bodyPr>
            <a:spAutoFit/>
          </a:bodyPr>
          <a:lstStyle/>
          <a:p>
            <a:pPr algn="r">
              <a:spcBef>
                <a:spcPct val="50000"/>
              </a:spcBef>
            </a:pPr>
            <a:r>
              <a:rPr lang="en-US" sz="1600" i="1" dirty="0" smtClean="0">
                <a:latin typeface="Arial Narrow" pitchFamily="34" charset="0"/>
              </a:rPr>
              <a:t>.</a:t>
            </a:r>
            <a:endParaRPr lang="en-US" sz="1600" i="1" dirty="0">
              <a:latin typeface="Arial Narrow" pitchFamily="34" charset="0"/>
            </a:endParaRPr>
          </a:p>
        </p:txBody>
      </p:sp>
      <p:pic>
        <p:nvPicPr>
          <p:cNvPr id="39942" name="Picture 8" descr="bone_osteo_pg11"/>
          <p:cNvPicPr>
            <a:picLocks noChangeAspect="1" noChangeArrowheads="1"/>
          </p:cNvPicPr>
          <p:nvPr/>
        </p:nvPicPr>
        <p:blipFill>
          <a:blip r:embed="rId3"/>
          <a:srcRect/>
          <a:stretch>
            <a:fillRect/>
          </a:stretch>
        </p:blipFill>
        <p:spPr bwMode="auto">
          <a:xfrm>
            <a:off x="285720" y="2143116"/>
            <a:ext cx="2857500" cy="2695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p:cNvSpPr>
            <a:spLocks noGrp="1" noChangeArrowheads="1"/>
          </p:cNvSpPr>
          <p:nvPr>
            <p:ph type="ctrTitle"/>
          </p:nvPr>
        </p:nvSpPr>
        <p:spPr>
          <a:xfrm>
            <a:off x="928662" y="1714488"/>
            <a:ext cx="7143800" cy="1714512"/>
          </a:xfrm>
        </p:spPr>
        <p:txBody>
          <a:bodyPr/>
          <a:lstStyle/>
          <a:p>
            <a:pPr algn="ctr" eaLnBrk="1" hangingPunct="1"/>
            <a:r>
              <a:rPr lang="en-US" sz="4000" dirty="0" smtClean="0"/>
              <a:t>Eating for Weight Loss</a:t>
            </a: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Date Placeholder 3"/>
          <p:cNvSpPr>
            <a:spLocks noGrp="1"/>
          </p:cNvSpPr>
          <p:nvPr>
            <p:ph type="dt" sz="quarter" idx="10"/>
          </p:nvPr>
        </p:nvSpPr>
        <p:spPr>
          <a:noFill/>
        </p:spPr>
        <p:txBody>
          <a:bodyPr/>
          <a:lstStyle/>
          <a:p>
            <a:r>
              <a:rPr lang="en-US" smtClean="0"/>
              <a:t>2009</a:t>
            </a:r>
          </a:p>
        </p:txBody>
      </p:sp>
      <p:sp>
        <p:nvSpPr>
          <p:cNvPr id="43011" name="Rectangle 2"/>
          <p:cNvSpPr>
            <a:spLocks noGrp="1" noChangeArrowheads="1"/>
          </p:cNvSpPr>
          <p:nvPr>
            <p:ph type="title"/>
          </p:nvPr>
        </p:nvSpPr>
        <p:spPr>
          <a:xfrm>
            <a:off x="457200" y="571480"/>
            <a:ext cx="8115328" cy="846158"/>
          </a:xfrm>
        </p:spPr>
        <p:txBody>
          <a:bodyPr/>
          <a:lstStyle/>
          <a:p>
            <a:pPr algn="ctr" eaLnBrk="1" hangingPunct="1"/>
            <a:r>
              <a:rPr lang="en-US" sz="4000" dirty="0" smtClean="0">
                <a:latin typeface="Tw Cen MT" pitchFamily="34" charset="0"/>
              </a:rPr>
              <a:t>The Critical Role of Healthy Eating</a:t>
            </a:r>
          </a:p>
        </p:txBody>
      </p:sp>
      <p:sp>
        <p:nvSpPr>
          <p:cNvPr id="43012" name="Rectangle 3"/>
          <p:cNvSpPr>
            <a:spLocks noGrp="1" noChangeArrowheads="1"/>
          </p:cNvSpPr>
          <p:nvPr>
            <p:ph type="body" idx="1"/>
          </p:nvPr>
        </p:nvSpPr>
        <p:spPr>
          <a:xfrm>
            <a:off x="571472" y="1785926"/>
            <a:ext cx="8072494" cy="4454525"/>
          </a:xfrm>
        </p:spPr>
        <p:txBody>
          <a:bodyPr/>
          <a:lstStyle/>
          <a:p>
            <a:pPr eaLnBrk="1" hangingPunct="1">
              <a:buNone/>
            </a:pPr>
            <a:r>
              <a:rPr lang="en-US" sz="2000" dirty="0" smtClean="0">
                <a:latin typeface="Arial Narrow" pitchFamily="34" charset="0"/>
              </a:rPr>
              <a:t>                                  Good nutrition leads to a healthier life</a:t>
            </a:r>
          </a:p>
        </p:txBody>
      </p:sp>
      <p:sp>
        <p:nvSpPr>
          <p:cNvPr id="43013" name="Text Box 4"/>
          <p:cNvSpPr txBox="1">
            <a:spLocks noChangeArrowheads="1"/>
          </p:cNvSpPr>
          <p:nvPr/>
        </p:nvSpPr>
        <p:spPr bwMode="auto">
          <a:xfrm>
            <a:off x="0" y="6477000"/>
            <a:ext cx="1295400" cy="366713"/>
          </a:xfrm>
          <a:prstGeom prst="rect">
            <a:avLst/>
          </a:prstGeom>
          <a:noFill/>
          <a:ln w="9525">
            <a:noFill/>
            <a:miter lim="800000"/>
            <a:headEnd/>
            <a:tailEnd/>
          </a:ln>
        </p:spPr>
        <p:txBody>
          <a:bodyPr>
            <a:spAutoFit/>
          </a:bodyPr>
          <a:lstStyle/>
          <a:p>
            <a:pPr algn="l">
              <a:spcBef>
                <a:spcPct val="50000"/>
              </a:spcBef>
            </a:pPr>
            <a:r>
              <a:rPr lang="en-US">
                <a:latin typeface="Arial Narrow" pitchFamily="34" charset="0"/>
              </a:rPr>
              <a:t>CDC</a:t>
            </a:r>
          </a:p>
        </p:txBody>
      </p:sp>
      <p:pic>
        <p:nvPicPr>
          <p:cNvPr id="43014" name="Picture 5" descr="j0398111[1]"/>
          <p:cNvPicPr>
            <a:picLocks noChangeAspect="1" noChangeArrowheads="1"/>
          </p:cNvPicPr>
          <p:nvPr/>
        </p:nvPicPr>
        <p:blipFill>
          <a:blip r:embed="rId3"/>
          <a:srcRect/>
          <a:stretch>
            <a:fillRect/>
          </a:stretch>
        </p:blipFill>
        <p:spPr bwMode="auto">
          <a:xfrm>
            <a:off x="3643306" y="2643182"/>
            <a:ext cx="1698625" cy="1830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Date Placeholder 3"/>
          <p:cNvSpPr>
            <a:spLocks noGrp="1"/>
          </p:cNvSpPr>
          <p:nvPr>
            <p:ph type="dt" sz="quarter" idx="10"/>
          </p:nvPr>
        </p:nvSpPr>
        <p:spPr>
          <a:noFill/>
        </p:spPr>
        <p:txBody>
          <a:bodyPr/>
          <a:lstStyle/>
          <a:p>
            <a:r>
              <a:rPr lang="en-US" smtClean="0"/>
              <a:t>2009</a:t>
            </a:r>
          </a:p>
        </p:txBody>
      </p:sp>
      <p:sp>
        <p:nvSpPr>
          <p:cNvPr id="44035" name="Rectangle 2"/>
          <p:cNvSpPr>
            <a:spLocks noGrp="1" noChangeArrowheads="1"/>
          </p:cNvSpPr>
          <p:nvPr>
            <p:ph type="title"/>
          </p:nvPr>
        </p:nvSpPr>
        <p:spPr>
          <a:xfrm>
            <a:off x="457200" y="857232"/>
            <a:ext cx="7972452" cy="560406"/>
          </a:xfrm>
        </p:spPr>
        <p:txBody>
          <a:bodyPr>
            <a:normAutofit fontScale="90000"/>
          </a:bodyPr>
          <a:lstStyle/>
          <a:p>
            <a:pPr algn="ctr" eaLnBrk="1" hangingPunct="1"/>
            <a:r>
              <a:rPr lang="en-US" sz="3900" dirty="0" smtClean="0">
                <a:latin typeface="Tw Cen MT" pitchFamily="34" charset="0"/>
              </a:rPr>
              <a:t>Dietary Guidelines </a:t>
            </a:r>
            <a:br>
              <a:rPr lang="en-US" sz="3900" dirty="0" smtClean="0">
                <a:latin typeface="Tw Cen MT" pitchFamily="34" charset="0"/>
              </a:rPr>
            </a:br>
            <a:r>
              <a:rPr lang="en-US" sz="3400" dirty="0" smtClean="0">
                <a:solidFill>
                  <a:schemeClr val="accent2"/>
                </a:solidFill>
                <a:latin typeface="Tw Cen MT" pitchFamily="34" charset="0"/>
              </a:rPr>
              <a:t>Tips for Healthy Eating</a:t>
            </a:r>
          </a:p>
        </p:txBody>
      </p:sp>
      <p:sp>
        <p:nvSpPr>
          <p:cNvPr id="44036" name="Rectangle 3"/>
          <p:cNvSpPr>
            <a:spLocks noGrp="1" noChangeArrowheads="1"/>
          </p:cNvSpPr>
          <p:nvPr>
            <p:ph type="body" idx="1"/>
          </p:nvPr>
        </p:nvSpPr>
        <p:spPr>
          <a:xfrm>
            <a:off x="357158" y="2857496"/>
            <a:ext cx="5214974" cy="3009904"/>
          </a:xfrm>
        </p:spPr>
        <p:txBody>
          <a:bodyPr>
            <a:normAutofit lnSpcReduction="10000"/>
          </a:bodyPr>
          <a:lstStyle/>
          <a:p>
            <a:pPr marL="609600" indent="-609600" eaLnBrk="1" hangingPunct="1">
              <a:buFont typeface="Wingdings" pitchFamily="2" charset="2"/>
              <a:buAutoNum type="arabicPeriod"/>
            </a:pPr>
            <a:endParaRPr lang="en-US" sz="2100" dirty="0" smtClean="0">
              <a:latin typeface="Arial Narrow" pitchFamily="34" charset="0"/>
            </a:endParaRPr>
          </a:p>
          <a:p>
            <a:pPr marL="609600" indent="-609600" eaLnBrk="1" hangingPunct="1">
              <a:buFont typeface="Wingdings" pitchFamily="2" charset="2"/>
              <a:buAutoNum type="arabicPeriod"/>
            </a:pPr>
            <a:r>
              <a:rPr lang="en-US" sz="2100" dirty="0" smtClean="0">
                <a:latin typeface="Arial Narrow" pitchFamily="34" charset="0"/>
              </a:rPr>
              <a:t>Make half your grains whole</a:t>
            </a:r>
          </a:p>
          <a:p>
            <a:pPr marL="609600" indent="-609600" eaLnBrk="1" hangingPunct="1">
              <a:buFont typeface="Wingdings" pitchFamily="2" charset="2"/>
              <a:buAutoNum type="arabicPeriod"/>
            </a:pPr>
            <a:r>
              <a:rPr lang="en-US" sz="2100" dirty="0" smtClean="0">
                <a:latin typeface="Arial Narrow" pitchFamily="34" charset="0"/>
              </a:rPr>
              <a:t>Vary your veggies</a:t>
            </a:r>
          </a:p>
          <a:p>
            <a:pPr marL="609600" indent="-609600" eaLnBrk="1" hangingPunct="1">
              <a:buFont typeface="Wingdings" pitchFamily="2" charset="2"/>
              <a:buAutoNum type="arabicPeriod"/>
            </a:pPr>
            <a:r>
              <a:rPr lang="en-US" sz="2100" dirty="0" smtClean="0">
                <a:latin typeface="Arial Narrow" pitchFamily="34" charset="0"/>
              </a:rPr>
              <a:t>Focus on fruit</a:t>
            </a:r>
          </a:p>
          <a:p>
            <a:pPr marL="609600" indent="-609600" eaLnBrk="1" hangingPunct="1">
              <a:buFont typeface="Wingdings" pitchFamily="2" charset="2"/>
              <a:buAutoNum type="arabicPeriod"/>
            </a:pPr>
            <a:r>
              <a:rPr lang="en-US" sz="2100" dirty="0" smtClean="0">
                <a:latin typeface="Arial Narrow" pitchFamily="34" charset="0"/>
              </a:rPr>
              <a:t>Get your calcium rich foods</a:t>
            </a:r>
          </a:p>
          <a:p>
            <a:pPr marL="609600" indent="-609600" eaLnBrk="1" hangingPunct="1">
              <a:buFont typeface="Wingdings" pitchFamily="2" charset="2"/>
              <a:buAutoNum type="arabicPeriod"/>
            </a:pPr>
            <a:r>
              <a:rPr lang="en-US" sz="2100" dirty="0" smtClean="0">
                <a:latin typeface="Arial Narrow" pitchFamily="34" charset="0"/>
              </a:rPr>
              <a:t>Go lean with protein</a:t>
            </a:r>
          </a:p>
          <a:p>
            <a:pPr marL="609600" indent="-609600" eaLnBrk="1" hangingPunct="1">
              <a:buFont typeface="Wingdings" pitchFamily="2" charset="2"/>
              <a:buAutoNum type="arabicPeriod"/>
            </a:pPr>
            <a:r>
              <a:rPr lang="en-US" sz="2100" dirty="0" smtClean="0">
                <a:latin typeface="Arial Narrow" pitchFamily="34" charset="0"/>
              </a:rPr>
              <a:t>Find your balance between food and physical activity</a:t>
            </a:r>
          </a:p>
        </p:txBody>
      </p:sp>
      <p:pic>
        <p:nvPicPr>
          <p:cNvPr id="44037" name="Picture 5" descr="Image of Pyramid"/>
          <p:cNvPicPr>
            <a:picLocks noChangeAspect="1" noChangeArrowheads="1"/>
          </p:cNvPicPr>
          <p:nvPr/>
        </p:nvPicPr>
        <p:blipFill>
          <a:blip r:embed="rId3"/>
          <a:srcRect/>
          <a:stretch>
            <a:fillRect/>
          </a:stretch>
        </p:blipFill>
        <p:spPr bwMode="auto">
          <a:xfrm>
            <a:off x="5572132" y="2782871"/>
            <a:ext cx="3071834" cy="2018634"/>
          </a:xfrm>
          <a:prstGeom prst="rect">
            <a:avLst/>
          </a:prstGeom>
          <a:noFill/>
          <a:ln w="9525">
            <a:noFill/>
            <a:miter lim="800000"/>
            <a:headEnd/>
            <a:tailEnd/>
          </a:ln>
        </p:spPr>
      </p:pic>
      <p:sp>
        <p:nvSpPr>
          <p:cNvPr id="44038" name="Text Box 6"/>
          <p:cNvSpPr txBox="1">
            <a:spLocks noChangeArrowheads="1"/>
          </p:cNvSpPr>
          <p:nvPr/>
        </p:nvSpPr>
        <p:spPr bwMode="auto">
          <a:xfrm>
            <a:off x="533400" y="1905000"/>
            <a:ext cx="5562600" cy="1214438"/>
          </a:xfrm>
          <a:prstGeom prst="rect">
            <a:avLst/>
          </a:prstGeom>
          <a:noFill/>
          <a:ln w="9525">
            <a:noFill/>
            <a:miter lim="800000"/>
            <a:headEnd/>
            <a:tailEnd/>
          </a:ln>
        </p:spPr>
        <p:txBody>
          <a:bodyPr>
            <a:spAutoFit/>
          </a:bodyPr>
          <a:lstStyle/>
          <a:p>
            <a:pPr algn="l">
              <a:spcBef>
                <a:spcPct val="50000"/>
              </a:spcBef>
            </a:pPr>
            <a:r>
              <a:rPr lang="en-US" sz="2100" dirty="0" err="1">
                <a:latin typeface="Arial Narrow" pitchFamily="34" charset="0"/>
              </a:rPr>
              <a:t>MyPyramid</a:t>
            </a:r>
            <a:r>
              <a:rPr lang="en-US" sz="2100" dirty="0">
                <a:latin typeface="Arial Narrow" pitchFamily="34" charset="0"/>
              </a:rPr>
              <a:t>, which is the newest Food Guide Pyramid, recommends the following for a healthy lifestyle:</a:t>
            </a:r>
          </a:p>
          <a:p>
            <a:pPr algn="l">
              <a:spcBef>
                <a:spcPct val="50000"/>
              </a:spcBef>
            </a:pPr>
            <a:endParaRPr lang="en-US" sz="2100" dirty="0">
              <a:latin typeface="Arial Narrow" pitchFamily="34" charset="0"/>
            </a:endParaRPr>
          </a:p>
        </p:txBody>
      </p:sp>
      <p:sp>
        <p:nvSpPr>
          <p:cNvPr id="44039" name="Line 7"/>
          <p:cNvSpPr>
            <a:spLocks noChangeShapeType="1"/>
          </p:cNvSpPr>
          <p:nvPr/>
        </p:nvSpPr>
        <p:spPr bwMode="auto">
          <a:xfrm>
            <a:off x="533400" y="2667000"/>
            <a:ext cx="5029200" cy="0"/>
          </a:xfrm>
          <a:prstGeom prst="line">
            <a:avLst/>
          </a:prstGeom>
          <a:noFill/>
          <a:ln w="9525">
            <a:solidFill>
              <a:schemeClr val="tx1"/>
            </a:solidFill>
            <a:round/>
            <a:headEnd/>
            <a:tailEnd/>
          </a:ln>
        </p:spPr>
        <p:txBody>
          <a:bodyPr/>
          <a:lstStyle/>
          <a:p>
            <a:endParaRPr lang="en-IN"/>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Date Placeholder 3"/>
          <p:cNvSpPr>
            <a:spLocks noGrp="1"/>
          </p:cNvSpPr>
          <p:nvPr>
            <p:ph type="dt" sz="quarter" idx="10"/>
          </p:nvPr>
        </p:nvSpPr>
        <p:spPr>
          <a:noFill/>
        </p:spPr>
        <p:txBody>
          <a:bodyPr/>
          <a:lstStyle/>
          <a:p>
            <a:r>
              <a:rPr lang="en-US" smtClean="0"/>
              <a:t>2009</a:t>
            </a:r>
          </a:p>
        </p:txBody>
      </p:sp>
      <p:sp>
        <p:nvSpPr>
          <p:cNvPr id="45059" name="Rectangle 2"/>
          <p:cNvSpPr>
            <a:spLocks noGrp="1" noChangeArrowheads="1"/>
          </p:cNvSpPr>
          <p:nvPr>
            <p:ph type="title"/>
          </p:nvPr>
        </p:nvSpPr>
        <p:spPr>
          <a:xfrm>
            <a:off x="457200" y="357166"/>
            <a:ext cx="8186766" cy="1060472"/>
          </a:xfrm>
        </p:spPr>
        <p:txBody>
          <a:bodyPr/>
          <a:lstStyle/>
          <a:p>
            <a:pPr algn="ctr" eaLnBrk="1" hangingPunct="1"/>
            <a:r>
              <a:rPr lang="en-US" sz="4000" dirty="0" smtClean="0">
                <a:latin typeface="Tw Cen MT" pitchFamily="34" charset="0"/>
              </a:rPr>
              <a:t>A Healthy Diet</a:t>
            </a:r>
          </a:p>
        </p:txBody>
      </p:sp>
      <p:sp>
        <p:nvSpPr>
          <p:cNvPr id="45060" name="Rectangle 3"/>
          <p:cNvSpPr>
            <a:spLocks noGrp="1" noChangeArrowheads="1"/>
          </p:cNvSpPr>
          <p:nvPr>
            <p:ph type="body" idx="1"/>
          </p:nvPr>
        </p:nvSpPr>
        <p:spPr>
          <a:xfrm>
            <a:off x="500034" y="2143116"/>
            <a:ext cx="8358246" cy="1928826"/>
          </a:xfrm>
          <a:solidFill>
            <a:schemeClr val="accent1">
              <a:alpha val="20000"/>
            </a:schemeClr>
          </a:solidFill>
          <a:ln>
            <a:solidFill>
              <a:schemeClr val="tx1"/>
            </a:solidFill>
          </a:ln>
        </p:spPr>
        <p:txBody>
          <a:bodyPr/>
          <a:lstStyle/>
          <a:p>
            <a:pPr eaLnBrk="1" hangingPunct="1">
              <a:lnSpc>
                <a:spcPct val="90000"/>
              </a:lnSpc>
            </a:pPr>
            <a:r>
              <a:rPr lang="en-US" sz="1900" dirty="0" smtClean="0">
                <a:latin typeface="Arial Narrow" pitchFamily="34" charset="0"/>
              </a:rPr>
              <a:t>Emphasizes fruits, vegetables, whole grains, fat-free or low-fat milk, &amp; milk products; </a:t>
            </a:r>
          </a:p>
          <a:p>
            <a:pPr eaLnBrk="1" hangingPunct="1">
              <a:lnSpc>
                <a:spcPct val="90000"/>
              </a:lnSpc>
            </a:pPr>
            <a:r>
              <a:rPr lang="en-US" sz="1900" dirty="0" smtClean="0">
                <a:latin typeface="Arial Narrow" pitchFamily="34" charset="0"/>
              </a:rPr>
              <a:t>Includes lean meats, poultry, fish, beans, eggs, and nuts</a:t>
            </a:r>
          </a:p>
          <a:p>
            <a:pPr eaLnBrk="1" hangingPunct="1">
              <a:lnSpc>
                <a:spcPct val="90000"/>
              </a:lnSpc>
            </a:pPr>
            <a:r>
              <a:rPr lang="en-US" sz="1900" dirty="0" smtClean="0">
                <a:latin typeface="Arial Narrow" pitchFamily="34" charset="0"/>
              </a:rPr>
              <a:t>Is low in saturated fats, </a:t>
            </a:r>
            <a:r>
              <a:rPr lang="en-US" sz="1900" i="1" dirty="0" smtClean="0">
                <a:latin typeface="Arial Narrow" pitchFamily="34" charset="0"/>
              </a:rPr>
              <a:t>trans</a:t>
            </a:r>
            <a:r>
              <a:rPr lang="en-US" sz="1900" dirty="0" smtClean="0">
                <a:latin typeface="Arial Narrow" pitchFamily="34" charset="0"/>
              </a:rPr>
              <a:t> fats, cholesterol, salt (sodium), and added sugars.</a:t>
            </a:r>
            <a:r>
              <a:rPr lang="en-US" sz="2100" dirty="0" smtClean="0">
                <a:latin typeface="Arial Narrow" pitchFamily="34" charset="0"/>
              </a:rPr>
              <a:t> </a:t>
            </a:r>
          </a:p>
        </p:txBody>
      </p:sp>
      <p:sp>
        <p:nvSpPr>
          <p:cNvPr id="45062" name="Text Box 5"/>
          <p:cNvSpPr txBox="1">
            <a:spLocks noChangeArrowheads="1"/>
          </p:cNvSpPr>
          <p:nvPr/>
        </p:nvSpPr>
        <p:spPr bwMode="auto">
          <a:xfrm>
            <a:off x="0" y="6477000"/>
            <a:ext cx="4191000" cy="336550"/>
          </a:xfrm>
          <a:prstGeom prst="rect">
            <a:avLst/>
          </a:prstGeom>
          <a:noFill/>
          <a:ln w="9525">
            <a:noFill/>
            <a:miter lim="800000"/>
            <a:headEnd/>
            <a:tailEnd/>
          </a:ln>
        </p:spPr>
        <p:txBody>
          <a:bodyPr>
            <a:spAutoFit/>
          </a:bodyPr>
          <a:lstStyle/>
          <a:p>
            <a:pPr algn="l">
              <a:spcBef>
                <a:spcPct val="50000"/>
              </a:spcBef>
            </a:pPr>
            <a:r>
              <a:rPr lang="en-US" sz="1600">
                <a:latin typeface="Arial Narrow" pitchFamily="34" charset="0"/>
              </a:rPr>
              <a:t>MyPyramid: </a:t>
            </a:r>
            <a:r>
              <a:rPr lang="en-US" sz="1600">
                <a:latin typeface="Arial Narrow" pitchFamily="34" charset="0"/>
                <a:hlinkClick r:id="rId3"/>
              </a:rPr>
              <a:t>http://mypyramid.gov/</a:t>
            </a:r>
            <a:r>
              <a:rPr lang="en-US" sz="1600">
                <a:latin typeface="Arial Narrow" pitchFamily="34" charset="0"/>
              </a:rPr>
              <a:t> </a:t>
            </a: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p:cNvSpPr>
            <a:spLocks noGrp="1" noChangeArrowheads="1"/>
          </p:cNvSpPr>
          <p:nvPr>
            <p:ph type="title"/>
          </p:nvPr>
        </p:nvSpPr>
        <p:spPr>
          <a:xfrm>
            <a:off x="357158" y="642918"/>
            <a:ext cx="8229600" cy="1143000"/>
          </a:xfrm>
        </p:spPr>
        <p:txBody>
          <a:bodyPr/>
          <a:lstStyle/>
          <a:p>
            <a:pPr algn="ctr" eaLnBrk="1" hangingPunct="1"/>
            <a:r>
              <a:rPr lang="en-US" sz="3900" dirty="0" smtClean="0">
                <a:latin typeface="Tw Cen MT" pitchFamily="34" charset="0"/>
              </a:rPr>
              <a:t>Dietary Guidelines</a:t>
            </a:r>
            <a:endParaRPr lang="en-US" sz="3000" dirty="0" smtClean="0">
              <a:latin typeface="Tw Cen MT" pitchFamily="34" charset="0"/>
            </a:endParaRPr>
          </a:p>
        </p:txBody>
      </p:sp>
      <p:sp>
        <p:nvSpPr>
          <p:cNvPr id="47108" name="Rectangle 3"/>
          <p:cNvSpPr>
            <a:spLocks noGrp="1" noChangeArrowheads="1"/>
          </p:cNvSpPr>
          <p:nvPr>
            <p:ph type="body" idx="1"/>
          </p:nvPr>
        </p:nvSpPr>
        <p:spPr>
          <a:xfrm>
            <a:off x="2590800" y="2285992"/>
            <a:ext cx="5624538" cy="3571901"/>
          </a:xfrm>
        </p:spPr>
        <p:txBody>
          <a:bodyPr/>
          <a:lstStyle/>
          <a:p>
            <a:pPr eaLnBrk="1" hangingPunct="1">
              <a:buNone/>
            </a:pPr>
            <a:r>
              <a:rPr lang="en-US" sz="2100" dirty="0" smtClean="0">
                <a:latin typeface="Arial Narrow" pitchFamily="34" charset="0"/>
              </a:rPr>
              <a:t>      2. </a:t>
            </a:r>
            <a:r>
              <a:rPr lang="en-US" sz="2100" u="sng" dirty="0" smtClean="0">
                <a:latin typeface="Arial Narrow" pitchFamily="34" charset="0"/>
              </a:rPr>
              <a:t>Weight Management</a:t>
            </a:r>
          </a:p>
          <a:p>
            <a:pPr lvl="1" eaLnBrk="1" hangingPunct="1"/>
            <a:r>
              <a:rPr lang="en-US" sz="1900" dirty="0" smtClean="0">
                <a:latin typeface="Arial Narrow" pitchFamily="34" charset="0"/>
              </a:rPr>
              <a:t>To maintain body weight in a healthy range, balance calories from foods and beverages with calories expended. </a:t>
            </a:r>
          </a:p>
          <a:p>
            <a:pPr lvl="1" eaLnBrk="1" hangingPunct="1"/>
            <a:endParaRPr lang="en-US" sz="1900" dirty="0" smtClean="0">
              <a:latin typeface="Arial Narrow" pitchFamily="34" charset="0"/>
            </a:endParaRPr>
          </a:p>
          <a:p>
            <a:pPr lvl="1" eaLnBrk="1" hangingPunct="1"/>
            <a:r>
              <a:rPr lang="en-US" sz="1900" dirty="0" smtClean="0">
                <a:latin typeface="Arial Narrow" pitchFamily="34" charset="0"/>
              </a:rPr>
              <a:t>To prevent gradual weight gain over time, make small decreases in food and beverage calories and increase physical activity.</a:t>
            </a:r>
            <a:endParaRPr lang="en-US" sz="1900" dirty="0" smtClean="0"/>
          </a:p>
        </p:txBody>
      </p:sp>
      <p:pic>
        <p:nvPicPr>
          <p:cNvPr id="47110" name="Picture 5" descr="j0311550[1]"/>
          <p:cNvPicPr>
            <a:picLocks noChangeAspect="1" noChangeArrowheads="1"/>
          </p:cNvPicPr>
          <p:nvPr/>
        </p:nvPicPr>
        <p:blipFill>
          <a:blip r:embed="rId3"/>
          <a:srcRect/>
          <a:stretch>
            <a:fillRect/>
          </a:stretch>
        </p:blipFill>
        <p:spPr bwMode="auto">
          <a:xfrm>
            <a:off x="457200" y="2514600"/>
            <a:ext cx="1814513" cy="1517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Date Placeholder 3"/>
          <p:cNvSpPr>
            <a:spLocks noGrp="1"/>
          </p:cNvSpPr>
          <p:nvPr>
            <p:ph type="dt" sz="quarter" idx="10"/>
          </p:nvPr>
        </p:nvSpPr>
        <p:spPr>
          <a:noFill/>
        </p:spPr>
        <p:txBody>
          <a:bodyPr/>
          <a:lstStyle/>
          <a:p>
            <a:r>
              <a:rPr lang="en-US" smtClean="0"/>
              <a:t>2009</a:t>
            </a:r>
          </a:p>
        </p:txBody>
      </p:sp>
      <p:sp>
        <p:nvSpPr>
          <p:cNvPr id="48131" name="Rectangle 2"/>
          <p:cNvSpPr>
            <a:spLocks noGrp="1" noChangeArrowheads="1"/>
          </p:cNvSpPr>
          <p:nvPr>
            <p:ph type="title"/>
          </p:nvPr>
        </p:nvSpPr>
        <p:spPr/>
        <p:txBody>
          <a:bodyPr/>
          <a:lstStyle/>
          <a:p>
            <a:pPr algn="ctr" eaLnBrk="1" hangingPunct="1"/>
            <a:r>
              <a:rPr lang="en-US" sz="3900" dirty="0" smtClean="0">
                <a:latin typeface="Tw Cen MT" pitchFamily="34" charset="0"/>
              </a:rPr>
              <a:t>Dietary Guidelines </a:t>
            </a:r>
            <a:endParaRPr lang="en-US" sz="3000" dirty="0" smtClean="0">
              <a:solidFill>
                <a:schemeClr val="accent2"/>
              </a:solidFill>
              <a:latin typeface="Tw Cen MT" pitchFamily="34" charset="0"/>
            </a:endParaRPr>
          </a:p>
        </p:txBody>
      </p:sp>
      <p:sp>
        <p:nvSpPr>
          <p:cNvPr id="48132" name="Rectangle 3"/>
          <p:cNvSpPr>
            <a:spLocks noGrp="1" noChangeArrowheads="1"/>
          </p:cNvSpPr>
          <p:nvPr>
            <p:ph type="body" idx="1"/>
          </p:nvPr>
        </p:nvSpPr>
        <p:spPr>
          <a:xfrm>
            <a:off x="357158" y="1857364"/>
            <a:ext cx="6119842" cy="4425961"/>
          </a:xfrm>
        </p:spPr>
        <p:txBody>
          <a:bodyPr/>
          <a:lstStyle/>
          <a:p>
            <a:pPr eaLnBrk="1" hangingPunct="1"/>
            <a:r>
              <a:rPr lang="en-US" sz="2100" dirty="0" smtClean="0">
                <a:latin typeface="Arial Narrow" pitchFamily="34" charset="0"/>
              </a:rPr>
              <a:t>3. </a:t>
            </a:r>
            <a:r>
              <a:rPr lang="en-US" sz="2100" u="sng" dirty="0" smtClean="0">
                <a:latin typeface="Arial Narrow" pitchFamily="34" charset="0"/>
              </a:rPr>
              <a:t>Physical activity</a:t>
            </a:r>
          </a:p>
          <a:p>
            <a:pPr lvl="1" eaLnBrk="1" hangingPunct="1"/>
            <a:r>
              <a:rPr lang="en-US" sz="1900" dirty="0" smtClean="0">
                <a:latin typeface="Arial Narrow" pitchFamily="34" charset="0"/>
              </a:rPr>
              <a:t>Engage in regular physical activity and reduce sedentary activities to promote health, psychological well-being, and a healthy body weight. </a:t>
            </a:r>
          </a:p>
          <a:p>
            <a:pPr lvl="1" eaLnBrk="1" hangingPunct="1"/>
            <a:r>
              <a:rPr lang="en-US" sz="1900" dirty="0" smtClean="0">
                <a:latin typeface="Arial Narrow" pitchFamily="34" charset="0"/>
              </a:rPr>
              <a:t>Achieve physical fitness by including cardiovascular conditioning, stretching exercises for flexibility, and resistance exercises for muscle strength and endurance.</a:t>
            </a:r>
            <a:endParaRPr lang="en-US" sz="1900" dirty="0" smtClean="0"/>
          </a:p>
        </p:txBody>
      </p:sp>
      <p:pic>
        <p:nvPicPr>
          <p:cNvPr id="48134" name="Picture 5" descr="j0295672[1]"/>
          <p:cNvPicPr>
            <a:picLocks noChangeAspect="1" noChangeArrowheads="1"/>
          </p:cNvPicPr>
          <p:nvPr/>
        </p:nvPicPr>
        <p:blipFill>
          <a:blip r:embed="rId3"/>
          <a:srcRect/>
          <a:stretch>
            <a:fillRect/>
          </a:stretch>
        </p:blipFill>
        <p:spPr bwMode="auto">
          <a:xfrm>
            <a:off x="6500826" y="2000240"/>
            <a:ext cx="2154238" cy="2514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2"/>
          <p:cNvSpPr>
            <a:spLocks noGrp="1" noChangeArrowheads="1"/>
          </p:cNvSpPr>
          <p:nvPr>
            <p:ph type="title"/>
          </p:nvPr>
        </p:nvSpPr>
        <p:spPr>
          <a:xfrm>
            <a:off x="457200" y="428604"/>
            <a:ext cx="8258204" cy="785818"/>
          </a:xfrm>
        </p:spPr>
        <p:txBody>
          <a:bodyPr>
            <a:normAutofit fontScale="90000"/>
          </a:bodyPr>
          <a:lstStyle/>
          <a:p>
            <a:pPr algn="ctr" eaLnBrk="1" hangingPunct="1"/>
            <a:r>
              <a:rPr lang="en-US" sz="3900" dirty="0" smtClean="0">
                <a:latin typeface="Tw Cen MT" pitchFamily="34" charset="0"/>
              </a:rPr>
              <a:t>Dietary Guidelines </a:t>
            </a:r>
            <a:br>
              <a:rPr lang="en-US" sz="3900" dirty="0" smtClean="0">
                <a:latin typeface="Tw Cen MT" pitchFamily="34" charset="0"/>
              </a:rPr>
            </a:br>
            <a:endParaRPr lang="en-US" sz="3000" dirty="0" smtClean="0">
              <a:solidFill>
                <a:schemeClr val="accent2"/>
              </a:solidFill>
              <a:latin typeface="Tw Cen MT" pitchFamily="34" charset="0"/>
            </a:endParaRPr>
          </a:p>
        </p:txBody>
      </p:sp>
      <p:sp>
        <p:nvSpPr>
          <p:cNvPr id="49156" name="Rectangle 3"/>
          <p:cNvSpPr>
            <a:spLocks noGrp="1" noChangeArrowheads="1"/>
          </p:cNvSpPr>
          <p:nvPr>
            <p:ph type="body" idx="1"/>
          </p:nvPr>
        </p:nvSpPr>
        <p:spPr>
          <a:xfrm>
            <a:off x="642910" y="1214422"/>
            <a:ext cx="6367490" cy="4881578"/>
          </a:xfrm>
        </p:spPr>
        <p:txBody>
          <a:bodyPr/>
          <a:lstStyle/>
          <a:p>
            <a:r>
              <a:rPr lang="en-US" sz="2100" dirty="0" smtClean="0">
                <a:latin typeface="Arial Narrow" pitchFamily="34" charset="0"/>
              </a:rPr>
              <a:t>4. </a:t>
            </a:r>
            <a:r>
              <a:rPr lang="en-US" sz="2100" u="sng" dirty="0" smtClean="0">
                <a:latin typeface="Arial Narrow" pitchFamily="34" charset="0"/>
              </a:rPr>
              <a:t>Food Groups to Encourage</a:t>
            </a:r>
          </a:p>
          <a:p>
            <a:pPr lvl="1"/>
            <a:r>
              <a:rPr lang="en-US" sz="1900" dirty="0" smtClean="0">
                <a:latin typeface="Arial Narrow" pitchFamily="34" charset="0"/>
              </a:rPr>
              <a:t>Consume a sufficient amount of fruits and vegetables while staying within energy needs. </a:t>
            </a:r>
          </a:p>
          <a:p>
            <a:pPr lvl="1"/>
            <a:r>
              <a:rPr lang="en-US" sz="1900" dirty="0" smtClean="0">
                <a:latin typeface="Arial Narrow" pitchFamily="34" charset="0"/>
              </a:rPr>
              <a:t>Choose a variety of </a:t>
            </a:r>
            <a:r>
              <a:rPr lang="en-US" sz="1900" u="sng" dirty="0" smtClean="0">
                <a:latin typeface="Arial Narrow" pitchFamily="34" charset="0"/>
              </a:rPr>
              <a:t>fruits and vegetables</a:t>
            </a:r>
            <a:r>
              <a:rPr lang="en-US" sz="1900" dirty="0" smtClean="0">
                <a:latin typeface="Arial Narrow" pitchFamily="34" charset="0"/>
              </a:rPr>
              <a:t> each day. Select from all five vegetable subgroups (dark green, orange, legumes, starchy vegetables, and other vegetables) several times a week. </a:t>
            </a:r>
          </a:p>
          <a:p>
            <a:pPr lvl="1"/>
            <a:r>
              <a:rPr lang="en-US" sz="1900" dirty="0" smtClean="0">
                <a:latin typeface="Arial Narrow" pitchFamily="34" charset="0"/>
              </a:rPr>
              <a:t>Consume 3 or more ounce-equivalents of </a:t>
            </a:r>
            <a:r>
              <a:rPr lang="en-US" sz="1900" u="sng" dirty="0" smtClean="0">
                <a:latin typeface="Arial Narrow" pitchFamily="34" charset="0"/>
              </a:rPr>
              <a:t>whole-grain </a:t>
            </a:r>
            <a:r>
              <a:rPr lang="en-US" sz="1900" dirty="0" smtClean="0">
                <a:latin typeface="Arial Narrow" pitchFamily="34" charset="0"/>
              </a:rPr>
              <a:t>products per day, with the rest of the recommended grains coming from enriched or whole-grain products. At least half the grains should come from whole grains. </a:t>
            </a:r>
          </a:p>
          <a:p>
            <a:pPr lvl="1"/>
            <a:r>
              <a:rPr lang="en-US" sz="1900" dirty="0" smtClean="0">
                <a:latin typeface="Arial Narrow" pitchFamily="34" charset="0"/>
              </a:rPr>
              <a:t>Consume 3 cups per day of </a:t>
            </a:r>
            <a:r>
              <a:rPr lang="en-US" sz="1900" u="sng" dirty="0" smtClean="0">
                <a:latin typeface="Arial Narrow" pitchFamily="34" charset="0"/>
              </a:rPr>
              <a:t>fat-free or low-fat milk</a:t>
            </a:r>
            <a:r>
              <a:rPr lang="en-US" sz="1900" dirty="0" smtClean="0">
                <a:latin typeface="Arial Narrow" pitchFamily="34" charset="0"/>
              </a:rPr>
              <a:t> or equivalent milk products. </a:t>
            </a:r>
          </a:p>
        </p:txBody>
      </p:sp>
      <p:pic>
        <p:nvPicPr>
          <p:cNvPr id="49158" name="Picture 5" descr="j0319074[1]"/>
          <p:cNvPicPr>
            <a:picLocks noChangeAspect="1" noChangeArrowheads="1"/>
          </p:cNvPicPr>
          <p:nvPr/>
        </p:nvPicPr>
        <p:blipFill>
          <a:blip r:embed="rId3"/>
          <a:srcRect/>
          <a:stretch>
            <a:fillRect/>
          </a:stretch>
        </p:blipFill>
        <p:spPr bwMode="auto">
          <a:xfrm>
            <a:off x="7858148" y="3643314"/>
            <a:ext cx="979518" cy="1814512"/>
          </a:xfrm>
          <a:prstGeom prst="rect">
            <a:avLst/>
          </a:prstGeom>
          <a:noFill/>
          <a:ln w="9525">
            <a:noFill/>
            <a:miter lim="800000"/>
            <a:headEnd/>
            <a:tailEnd/>
          </a:ln>
        </p:spPr>
      </p:pic>
      <p:pic>
        <p:nvPicPr>
          <p:cNvPr id="49159" name="Picture 7"/>
          <p:cNvPicPr>
            <a:picLocks noChangeAspect="1" noChangeArrowheads="1"/>
          </p:cNvPicPr>
          <p:nvPr/>
        </p:nvPicPr>
        <p:blipFill>
          <a:blip r:embed="rId4"/>
          <a:srcRect/>
          <a:stretch>
            <a:fillRect/>
          </a:stretch>
        </p:blipFill>
        <p:spPr bwMode="auto">
          <a:xfrm>
            <a:off x="7500958" y="1071546"/>
            <a:ext cx="1295400" cy="1143000"/>
          </a:xfrm>
          <a:prstGeom prst="rect">
            <a:avLst/>
          </a:prstGeom>
          <a:noFill/>
          <a:ln w="9525">
            <a:noFill/>
            <a:miter lim="800000"/>
            <a:headEnd/>
            <a:tailEnd/>
          </a:ln>
        </p:spPr>
      </p:pic>
      <p:pic>
        <p:nvPicPr>
          <p:cNvPr id="49160" name="Picture 8" descr="j0250767[1]"/>
          <p:cNvPicPr>
            <a:picLocks noChangeAspect="1" noChangeArrowheads="1"/>
          </p:cNvPicPr>
          <p:nvPr/>
        </p:nvPicPr>
        <p:blipFill>
          <a:blip r:embed="rId5"/>
          <a:srcRect/>
          <a:stretch>
            <a:fillRect/>
          </a:stretch>
        </p:blipFill>
        <p:spPr bwMode="auto">
          <a:xfrm>
            <a:off x="7358082" y="2643182"/>
            <a:ext cx="749300" cy="911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a:xfrm>
            <a:off x="457200" y="357166"/>
            <a:ext cx="8258204" cy="1060472"/>
          </a:xfrm>
        </p:spPr>
        <p:txBody>
          <a:bodyPr>
            <a:normAutofit fontScale="90000"/>
          </a:bodyPr>
          <a:lstStyle/>
          <a:p>
            <a:pPr algn="ctr" eaLnBrk="1" hangingPunct="1"/>
            <a:r>
              <a:rPr lang="en-US" sz="3900" dirty="0" smtClean="0">
                <a:latin typeface="Tw Cen MT" pitchFamily="34" charset="0"/>
              </a:rPr>
              <a:t>Dietary Guidelines for Americans</a:t>
            </a:r>
            <a:br>
              <a:rPr lang="en-US" sz="3900" dirty="0" smtClean="0">
                <a:latin typeface="Tw Cen MT" pitchFamily="34" charset="0"/>
              </a:rPr>
            </a:br>
            <a:endParaRPr lang="en-US" sz="3000" dirty="0" smtClean="0">
              <a:solidFill>
                <a:schemeClr val="accent2"/>
              </a:solidFill>
              <a:latin typeface="Tw Cen MT" pitchFamily="34" charset="0"/>
            </a:endParaRPr>
          </a:p>
        </p:txBody>
      </p:sp>
      <p:sp>
        <p:nvSpPr>
          <p:cNvPr id="50180" name="Rectangle 3"/>
          <p:cNvSpPr>
            <a:spLocks noGrp="1" noChangeArrowheads="1"/>
          </p:cNvSpPr>
          <p:nvPr>
            <p:ph type="body" idx="1"/>
          </p:nvPr>
        </p:nvSpPr>
        <p:spPr>
          <a:xfrm>
            <a:off x="1857356" y="1571612"/>
            <a:ext cx="6929486" cy="4123133"/>
          </a:xfrm>
        </p:spPr>
        <p:txBody>
          <a:bodyPr>
            <a:normAutofit/>
          </a:bodyPr>
          <a:lstStyle/>
          <a:p>
            <a:pPr eaLnBrk="1" hangingPunct="1"/>
            <a:r>
              <a:rPr lang="en-US" sz="2100" dirty="0" smtClean="0">
                <a:latin typeface="Arial Narrow" pitchFamily="34" charset="0"/>
              </a:rPr>
              <a:t>5. </a:t>
            </a:r>
            <a:r>
              <a:rPr lang="en-US" sz="2100" u="sng" dirty="0" smtClean="0">
                <a:latin typeface="Arial Narrow" pitchFamily="34" charset="0"/>
              </a:rPr>
              <a:t>Fats</a:t>
            </a:r>
          </a:p>
          <a:p>
            <a:pPr lvl="1" eaLnBrk="1" hangingPunct="1"/>
            <a:r>
              <a:rPr lang="en-US" sz="1900" dirty="0" smtClean="0">
                <a:latin typeface="Arial Narrow" pitchFamily="34" charset="0"/>
              </a:rPr>
              <a:t>Keep total fat intake between 20 - 35 percent of calories                                  (With most fats coming from sources of polyunsaturated                                          and monounsaturated fatty acids, such as fish, nuts, and vegetable oils).</a:t>
            </a:r>
          </a:p>
          <a:p>
            <a:pPr lvl="1" eaLnBrk="1" hangingPunct="1"/>
            <a:r>
              <a:rPr lang="en-US" sz="1900" dirty="0" smtClean="0">
                <a:latin typeface="Arial Narrow" pitchFamily="34" charset="0"/>
              </a:rPr>
              <a:t>Limit intake of fats and oils high in saturated and/or </a:t>
            </a:r>
            <a:r>
              <a:rPr lang="en-US" sz="1900" i="1" dirty="0" smtClean="0">
                <a:latin typeface="Arial Narrow" pitchFamily="34" charset="0"/>
              </a:rPr>
              <a:t>trans </a:t>
            </a:r>
            <a:r>
              <a:rPr lang="en-US" sz="1900" dirty="0" smtClean="0">
                <a:latin typeface="Arial Narrow" pitchFamily="34" charset="0"/>
              </a:rPr>
              <a:t>fatty acids,                         and choose products low in such fats and oils.</a:t>
            </a:r>
            <a:r>
              <a:rPr lang="en-US" sz="1900" dirty="0" smtClean="0"/>
              <a:t> </a:t>
            </a:r>
            <a:endParaRPr lang="en-US" sz="1900" dirty="0" smtClean="0">
              <a:latin typeface="Arial Narrow" pitchFamily="34" charset="0"/>
            </a:endParaRPr>
          </a:p>
          <a:p>
            <a:pPr lvl="1" eaLnBrk="1" hangingPunct="1"/>
            <a:r>
              <a:rPr lang="en-US" sz="1900" dirty="0" smtClean="0">
                <a:latin typeface="Arial Narrow" pitchFamily="34" charset="0"/>
              </a:rPr>
              <a:t>Consume less than 10 percent of calories from saturated fatty acids </a:t>
            </a:r>
          </a:p>
          <a:p>
            <a:pPr lvl="1" eaLnBrk="1" hangingPunct="1"/>
            <a:r>
              <a:rPr lang="en-US" sz="1900" dirty="0" smtClean="0">
                <a:latin typeface="Arial Narrow" pitchFamily="34" charset="0"/>
              </a:rPr>
              <a:t>Consume less than 300 mg/day of cholesterol</a:t>
            </a:r>
          </a:p>
          <a:p>
            <a:pPr lvl="1" eaLnBrk="1" hangingPunct="1"/>
            <a:r>
              <a:rPr lang="en-US" sz="1900" dirty="0" smtClean="0">
                <a:latin typeface="Arial Narrow" pitchFamily="34" charset="0"/>
              </a:rPr>
              <a:t>Keep </a:t>
            </a:r>
            <a:r>
              <a:rPr lang="en-US" sz="1900" i="1" dirty="0" smtClean="0">
                <a:latin typeface="Arial Narrow" pitchFamily="34" charset="0"/>
              </a:rPr>
              <a:t>trans</a:t>
            </a:r>
            <a:r>
              <a:rPr lang="en-US" sz="1900" dirty="0" smtClean="0">
                <a:latin typeface="Arial Narrow" pitchFamily="34" charset="0"/>
              </a:rPr>
              <a:t> fatty acid consumption as low as possible </a:t>
            </a:r>
          </a:p>
          <a:p>
            <a:pPr lvl="1" eaLnBrk="1" hangingPunct="1"/>
            <a:r>
              <a:rPr lang="en-US" sz="1900" dirty="0" smtClean="0">
                <a:latin typeface="Arial Narrow" pitchFamily="34" charset="0"/>
              </a:rPr>
              <a:t>When selecting and preparing meat, poultry, dry beans, and milk or milk products, make choices that are lean, low-fat, or fat-free. </a:t>
            </a:r>
          </a:p>
        </p:txBody>
      </p:sp>
      <p:pic>
        <p:nvPicPr>
          <p:cNvPr id="50182" name="Picture 5" descr="j0298765[1]"/>
          <p:cNvPicPr>
            <a:picLocks noChangeAspect="1" noChangeArrowheads="1"/>
          </p:cNvPicPr>
          <p:nvPr/>
        </p:nvPicPr>
        <p:blipFill>
          <a:blip r:embed="rId3"/>
          <a:srcRect/>
          <a:stretch>
            <a:fillRect/>
          </a:stretch>
        </p:blipFill>
        <p:spPr bwMode="auto">
          <a:xfrm>
            <a:off x="357158" y="2214554"/>
            <a:ext cx="1379538" cy="1830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Date Placeholder 3"/>
          <p:cNvSpPr>
            <a:spLocks noGrp="1"/>
          </p:cNvSpPr>
          <p:nvPr>
            <p:ph type="dt" sz="quarter" idx="10"/>
          </p:nvPr>
        </p:nvSpPr>
        <p:spPr>
          <a:noFill/>
        </p:spPr>
        <p:txBody>
          <a:bodyPr/>
          <a:lstStyle/>
          <a:p>
            <a:r>
              <a:rPr lang="en-US" smtClean="0"/>
              <a:t>2009</a:t>
            </a:r>
          </a:p>
        </p:txBody>
      </p:sp>
      <p:sp>
        <p:nvSpPr>
          <p:cNvPr id="51203" name="Rectangle 2"/>
          <p:cNvSpPr>
            <a:spLocks noGrp="1" noChangeArrowheads="1"/>
          </p:cNvSpPr>
          <p:nvPr>
            <p:ph type="title"/>
          </p:nvPr>
        </p:nvSpPr>
        <p:spPr>
          <a:xfrm>
            <a:off x="785786" y="274638"/>
            <a:ext cx="7901014" cy="868346"/>
          </a:xfrm>
        </p:spPr>
        <p:txBody>
          <a:bodyPr/>
          <a:lstStyle/>
          <a:p>
            <a:pPr algn="ctr" eaLnBrk="1" hangingPunct="1"/>
            <a:r>
              <a:rPr lang="en-US" sz="3900" smtClean="0">
                <a:latin typeface="Tw Cen MT" pitchFamily="34" charset="0"/>
              </a:rPr>
              <a:t>Dietary Guidelines</a:t>
            </a:r>
            <a:endParaRPr lang="en-US" sz="3000" dirty="0" smtClean="0">
              <a:solidFill>
                <a:schemeClr val="accent2"/>
              </a:solidFill>
              <a:latin typeface="Tw Cen MT" pitchFamily="34" charset="0"/>
            </a:endParaRPr>
          </a:p>
        </p:txBody>
      </p:sp>
      <p:sp>
        <p:nvSpPr>
          <p:cNvPr id="51204" name="Rectangle 3"/>
          <p:cNvSpPr>
            <a:spLocks noGrp="1" noChangeArrowheads="1"/>
          </p:cNvSpPr>
          <p:nvPr>
            <p:ph type="body" idx="1"/>
          </p:nvPr>
        </p:nvSpPr>
        <p:spPr>
          <a:xfrm>
            <a:off x="642910" y="1428736"/>
            <a:ext cx="8001056" cy="3643339"/>
          </a:xfrm>
        </p:spPr>
        <p:txBody>
          <a:bodyPr>
            <a:normAutofit fontScale="92500" lnSpcReduction="10000"/>
          </a:bodyPr>
          <a:lstStyle/>
          <a:p>
            <a:pPr eaLnBrk="1" hangingPunct="1"/>
            <a:endParaRPr lang="en-US" sz="2100" dirty="0" smtClean="0">
              <a:solidFill>
                <a:schemeClr val="bg2"/>
              </a:solidFill>
              <a:latin typeface="Arial Narrow" pitchFamily="34" charset="0"/>
            </a:endParaRPr>
          </a:p>
          <a:p>
            <a:pPr eaLnBrk="1" hangingPunct="1"/>
            <a:r>
              <a:rPr lang="en-US" sz="2100" dirty="0" smtClean="0">
                <a:latin typeface="Arial Narrow" pitchFamily="34" charset="0"/>
              </a:rPr>
              <a:t>6. </a:t>
            </a:r>
            <a:r>
              <a:rPr lang="en-US" sz="2100" u="sng" dirty="0" smtClean="0">
                <a:latin typeface="Arial Narrow" pitchFamily="34" charset="0"/>
              </a:rPr>
              <a:t>Carbohydrates</a:t>
            </a:r>
          </a:p>
          <a:p>
            <a:pPr lvl="1" eaLnBrk="1" hangingPunct="1"/>
            <a:r>
              <a:rPr lang="en-US" sz="1900" dirty="0" smtClean="0">
                <a:latin typeface="Arial Narrow" pitchFamily="34" charset="0"/>
              </a:rPr>
              <a:t>Choose fiber-rich fruits, vegetables, and whole grains often. </a:t>
            </a:r>
          </a:p>
          <a:p>
            <a:pPr lvl="1" eaLnBrk="1" hangingPunct="1"/>
            <a:r>
              <a:rPr lang="en-US" sz="1900" dirty="0" smtClean="0">
                <a:latin typeface="Arial Narrow" pitchFamily="34" charset="0"/>
              </a:rPr>
              <a:t>Choose and prepare foods and beverages with little added sugars or caloric sweeteners.</a:t>
            </a:r>
          </a:p>
          <a:p>
            <a:pPr lvl="1" eaLnBrk="1" hangingPunct="1"/>
            <a:r>
              <a:rPr lang="en-US" sz="1900" dirty="0" smtClean="0">
                <a:latin typeface="Arial Narrow" pitchFamily="34" charset="0"/>
              </a:rPr>
              <a:t>Reduce the incidence of dental caries by practicing good oral hygiene and consuming sugar- and starch-containing foods and beverages less frequently.</a:t>
            </a:r>
            <a:r>
              <a:rPr lang="en-US" sz="1900" dirty="0" smtClean="0"/>
              <a:t> </a:t>
            </a:r>
          </a:p>
          <a:p>
            <a:pPr lvl="1" eaLnBrk="1" hangingPunct="1"/>
            <a:endParaRPr lang="en-US" sz="1900" dirty="0" smtClean="0"/>
          </a:p>
          <a:p>
            <a:pPr eaLnBrk="1" hangingPunct="1"/>
            <a:r>
              <a:rPr lang="en-US" sz="2100" dirty="0" smtClean="0">
                <a:latin typeface="Arial Narrow" pitchFamily="34" charset="0"/>
              </a:rPr>
              <a:t>7.</a:t>
            </a:r>
            <a:r>
              <a:rPr lang="en-US" sz="2100" u="sng" dirty="0" smtClean="0">
                <a:latin typeface="Arial Narrow" pitchFamily="34" charset="0"/>
              </a:rPr>
              <a:t> Sodium and Potassium</a:t>
            </a:r>
          </a:p>
          <a:p>
            <a:pPr lvl="1" eaLnBrk="1" hangingPunct="1"/>
            <a:r>
              <a:rPr lang="en-US" sz="1900" dirty="0" smtClean="0">
                <a:latin typeface="Arial Narrow" pitchFamily="34" charset="0"/>
              </a:rPr>
              <a:t>Consume less than 2,300 mg (approximately 1 teaspoon of salt) of sodium per day. </a:t>
            </a:r>
          </a:p>
          <a:p>
            <a:pPr lvl="1" eaLnBrk="1" hangingPunct="1"/>
            <a:r>
              <a:rPr lang="en-US" sz="1900" dirty="0" smtClean="0">
                <a:latin typeface="Arial Narrow" pitchFamily="34" charset="0"/>
              </a:rPr>
              <a:t>Choose and prepare foods with little salt. At the same time, consume potassium-rich foods, such as fruits and vegetables. </a:t>
            </a:r>
            <a:endParaRPr lang="en-US" sz="1900" dirty="0" smtClean="0"/>
          </a:p>
        </p:txBody>
      </p:sp>
      <p:pic>
        <p:nvPicPr>
          <p:cNvPr id="51206" name="Picture 5" descr="j0295814[1]"/>
          <p:cNvPicPr>
            <a:picLocks noChangeAspect="1" noChangeArrowheads="1"/>
          </p:cNvPicPr>
          <p:nvPr/>
        </p:nvPicPr>
        <p:blipFill>
          <a:blip r:embed="rId3"/>
          <a:srcRect/>
          <a:stretch>
            <a:fillRect/>
          </a:stretch>
        </p:blipFill>
        <p:spPr bwMode="auto">
          <a:xfrm>
            <a:off x="4357686" y="5072074"/>
            <a:ext cx="1575420" cy="1317624"/>
          </a:xfrm>
          <a:prstGeom prst="rect">
            <a:avLst/>
          </a:prstGeom>
          <a:noFill/>
          <a:ln w="9525">
            <a:noFill/>
            <a:miter lim="800000"/>
            <a:headEnd/>
            <a:tailEnd/>
          </a:ln>
        </p:spPr>
      </p:pic>
      <p:pic>
        <p:nvPicPr>
          <p:cNvPr id="51207" name="Picture 6" descr="j0104728[1]"/>
          <p:cNvPicPr>
            <a:picLocks noChangeAspect="1" noChangeArrowheads="1"/>
          </p:cNvPicPr>
          <p:nvPr/>
        </p:nvPicPr>
        <p:blipFill>
          <a:blip r:embed="rId4"/>
          <a:srcRect/>
          <a:stretch>
            <a:fillRect/>
          </a:stretch>
        </p:blipFill>
        <p:spPr bwMode="auto">
          <a:xfrm>
            <a:off x="6500826" y="5000636"/>
            <a:ext cx="1819275" cy="4048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ChangeArrowheads="1"/>
          </p:cNvSpPr>
          <p:nvPr>
            <p:ph type="title"/>
          </p:nvPr>
        </p:nvSpPr>
        <p:spPr>
          <a:xfrm>
            <a:off x="457200" y="428604"/>
            <a:ext cx="8115328" cy="989034"/>
          </a:xfrm>
        </p:spPr>
        <p:txBody>
          <a:bodyPr/>
          <a:lstStyle/>
          <a:p>
            <a:pPr algn="ctr" eaLnBrk="1" hangingPunct="1"/>
            <a:r>
              <a:rPr lang="en-US" sz="3900" dirty="0" smtClean="0">
                <a:latin typeface="Tw Cen MT" pitchFamily="34" charset="0"/>
              </a:rPr>
              <a:t>Dietary Guidelines for Americans</a:t>
            </a:r>
            <a:endParaRPr lang="en-US" sz="3000" dirty="0" smtClean="0">
              <a:solidFill>
                <a:schemeClr val="accent2"/>
              </a:solidFill>
              <a:latin typeface="Tw Cen MT" pitchFamily="34" charset="0"/>
            </a:endParaRPr>
          </a:p>
        </p:txBody>
      </p:sp>
      <p:sp>
        <p:nvSpPr>
          <p:cNvPr id="52228" name="Rectangle 3"/>
          <p:cNvSpPr>
            <a:spLocks noGrp="1" noChangeArrowheads="1"/>
          </p:cNvSpPr>
          <p:nvPr>
            <p:ph type="body" idx="1"/>
          </p:nvPr>
        </p:nvSpPr>
        <p:spPr>
          <a:xfrm>
            <a:off x="285720" y="1500174"/>
            <a:ext cx="8401080" cy="3929091"/>
          </a:xfrm>
        </p:spPr>
        <p:txBody>
          <a:bodyPr/>
          <a:lstStyle/>
          <a:p>
            <a:pPr eaLnBrk="1" hangingPunct="1"/>
            <a:r>
              <a:rPr lang="en-US" sz="2100" dirty="0" smtClean="0">
                <a:latin typeface="Arial Narrow" pitchFamily="34" charset="0"/>
              </a:rPr>
              <a:t>8.</a:t>
            </a:r>
            <a:r>
              <a:rPr lang="en-US" sz="2100" u="sng" dirty="0" smtClean="0">
                <a:latin typeface="Arial Narrow" pitchFamily="34" charset="0"/>
              </a:rPr>
              <a:t> Alcoholic Beverages</a:t>
            </a:r>
          </a:p>
          <a:p>
            <a:pPr lvl="1" eaLnBrk="1" hangingPunct="1"/>
            <a:r>
              <a:rPr lang="en-US" sz="1900" dirty="0" smtClean="0">
                <a:latin typeface="Arial Narrow" pitchFamily="34" charset="0"/>
              </a:rPr>
              <a:t>Those who choose to drink alcoholic beverages should do so sensibly and in moderation (≤ 1 drink for women/day and  ≤ 2 drinks for men/day). </a:t>
            </a:r>
          </a:p>
          <a:p>
            <a:pPr lvl="1" eaLnBrk="1" hangingPunct="1"/>
            <a:r>
              <a:rPr lang="en-US" sz="1900" dirty="0" smtClean="0">
                <a:latin typeface="Arial Narrow" pitchFamily="34" charset="0"/>
              </a:rPr>
              <a:t>Alcoholic beverages should be avoided by individuals engaging in activities that require attention, skill, or coordination, such as driving or operating machinery.</a:t>
            </a:r>
          </a:p>
          <a:p>
            <a:pPr lvl="1" eaLnBrk="1" hangingPunct="1"/>
            <a:r>
              <a:rPr lang="en-US" sz="1900" dirty="0" smtClean="0">
                <a:latin typeface="Arial Narrow" pitchFamily="34" charset="0"/>
              </a:rPr>
              <a:t> Alcoholic beverages should not be consumed by some individuals, including: those who cannot restrict their alcohol intake, women of childbearing age who may become pregnant, pregnant and lactating women, children and adolescents, individuals taking medications that can interact with alcohol, and those with specific medical conditions. </a:t>
            </a:r>
          </a:p>
          <a:p>
            <a:pPr lvl="1" eaLnBrk="1" hangingPunct="1"/>
            <a:endParaRPr lang="en-US" sz="1900" dirty="0" smtClean="0">
              <a:latin typeface="Arial Narrow" pitchFamily="34" charset="0"/>
            </a:endParaRPr>
          </a:p>
        </p:txBody>
      </p:sp>
      <p:pic>
        <p:nvPicPr>
          <p:cNvPr id="52230" name="Picture 5" descr="j0406402[1]"/>
          <p:cNvPicPr>
            <a:picLocks noChangeAspect="1" noChangeArrowheads="1"/>
          </p:cNvPicPr>
          <p:nvPr/>
        </p:nvPicPr>
        <p:blipFill>
          <a:blip r:embed="rId3"/>
          <a:srcRect/>
          <a:stretch>
            <a:fillRect/>
          </a:stretch>
        </p:blipFill>
        <p:spPr bwMode="auto">
          <a:xfrm>
            <a:off x="6929454" y="4357694"/>
            <a:ext cx="1409700" cy="1924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Date Placeholder 3"/>
          <p:cNvSpPr>
            <a:spLocks noGrp="1"/>
          </p:cNvSpPr>
          <p:nvPr>
            <p:ph type="dt" sz="quarter" idx="10"/>
          </p:nvPr>
        </p:nvSpPr>
        <p:spPr>
          <a:noFill/>
        </p:spPr>
        <p:txBody>
          <a:bodyPr/>
          <a:lstStyle/>
          <a:p>
            <a:r>
              <a:rPr lang="en-US" smtClean="0"/>
              <a:t>2009</a:t>
            </a:r>
          </a:p>
        </p:txBody>
      </p:sp>
      <p:sp>
        <p:nvSpPr>
          <p:cNvPr id="53251" name="Rectangle 2"/>
          <p:cNvSpPr>
            <a:spLocks noGrp="1" noChangeArrowheads="1"/>
          </p:cNvSpPr>
          <p:nvPr>
            <p:ph type="title"/>
          </p:nvPr>
        </p:nvSpPr>
        <p:spPr>
          <a:xfrm>
            <a:off x="457200" y="571480"/>
            <a:ext cx="8186766" cy="846158"/>
          </a:xfrm>
        </p:spPr>
        <p:txBody>
          <a:bodyPr/>
          <a:lstStyle/>
          <a:p>
            <a:pPr algn="ctr" eaLnBrk="1" hangingPunct="1"/>
            <a:r>
              <a:rPr lang="en-US" sz="3900" dirty="0" smtClean="0">
                <a:latin typeface="Tw Cen MT" pitchFamily="34" charset="0"/>
              </a:rPr>
              <a:t>Dietary Guidelines for Americans</a:t>
            </a:r>
            <a:endParaRPr lang="en-US" sz="3000" dirty="0" smtClean="0">
              <a:solidFill>
                <a:schemeClr val="accent2"/>
              </a:solidFill>
              <a:latin typeface="Tw Cen MT" pitchFamily="34" charset="0"/>
            </a:endParaRPr>
          </a:p>
        </p:txBody>
      </p:sp>
      <p:sp>
        <p:nvSpPr>
          <p:cNvPr id="53252" name="Rectangle 3"/>
          <p:cNvSpPr>
            <a:spLocks noGrp="1" noChangeArrowheads="1"/>
          </p:cNvSpPr>
          <p:nvPr>
            <p:ph type="body" idx="1"/>
          </p:nvPr>
        </p:nvSpPr>
        <p:spPr>
          <a:xfrm>
            <a:off x="357158" y="1785926"/>
            <a:ext cx="8001056" cy="4344999"/>
          </a:xfrm>
        </p:spPr>
        <p:txBody>
          <a:bodyPr/>
          <a:lstStyle/>
          <a:p>
            <a:pPr eaLnBrk="1" hangingPunct="1">
              <a:lnSpc>
                <a:spcPct val="90000"/>
              </a:lnSpc>
            </a:pPr>
            <a:r>
              <a:rPr lang="en-US" sz="2100" dirty="0" smtClean="0">
                <a:latin typeface="Arial Narrow" pitchFamily="34" charset="0"/>
              </a:rPr>
              <a:t>9.</a:t>
            </a:r>
            <a:r>
              <a:rPr lang="en-US" sz="2100" u="sng" dirty="0" smtClean="0">
                <a:latin typeface="Arial Narrow" pitchFamily="34" charset="0"/>
              </a:rPr>
              <a:t> Food Safety</a:t>
            </a:r>
          </a:p>
          <a:p>
            <a:pPr lvl="1" eaLnBrk="1" hangingPunct="1">
              <a:lnSpc>
                <a:spcPct val="90000"/>
              </a:lnSpc>
            </a:pPr>
            <a:r>
              <a:rPr lang="en-US" sz="2000" dirty="0" smtClean="0">
                <a:latin typeface="Arial Narrow" pitchFamily="34" charset="0"/>
              </a:rPr>
              <a:t>To avoid microbial food borne illness: </a:t>
            </a:r>
          </a:p>
          <a:p>
            <a:pPr lvl="2" eaLnBrk="1" hangingPunct="1">
              <a:lnSpc>
                <a:spcPct val="90000"/>
              </a:lnSpc>
            </a:pPr>
            <a:r>
              <a:rPr lang="en-US" sz="1900" dirty="0" smtClean="0">
                <a:latin typeface="Arial Narrow" pitchFamily="34" charset="0"/>
              </a:rPr>
              <a:t>Clean hands, food contact surfaces, fruits, and vegetables.                                     Meat and poultry should not be washed or rinsed. </a:t>
            </a:r>
          </a:p>
          <a:p>
            <a:pPr lvl="2" eaLnBrk="1" hangingPunct="1">
              <a:lnSpc>
                <a:spcPct val="90000"/>
              </a:lnSpc>
            </a:pPr>
            <a:r>
              <a:rPr lang="en-US" sz="1900" dirty="0" smtClean="0">
                <a:latin typeface="Arial Narrow" pitchFamily="34" charset="0"/>
              </a:rPr>
              <a:t>Separate raw, cooked, and ready-to-eat foods while shopping,                                    preparing, or storing foods. </a:t>
            </a:r>
          </a:p>
          <a:p>
            <a:pPr lvl="2" eaLnBrk="1" hangingPunct="1">
              <a:lnSpc>
                <a:spcPct val="90000"/>
              </a:lnSpc>
            </a:pPr>
            <a:r>
              <a:rPr lang="en-US" sz="1900" dirty="0" smtClean="0">
                <a:latin typeface="Arial Narrow" pitchFamily="34" charset="0"/>
              </a:rPr>
              <a:t>Cook foods to a safe temperature to kill microorganisms. </a:t>
            </a:r>
          </a:p>
          <a:p>
            <a:pPr lvl="2" eaLnBrk="1" hangingPunct="1">
              <a:lnSpc>
                <a:spcPct val="90000"/>
              </a:lnSpc>
            </a:pPr>
            <a:r>
              <a:rPr lang="en-US" sz="1900" dirty="0" smtClean="0">
                <a:latin typeface="Arial Narrow" pitchFamily="34" charset="0"/>
              </a:rPr>
              <a:t>Chill (refrigerate) perishable food promptly and defrost foods properly. </a:t>
            </a:r>
          </a:p>
          <a:p>
            <a:pPr lvl="2" eaLnBrk="1" hangingPunct="1">
              <a:lnSpc>
                <a:spcPct val="90000"/>
              </a:lnSpc>
            </a:pPr>
            <a:r>
              <a:rPr lang="en-US" sz="1900" dirty="0" smtClean="0">
                <a:latin typeface="Arial Narrow" pitchFamily="34" charset="0"/>
              </a:rPr>
              <a:t>Avoid raw (unpasteurized) milk or any products made from unpasteurized milk, raw or partially cooked eggs or foods containing raw eggs, raw or undercooked meat and poultry, unpasteurized juices, and raw sprouts. </a:t>
            </a:r>
          </a:p>
          <a:p>
            <a:pPr lvl="1" eaLnBrk="1" hangingPunct="1">
              <a:lnSpc>
                <a:spcPct val="90000"/>
              </a:lnSpc>
            </a:pPr>
            <a:endParaRPr lang="en-US" sz="1900" dirty="0" smtClean="0">
              <a:latin typeface="Arial Narrow" pitchFamily="34" charset="0"/>
            </a:endParaRPr>
          </a:p>
        </p:txBody>
      </p:sp>
      <p:pic>
        <p:nvPicPr>
          <p:cNvPr id="53254" name="Picture 5" descr="j0398047[1]"/>
          <p:cNvPicPr>
            <a:picLocks noChangeAspect="1" noChangeArrowheads="1"/>
          </p:cNvPicPr>
          <p:nvPr/>
        </p:nvPicPr>
        <p:blipFill>
          <a:blip r:embed="rId3"/>
          <a:srcRect/>
          <a:stretch>
            <a:fillRect/>
          </a:stretch>
        </p:blipFill>
        <p:spPr bwMode="auto">
          <a:xfrm>
            <a:off x="7142452" y="1785926"/>
            <a:ext cx="1223694" cy="121920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Date Placeholder 3"/>
          <p:cNvSpPr>
            <a:spLocks noGrp="1"/>
          </p:cNvSpPr>
          <p:nvPr>
            <p:ph type="dt" sz="quarter" idx="10"/>
          </p:nvPr>
        </p:nvSpPr>
        <p:spPr>
          <a:noFill/>
        </p:spPr>
        <p:txBody>
          <a:bodyPr/>
          <a:lstStyle/>
          <a:p>
            <a:r>
              <a:rPr lang="en-US" smtClean="0"/>
              <a:t>2009</a:t>
            </a:r>
          </a:p>
        </p:txBody>
      </p:sp>
      <p:sp>
        <p:nvSpPr>
          <p:cNvPr id="55299" name="Rectangle 2"/>
          <p:cNvSpPr>
            <a:spLocks noGrp="1" noChangeArrowheads="1"/>
          </p:cNvSpPr>
          <p:nvPr>
            <p:ph type="title"/>
          </p:nvPr>
        </p:nvSpPr>
        <p:spPr>
          <a:xfrm>
            <a:off x="457200" y="500042"/>
            <a:ext cx="8258204" cy="1143008"/>
          </a:xfrm>
        </p:spPr>
        <p:txBody>
          <a:bodyPr>
            <a:normAutofit fontScale="90000"/>
          </a:bodyPr>
          <a:lstStyle/>
          <a:p>
            <a:pPr algn="ctr" eaLnBrk="1" hangingPunct="1"/>
            <a:r>
              <a:rPr lang="en-US" sz="4000" dirty="0" smtClean="0">
                <a:latin typeface="Tw Cen MT" pitchFamily="34" charset="0"/>
              </a:rPr>
              <a:t>Calorie Deficit</a:t>
            </a:r>
            <a:br>
              <a:rPr lang="en-US" sz="4000" dirty="0" smtClean="0">
                <a:latin typeface="Tw Cen MT" pitchFamily="34" charset="0"/>
              </a:rPr>
            </a:br>
            <a:r>
              <a:rPr lang="en-US" sz="3400" dirty="0" smtClean="0">
                <a:solidFill>
                  <a:schemeClr val="accent2"/>
                </a:solidFill>
                <a:latin typeface="Tw Cen MT" pitchFamily="34" charset="0"/>
              </a:rPr>
              <a:t>Needed For Weight Loss</a:t>
            </a:r>
          </a:p>
        </p:txBody>
      </p:sp>
      <p:sp>
        <p:nvSpPr>
          <p:cNvPr id="55300" name="Rectangle 3"/>
          <p:cNvSpPr>
            <a:spLocks noGrp="1" noChangeArrowheads="1"/>
          </p:cNvSpPr>
          <p:nvPr>
            <p:ph type="body" idx="1"/>
          </p:nvPr>
        </p:nvSpPr>
        <p:spPr>
          <a:xfrm>
            <a:off x="228600" y="2133600"/>
            <a:ext cx="8915400" cy="3657600"/>
          </a:xfrm>
        </p:spPr>
        <p:txBody>
          <a:bodyPr/>
          <a:lstStyle/>
          <a:p>
            <a:pPr eaLnBrk="1" hangingPunct="1"/>
            <a:r>
              <a:rPr lang="en-US" sz="2000" dirty="0" smtClean="0">
                <a:latin typeface="Arial Narrow" pitchFamily="34" charset="0"/>
              </a:rPr>
              <a:t>A calorie deficit of no more than 500 kcal/day. </a:t>
            </a:r>
          </a:p>
          <a:p>
            <a:pPr eaLnBrk="1" hangingPunct="1"/>
            <a:r>
              <a:rPr lang="en-US" sz="2000" dirty="0" smtClean="0">
                <a:latin typeface="Arial Narrow" pitchFamily="34" charset="0"/>
              </a:rPr>
              <a:t>This can be achievable through the combination of diet + exercise.</a:t>
            </a:r>
          </a:p>
          <a:p>
            <a:pPr eaLnBrk="1" hangingPunct="1"/>
            <a:r>
              <a:rPr lang="en-US" sz="2000" dirty="0" smtClean="0">
                <a:latin typeface="Arial Narrow" pitchFamily="34" charset="0"/>
              </a:rPr>
              <a:t>An example of how to create a calorie deficit of 500 kcal/day through diet + exercise would be: eating 250 kcal less per day, along with burning 250 calories through exercise </a:t>
            </a:r>
          </a:p>
        </p:txBody>
      </p:sp>
      <p:pic>
        <p:nvPicPr>
          <p:cNvPr id="55302" name="Picture 5"/>
          <p:cNvPicPr>
            <a:picLocks noChangeAspect="1" noChangeArrowheads="1"/>
          </p:cNvPicPr>
          <p:nvPr/>
        </p:nvPicPr>
        <p:blipFill>
          <a:blip r:embed="rId3">
            <a:lum bright="4000"/>
          </a:blip>
          <a:srcRect/>
          <a:stretch>
            <a:fillRect/>
          </a:stretch>
        </p:blipFill>
        <p:spPr bwMode="auto">
          <a:xfrm>
            <a:off x="6286512" y="3786190"/>
            <a:ext cx="1306513" cy="1830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ChangeArrowheads="1"/>
          </p:cNvSpPr>
          <p:nvPr>
            <p:ph type="title"/>
          </p:nvPr>
        </p:nvSpPr>
        <p:spPr/>
        <p:txBody>
          <a:bodyPr>
            <a:normAutofit fontScale="90000"/>
          </a:bodyPr>
          <a:lstStyle/>
          <a:p>
            <a:pPr algn="ctr" eaLnBrk="1" hangingPunct="1"/>
            <a:r>
              <a:rPr lang="en-US" sz="4000" smtClean="0">
                <a:latin typeface="Tw Cen MT" pitchFamily="34" charset="0"/>
              </a:rPr>
              <a:t>Calorie Deficit</a:t>
            </a:r>
            <a:br>
              <a:rPr lang="en-US" sz="4000" smtClean="0">
                <a:latin typeface="Tw Cen MT" pitchFamily="34" charset="0"/>
              </a:rPr>
            </a:br>
            <a:r>
              <a:rPr lang="en-US" sz="3400" smtClean="0">
                <a:solidFill>
                  <a:schemeClr val="accent2"/>
                </a:solidFill>
                <a:latin typeface="Tw Cen MT" pitchFamily="34" charset="0"/>
              </a:rPr>
              <a:t>Needed For Weight Loss</a:t>
            </a:r>
          </a:p>
        </p:txBody>
      </p:sp>
      <p:sp>
        <p:nvSpPr>
          <p:cNvPr id="56324" name="Rectangle 3"/>
          <p:cNvSpPr>
            <a:spLocks noGrp="1" noChangeArrowheads="1"/>
          </p:cNvSpPr>
          <p:nvPr>
            <p:ph type="body" sz="half" idx="1"/>
          </p:nvPr>
        </p:nvSpPr>
        <p:spPr>
          <a:xfrm>
            <a:off x="457200" y="3048000"/>
            <a:ext cx="4038600" cy="3082925"/>
          </a:xfrm>
        </p:spPr>
        <p:txBody>
          <a:bodyPr/>
          <a:lstStyle/>
          <a:p>
            <a:pPr eaLnBrk="1" hangingPunct="1"/>
            <a:r>
              <a:rPr lang="en-US" sz="2000" smtClean="0">
                <a:latin typeface="Arial Narrow" pitchFamily="34" charset="0"/>
              </a:rPr>
              <a:t>Eating 250 kcal less per day:</a:t>
            </a:r>
          </a:p>
          <a:p>
            <a:pPr eaLnBrk="1" hangingPunct="1"/>
            <a:r>
              <a:rPr lang="en-US" sz="2000" smtClean="0">
                <a:latin typeface="Arial Narrow" pitchFamily="34" charset="0"/>
              </a:rPr>
              <a:t>Leave out mayonnaise in a sandwich</a:t>
            </a:r>
          </a:p>
          <a:p>
            <a:pPr eaLnBrk="1" hangingPunct="1"/>
            <a:r>
              <a:rPr lang="en-US" sz="2000" smtClean="0">
                <a:latin typeface="Arial Narrow" pitchFamily="34" charset="0"/>
              </a:rPr>
              <a:t>Leave out dessert</a:t>
            </a:r>
          </a:p>
          <a:p>
            <a:pPr eaLnBrk="1" hangingPunct="1"/>
            <a:r>
              <a:rPr lang="en-US" sz="2000" smtClean="0">
                <a:latin typeface="Arial Narrow" pitchFamily="34" charset="0"/>
              </a:rPr>
              <a:t>Switch from soft drinks to water</a:t>
            </a:r>
          </a:p>
          <a:p>
            <a:pPr eaLnBrk="1" hangingPunct="1"/>
            <a:r>
              <a:rPr lang="en-US" sz="2000" smtClean="0">
                <a:latin typeface="Arial Narrow" pitchFamily="34" charset="0"/>
              </a:rPr>
              <a:t>Reduce portion sizes </a:t>
            </a:r>
          </a:p>
          <a:p>
            <a:pPr eaLnBrk="1" hangingPunct="1"/>
            <a:endParaRPr lang="en-US" sz="2000" smtClean="0"/>
          </a:p>
        </p:txBody>
      </p:sp>
      <p:sp>
        <p:nvSpPr>
          <p:cNvPr id="56325" name="Rectangle 4"/>
          <p:cNvSpPr>
            <a:spLocks noGrp="1" noChangeArrowheads="1"/>
          </p:cNvSpPr>
          <p:nvPr>
            <p:ph type="body" sz="half" idx="2"/>
          </p:nvPr>
        </p:nvSpPr>
        <p:spPr>
          <a:xfrm>
            <a:off x="4648200" y="3048000"/>
            <a:ext cx="4267200" cy="3006725"/>
          </a:xfrm>
        </p:spPr>
        <p:txBody>
          <a:bodyPr/>
          <a:lstStyle/>
          <a:p>
            <a:pPr eaLnBrk="1" hangingPunct="1"/>
            <a:r>
              <a:rPr lang="en-US" sz="2000" smtClean="0">
                <a:latin typeface="Arial Narrow" pitchFamily="34" charset="0"/>
              </a:rPr>
              <a:t>burning 250 calories through exercise:</a:t>
            </a:r>
          </a:p>
          <a:p>
            <a:pPr eaLnBrk="1" hangingPunct="1"/>
            <a:r>
              <a:rPr lang="en-US" sz="2000" smtClean="0">
                <a:latin typeface="Arial Narrow" pitchFamily="34" charset="0"/>
              </a:rPr>
              <a:t>Walk for 30 minutes</a:t>
            </a:r>
          </a:p>
          <a:p>
            <a:pPr eaLnBrk="1" hangingPunct="1"/>
            <a:r>
              <a:rPr lang="en-US" sz="2000" smtClean="0">
                <a:latin typeface="Arial Narrow" pitchFamily="34" charset="0"/>
              </a:rPr>
              <a:t>Swimming 25 yards</a:t>
            </a:r>
          </a:p>
          <a:p>
            <a:pPr eaLnBrk="1" hangingPunct="1"/>
            <a:r>
              <a:rPr lang="en-US" sz="2000" smtClean="0">
                <a:latin typeface="Arial Narrow" pitchFamily="34" charset="0"/>
              </a:rPr>
              <a:t> Bicycling for 30 minutes</a:t>
            </a:r>
          </a:p>
          <a:p>
            <a:pPr eaLnBrk="1" hangingPunct="1"/>
            <a:endParaRPr lang="en-US" sz="2000" smtClean="0"/>
          </a:p>
        </p:txBody>
      </p:sp>
      <p:sp>
        <p:nvSpPr>
          <p:cNvPr id="56326" name="Text Box 5"/>
          <p:cNvSpPr txBox="1">
            <a:spLocks noChangeArrowheads="1"/>
          </p:cNvSpPr>
          <p:nvPr/>
        </p:nvSpPr>
        <p:spPr bwMode="auto">
          <a:xfrm>
            <a:off x="1601788" y="2362200"/>
            <a:ext cx="5543550" cy="457200"/>
          </a:xfrm>
          <a:prstGeom prst="rect">
            <a:avLst/>
          </a:prstGeom>
          <a:noFill/>
          <a:ln w="9525">
            <a:noFill/>
            <a:miter lim="800000"/>
            <a:headEnd/>
            <a:tailEnd/>
          </a:ln>
        </p:spPr>
        <p:txBody>
          <a:bodyPr wrap="none">
            <a:spAutoFit/>
          </a:bodyPr>
          <a:lstStyle/>
          <a:p>
            <a:r>
              <a:rPr lang="en-US" sz="2400">
                <a:latin typeface="Tahoma" pitchFamily="34" charset="0"/>
              </a:rPr>
              <a:t>A caloric deficit of 500 can be done by: </a:t>
            </a: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Date Placeholder 3"/>
          <p:cNvSpPr>
            <a:spLocks noGrp="1"/>
          </p:cNvSpPr>
          <p:nvPr>
            <p:ph type="dt" sz="quarter" idx="10"/>
          </p:nvPr>
        </p:nvSpPr>
        <p:spPr>
          <a:xfrm>
            <a:off x="457200" y="6172200"/>
            <a:ext cx="1676400" cy="457200"/>
          </a:xfrm>
          <a:noFill/>
        </p:spPr>
        <p:txBody>
          <a:bodyPr/>
          <a:lstStyle/>
          <a:p>
            <a:r>
              <a:rPr lang="en-US" smtClean="0"/>
              <a:t>2009</a:t>
            </a:r>
          </a:p>
        </p:txBody>
      </p:sp>
      <p:sp>
        <p:nvSpPr>
          <p:cNvPr id="57347" name="Rectangle 2"/>
          <p:cNvSpPr>
            <a:spLocks noGrp="1" noChangeArrowheads="1"/>
          </p:cNvSpPr>
          <p:nvPr>
            <p:ph type="title"/>
          </p:nvPr>
        </p:nvSpPr>
        <p:spPr/>
        <p:txBody>
          <a:bodyPr>
            <a:normAutofit fontScale="90000"/>
          </a:bodyPr>
          <a:lstStyle/>
          <a:p>
            <a:pPr algn="ctr" eaLnBrk="1" hangingPunct="1"/>
            <a:r>
              <a:rPr lang="en-US" sz="4000" smtClean="0">
                <a:latin typeface="Tw Cen MT" pitchFamily="34" charset="0"/>
              </a:rPr>
              <a:t>Exercise + Dieting</a:t>
            </a:r>
            <a:br>
              <a:rPr lang="en-US" sz="4000" smtClean="0">
                <a:latin typeface="Tw Cen MT" pitchFamily="34" charset="0"/>
              </a:rPr>
            </a:br>
            <a:r>
              <a:rPr lang="en-US" sz="3400" smtClean="0">
                <a:solidFill>
                  <a:schemeClr val="accent2"/>
                </a:solidFill>
                <a:latin typeface="Tw Cen MT" pitchFamily="34" charset="0"/>
              </a:rPr>
              <a:t>Calorie Deficit</a:t>
            </a:r>
          </a:p>
        </p:txBody>
      </p:sp>
      <p:sp>
        <p:nvSpPr>
          <p:cNvPr id="57348" name="Rectangle 3"/>
          <p:cNvSpPr>
            <a:spLocks noGrp="1" noChangeArrowheads="1"/>
          </p:cNvSpPr>
          <p:nvPr>
            <p:ph type="body" idx="1"/>
          </p:nvPr>
        </p:nvSpPr>
        <p:spPr>
          <a:xfrm>
            <a:off x="2286000" y="2057400"/>
            <a:ext cx="6858000" cy="4302125"/>
          </a:xfrm>
        </p:spPr>
        <p:txBody>
          <a:bodyPr/>
          <a:lstStyle/>
          <a:p>
            <a:pPr eaLnBrk="1" hangingPunct="1"/>
            <a:r>
              <a:rPr lang="en-US" sz="2000" smtClean="0">
                <a:latin typeface="Arial Narrow" pitchFamily="34" charset="0"/>
              </a:rPr>
              <a:t>Initially physical activity, in combination with dieting, is an important component of weight loss.</a:t>
            </a:r>
          </a:p>
          <a:p>
            <a:pPr eaLnBrk="1" hangingPunct="1"/>
            <a:r>
              <a:rPr lang="en-US" sz="2000" smtClean="0">
                <a:latin typeface="Arial Narrow" pitchFamily="34" charset="0"/>
              </a:rPr>
              <a:t>However, after around 6 months, physical activity will not lead to substantially greater weight losses when combined with dieting.</a:t>
            </a:r>
          </a:p>
          <a:p>
            <a:pPr eaLnBrk="1" hangingPunct="1"/>
            <a:r>
              <a:rPr lang="en-US" sz="2000" smtClean="0">
                <a:latin typeface="Arial Narrow" pitchFamily="34" charset="0"/>
              </a:rPr>
              <a:t>The benefit of sustained physical activity thereafter is mainly            through its role in the </a:t>
            </a:r>
            <a:r>
              <a:rPr lang="en-US" sz="2000" u="sng" smtClean="0">
                <a:latin typeface="Arial Narrow" pitchFamily="34" charset="0"/>
              </a:rPr>
              <a:t>prevention of weight gain</a:t>
            </a:r>
            <a:r>
              <a:rPr lang="en-US" sz="2000" smtClean="0">
                <a:latin typeface="Arial Narrow" pitchFamily="34" charset="0"/>
              </a:rPr>
              <a:t>.</a:t>
            </a:r>
          </a:p>
          <a:p>
            <a:pPr eaLnBrk="1" hangingPunct="1"/>
            <a:r>
              <a:rPr lang="en-US" sz="2000" smtClean="0">
                <a:latin typeface="Arial Narrow" pitchFamily="34" charset="0"/>
              </a:rPr>
              <a:t>In addition, it has a benefit in reducing cardiovascular and               diabetes risks beyond that produced by weight gain alone.</a:t>
            </a:r>
          </a:p>
          <a:p>
            <a:pPr eaLnBrk="1" hangingPunct="1"/>
            <a:endParaRPr lang="en-US" sz="2000" smtClean="0"/>
          </a:p>
        </p:txBody>
      </p:sp>
      <p:sp>
        <p:nvSpPr>
          <p:cNvPr id="57349" name="Text Box 4"/>
          <p:cNvSpPr txBox="1">
            <a:spLocks noChangeArrowheads="1"/>
          </p:cNvSpPr>
          <p:nvPr/>
        </p:nvSpPr>
        <p:spPr bwMode="auto">
          <a:xfrm>
            <a:off x="0" y="6400800"/>
            <a:ext cx="2133600" cy="366713"/>
          </a:xfrm>
          <a:prstGeom prst="rect">
            <a:avLst/>
          </a:prstGeom>
          <a:noFill/>
          <a:ln w="9525">
            <a:noFill/>
            <a:miter lim="800000"/>
            <a:headEnd/>
            <a:tailEnd/>
          </a:ln>
        </p:spPr>
        <p:txBody>
          <a:bodyPr>
            <a:spAutoFit/>
          </a:bodyPr>
          <a:lstStyle/>
          <a:p>
            <a:pPr algn="l">
              <a:spcBef>
                <a:spcPct val="50000"/>
              </a:spcBef>
            </a:pPr>
            <a:r>
              <a:rPr lang="en-US">
                <a:latin typeface="Arial Narrow" pitchFamily="34" charset="0"/>
              </a:rPr>
              <a:t>NHLBI</a:t>
            </a:r>
          </a:p>
        </p:txBody>
      </p:sp>
      <p:pic>
        <p:nvPicPr>
          <p:cNvPr id="57350" name="Picture 8" descr="scales"/>
          <p:cNvPicPr>
            <a:picLocks noChangeAspect="1" noChangeArrowheads="1"/>
          </p:cNvPicPr>
          <p:nvPr/>
        </p:nvPicPr>
        <p:blipFill>
          <a:blip r:embed="rId3"/>
          <a:srcRect/>
          <a:stretch>
            <a:fillRect/>
          </a:stretch>
        </p:blipFill>
        <p:spPr bwMode="auto">
          <a:xfrm>
            <a:off x="152400" y="2057400"/>
            <a:ext cx="1905000" cy="2857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Date Placeholder 3"/>
          <p:cNvSpPr>
            <a:spLocks noGrp="1"/>
          </p:cNvSpPr>
          <p:nvPr>
            <p:ph type="dt" sz="quarter" idx="10"/>
          </p:nvPr>
        </p:nvSpPr>
        <p:spPr>
          <a:noFill/>
        </p:spPr>
        <p:txBody>
          <a:bodyPr/>
          <a:lstStyle/>
          <a:p>
            <a:r>
              <a:rPr lang="en-US" smtClean="0"/>
              <a:t>2009</a:t>
            </a:r>
          </a:p>
        </p:txBody>
      </p:sp>
      <p:sp>
        <p:nvSpPr>
          <p:cNvPr id="58371" name="Rectangle 2"/>
          <p:cNvSpPr>
            <a:spLocks noGrp="1" noChangeArrowheads="1"/>
          </p:cNvSpPr>
          <p:nvPr>
            <p:ph type="title"/>
          </p:nvPr>
        </p:nvSpPr>
        <p:spPr/>
        <p:txBody>
          <a:bodyPr>
            <a:normAutofit fontScale="90000"/>
          </a:bodyPr>
          <a:lstStyle/>
          <a:p>
            <a:pPr algn="ctr" eaLnBrk="1" hangingPunct="1"/>
            <a:r>
              <a:rPr lang="en-US" sz="4000" smtClean="0">
                <a:latin typeface="Tw Cen MT" pitchFamily="34" charset="0"/>
              </a:rPr>
              <a:t>Goals for Weight Loss</a:t>
            </a:r>
            <a:br>
              <a:rPr lang="en-US" sz="4000" smtClean="0">
                <a:latin typeface="Tw Cen MT" pitchFamily="34" charset="0"/>
              </a:rPr>
            </a:br>
            <a:r>
              <a:rPr lang="en-US" sz="3400" smtClean="0">
                <a:solidFill>
                  <a:schemeClr val="accent2"/>
                </a:solidFill>
                <a:latin typeface="Tw Cen MT" pitchFamily="34" charset="0"/>
              </a:rPr>
              <a:t>And Management</a:t>
            </a:r>
          </a:p>
        </p:txBody>
      </p:sp>
      <p:sp>
        <p:nvSpPr>
          <p:cNvPr id="58372" name="Rectangle 3"/>
          <p:cNvSpPr>
            <a:spLocks noGrp="1" noChangeArrowheads="1"/>
          </p:cNvSpPr>
          <p:nvPr>
            <p:ph type="body" idx="1"/>
          </p:nvPr>
        </p:nvSpPr>
        <p:spPr>
          <a:xfrm>
            <a:off x="228600" y="1981200"/>
            <a:ext cx="6477000" cy="4302125"/>
          </a:xfrm>
        </p:spPr>
        <p:txBody>
          <a:bodyPr/>
          <a:lstStyle/>
          <a:p>
            <a:pPr eaLnBrk="1" hangingPunct="1"/>
            <a:r>
              <a:rPr lang="en-US" sz="2100" smtClean="0">
                <a:latin typeface="Arial Narrow" pitchFamily="34" charset="0"/>
              </a:rPr>
              <a:t>The </a:t>
            </a:r>
            <a:r>
              <a:rPr lang="en-US" sz="2100" u="sng" smtClean="0">
                <a:solidFill>
                  <a:schemeClr val="bg2"/>
                </a:solidFill>
                <a:latin typeface="Arial Narrow" pitchFamily="34" charset="0"/>
              </a:rPr>
              <a:t>initial goal</a:t>
            </a:r>
            <a:r>
              <a:rPr lang="en-US" sz="2100" smtClean="0">
                <a:latin typeface="Arial Narrow" pitchFamily="34" charset="0"/>
              </a:rPr>
              <a:t> of weight loss therapy is to reduce body weight by approximately 10 percent from baseline.             Once this goal is achieved, then further weight loss can be attempted, if necessary. </a:t>
            </a:r>
          </a:p>
          <a:p>
            <a:pPr eaLnBrk="1" hangingPunct="1"/>
            <a:r>
              <a:rPr lang="en-US" sz="2100" smtClean="0">
                <a:latin typeface="Arial Narrow" pitchFamily="34" charset="0"/>
              </a:rPr>
              <a:t>A </a:t>
            </a:r>
            <a:r>
              <a:rPr lang="en-US" sz="2100" u="sng" smtClean="0">
                <a:solidFill>
                  <a:schemeClr val="bg2"/>
                </a:solidFill>
                <a:latin typeface="Arial Narrow" pitchFamily="34" charset="0"/>
              </a:rPr>
              <a:t>reasonable time line</a:t>
            </a:r>
            <a:r>
              <a:rPr lang="en-US" sz="2100" smtClean="0">
                <a:latin typeface="Arial Narrow" pitchFamily="34" charset="0"/>
              </a:rPr>
              <a:t> for a 10 percent reduction in body weight is 6 months.</a:t>
            </a:r>
          </a:p>
          <a:p>
            <a:pPr eaLnBrk="1" hangingPunct="1"/>
            <a:r>
              <a:rPr lang="en-US" sz="2100" smtClean="0">
                <a:latin typeface="Arial Narrow" pitchFamily="34" charset="0"/>
              </a:rPr>
              <a:t>Experience reveals that lost weight is usually regained </a:t>
            </a:r>
            <a:r>
              <a:rPr lang="en-US" sz="2100" u="sng" smtClean="0">
                <a:solidFill>
                  <a:schemeClr val="bg2"/>
                </a:solidFill>
                <a:latin typeface="Arial Narrow" pitchFamily="34" charset="0"/>
              </a:rPr>
              <a:t>unless</a:t>
            </a:r>
            <a:r>
              <a:rPr lang="en-US" sz="2100" smtClean="0">
                <a:latin typeface="Arial Narrow" pitchFamily="34" charset="0"/>
              </a:rPr>
              <a:t> a weight maintenance program, consisting of diet therapy, physical activity and behavior therapy, is                 continued indefinitely.</a:t>
            </a:r>
          </a:p>
        </p:txBody>
      </p:sp>
      <p:sp>
        <p:nvSpPr>
          <p:cNvPr id="58373" name="Text Box 4"/>
          <p:cNvSpPr txBox="1">
            <a:spLocks noChangeArrowheads="1"/>
          </p:cNvSpPr>
          <p:nvPr/>
        </p:nvSpPr>
        <p:spPr bwMode="auto">
          <a:xfrm>
            <a:off x="0" y="6400800"/>
            <a:ext cx="2133600" cy="366713"/>
          </a:xfrm>
          <a:prstGeom prst="rect">
            <a:avLst/>
          </a:prstGeom>
          <a:noFill/>
          <a:ln w="9525">
            <a:noFill/>
            <a:miter lim="800000"/>
            <a:headEnd/>
            <a:tailEnd/>
          </a:ln>
        </p:spPr>
        <p:txBody>
          <a:bodyPr>
            <a:spAutoFit/>
          </a:bodyPr>
          <a:lstStyle/>
          <a:p>
            <a:pPr algn="l">
              <a:spcBef>
                <a:spcPct val="50000"/>
              </a:spcBef>
            </a:pPr>
            <a:r>
              <a:rPr lang="en-US">
                <a:latin typeface="Arial Narrow" pitchFamily="34" charset="0"/>
              </a:rPr>
              <a:t>NHLBI</a:t>
            </a:r>
          </a:p>
        </p:txBody>
      </p:sp>
      <p:pic>
        <p:nvPicPr>
          <p:cNvPr id="58374" name="Picture 6" descr="weightloss_6_2"/>
          <p:cNvPicPr>
            <a:picLocks noChangeAspect="1" noChangeArrowheads="1"/>
          </p:cNvPicPr>
          <p:nvPr/>
        </p:nvPicPr>
        <p:blipFill>
          <a:blip r:embed="rId3"/>
          <a:srcRect/>
          <a:stretch>
            <a:fillRect/>
          </a:stretch>
        </p:blipFill>
        <p:spPr bwMode="auto">
          <a:xfrm>
            <a:off x="6934200" y="2209800"/>
            <a:ext cx="1828800" cy="2171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Date Placeholder 3"/>
          <p:cNvSpPr>
            <a:spLocks noGrp="1"/>
          </p:cNvSpPr>
          <p:nvPr>
            <p:ph type="dt" sz="quarter" idx="10"/>
          </p:nvPr>
        </p:nvSpPr>
        <p:spPr>
          <a:noFill/>
        </p:spPr>
        <p:txBody>
          <a:bodyPr/>
          <a:lstStyle/>
          <a:p>
            <a:r>
              <a:rPr lang="en-US" smtClean="0"/>
              <a:t>2009</a:t>
            </a:r>
          </a:p>
        </p:txBody>
      </p:sp>
      <p:sp>
        <p:nvSpPr>
          <p:cNvPr id="59395" name="Rectangle 2"/>
          <p:cNvSpPr>
            <a:spLocks noGrp="1" noChangeArrowheads="1"/>
          </p:cNvSpPr>
          <p:nvPr>
            <p:ph type="title"/>
          </p:nvPr>
        </p:nvSpPr>
        <p:spPr>
          <a:xfrm>
            <a:off x="457200" y="428604"/>
            <a:ext cx="8115328" cy="989034"/>
          </a:xfrm>
        </p:spPr>
        <p:txBody>
          <a:bodyPr>
            <a:normAutofit fontScale="90000"/>
          </a:bodyPr>
          <a:lstStyle/>
          <a:p>
            <a:pPr algn="ctr" eaLnBrk="1" hangingPunct="1"/>
            <a:r>
              <a:rPr lang="en-US" sz="4000" dirty="0" smtClean="0">
                <a:latin typeface="Tw Cen MT" pitchFamily="34" charset="0"/>
              </a:rPr>
              <a:t>Goals for Weight Loss</a:t>
            </a:r>
            <a:br>
              <a:rPr lang="en-US" sz="4000" dirty="0" smtClean="0">
                <a:latin typeface="Tw Cen MT" pitchFamily="34" charset="0"/>
              </a:rPr>
            </a:br>
            <a:r>
              <a:rPr lang="en-US" sz="3400" dirty="0" smtClean="0">
                <a:solidFill>
                  <a:schemeClr val="accent2"/>
                </a:solidFill>
                <a:latin typeface="Tw Cen MT" pitchFamily="34" charset="0"/>
              </a:rPr>
              <a:t>And Management</a:t>
            </a:r>
          </a:p>
        </p:txBody>
      </p:sp>
      <p:sp>
        <p:nvSpPr>
          <p:cNvPr id="59396" name="Rectangle 3"/>
          <p:cNvSpPr>
            <a:spLocks noGrp="1" noChangeArrowheads="1"/>
          </p:cNvSpPr>
          <p:nvPr>
            <p:ph type="body" idx="1"/>
          </p:nvPr>
        </p:nvSpPr>
        <p:spPr>
          <a:xfrm>
            <a:off x="228600" y="1828800"/>
            <a:ext cx="8610600" cy="4302125"/>
          </a:xfrm>
        </p:spPr>
        <p:txBody>
          <a:bodyPr/>
          <a:lstStyle/>
          <a:p>
            <a:pPr eaLnBrk="1" hangingPunct="1"/>
            <a:r>
              <a:rPr lang="en-US" sz="2000" smtClean="0">
                <a:latin typeface="Arial Narrow" pitchFamily="34" charset="0"/>
              </a:rPr>
              <a:t>For overweight individuals with BMIs in the typical range of 27 to 35 kg/m</a:t>
            </a:r>
            <a:r>
              <a:rPr lang="en-US" sz="2000" baseline="30000" smtClean="0">
                <a:latin typeface="Arial Narrow" pitchFamily="34" charset="0"/>
              </a:rPr>
              <a:t>2</a:t>
            </a:r>
            <a:r>
              <a:rPr lang="en-US" sz="2000" smtClean="0">
                <a:latin typeface="Arial Narrow" pitchFamily="34" charset="0"/>
              </a:rPr>
              <a:t>, a decrease of 300 to 500 kcal/day will result in weight losses of about ½ to 1 lb per week.</a:t>
            </a:r>
          </a:p>
          <a:p>
            <a:pPr eaLnBrk="1" hangingPunct="1"/>
            <a:r>
              <a:rPr lang="en-US" sz="2000" smtClean="0">
                <a:latin typeface="Arial Narrow" pitchFamily="34" charset="0"/>
              </a:rPr>
              <a:t>A 10 percent weight loss could be achieved within 6 months.</a:t>
            </a:r>
          </a:p>
          <a:p>
            <a:pPr eaLnBrk="1" hangingPunct="1"/>
            <a:r>
              <a:rPr lang="en-US" sz="2000" smtClean="0">
                <a:latin typeface="Arial Narrow" pitchFamily="34" charset="0"/>
              </a:rPr>
              <a:t>For more severely obese individuals (BMI &gt; 35), deficits of up to 500 to 1,000 kcal/day will lead to weight losses of about 1 to 2 lb per week.</a:t>
            </a:r>
          </a:p>
          <a:p>
            <a:pPr eaLnBrk="1" hangingPunct="1"/>
            <a:r>
              <a:rPr lang="en-US" sz="2000" smtClean="0">
                <a:latin typeface="Arial Narrow" pitchFamily="34" charset="0"/>
              </a:rPr>
              <a:t>A 10 percent weight loss could be achieved within 6 months.</a:t>
            </a:r>
          </a:p>
        </p:txBody>
      </p:sp>
      <p:sp>
        <p:nvSpPr>
          <p:cNvPr id="59397" name="Text Box 4"/>
          <p:cNvSpPr txBox="1">
            <a:spLocks noChangeArrowheads="1"/>
          </p:cNvSpPr>
          <p:nvPr/>
        </p:nvSpPr>
        <p:spPr bwMode="auto">
          <a:xfrm>
            <a:off x="0" y="6400800"/>
            <a:ext cx="2133600" cy="366713"/>
          </a:xfrm>
          <a:prstGeom prst="rect">
            <a:avLst/>
          </a:prstGeom>
          <a:noFill/>
          <a:ln w="9525">
            <a:noFill/>
            <a:miter lim="800000"/>
            <a:headEnd/>
            <a:tailEnd/>
          </a:ln>
        </p:spPr>
        <p:txBody>
          <a:bodyPr>
            <a:spAutoFit/>
          </a:bodyPr>
          <a:lstStyle/>
          <a:p>
            <a:pPr algn="l">
              <a:spcBef>
                <a:spcPct val="50000"/>
              </a:spcBef>
            </a:pPr>
            <a:r>
              <a:rPr lang="en-US">
                <a:latin typeface="Arial Narrow" pitchFamily="34" charset="0"/>
              </a:rPr>
              <a:t>NHLBI</a:t>
            </a:r>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Rot="1" noChangeArrowheads="1"/>
          </p:cNvSpPr>
          <p:nvPr>
            <p:ph type="ctrTitle"/>
          </p:nvPr>
        </p:nvSpPr>
        <p:spPr>
          <a:xfrm>
            <a:off x="685800" y="762000"/>
            <a:ext cx="7772400" cy="1470025"/>
          </a:xfrm>
        </p:spPr>
        <p:txBody>
          <a:bodyPr/>
          <a:lstStyle/>
          <a:p>
            <a:pPr eaLnBrk="1" hangingPunct="1">
              <a:defRPr/>
            </a:pPr>
            <a:r>
              <a:rPr lang="en-US" dirty="0" smtClean="0"/>
              <a:t>Stress Management</a:t>
            </a:r>
          </a:p>
        </p:txBody>
      </p:sp>
      <p:pic>
        <p:nvPicPr>
          <p:cNvPr id="3075" name="Picture 4" descr="MCBD20150_0000[1]"/>
          <p:cNvPicPr>
            <a:picLocks noChangeAspect="1" noChangeArrowheads="1"/>
          </p:cNvPicPr>
          <p:nvPr/>
        </p:nvPicPr>
        <p:blipFill>
          <a:blip r:embed="rId2"/>
          <a:srcRect/>
          <a:stretch>
            <a:fillRect/>
          </a:stretch>
        </p:blipFill>
        <p:spPr bwMode="auto">
          <a:xfrm>
            <a:off x="3357554" y="2000240"/>
            <a:ext cx="2438570" cy="1832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rrowheads="1"/>
          </p:cNvSpPr>
          <p:nvPr>
            <p:ph type="title"/>
          </p:nvPr>
        </p:nvSpPr>
        <p:spPr>
          <a:xfrm>
            <a:off x="457200" y="500042"/>
            <a:ext cx="7829576" cy="917596"/>
          </a:xfrm>
        </p:spPr>
        <p:txBody>
          <a:bodyPr/>
          <a:lstStyle/>
          <a:p>
            <a:pPr eaLnBrk="1" hangingPunct="1">
              <a:defRPr/>
            </a:pPr>
            <a:r>
              <a:rPr lang="en-US" dirty="0" smtClean="0"/>
              <a:t>What Is Stress</a:t>
            </a:r>
          </a:p>
        </p:txBody>
      </p:sp>
      <p:sp>
        <p:nvSpPr>
          <p:cNvPr id="11267" name="Rectangle 3"/>
          <p:cNvSpPr>
            <a:spLocks noGrp="1" noRot="1" noChangeArrowheads="1"/>
          </p:cNvSpPr>
          <p:nvPr>
            <p:ph type="body" idx="1"/>
          </p:nvPr>
        </p:nvSpPr>
        <p:spPr>
          <a:xfrm>
            <a:off x="457200" y="2000240"/>
            <a:ext cx="7829576" cy="4125923"/>
          </a:xfrm>
        </p:spPr>
        <p:txBody>
          <a:bodyPr/>
          <a:lstStyle/>
          <a:p>
            <a:pPr eaLnBrk="1" hangingPunct="1">
              <a:buNone/>
              <a:defRPr/>
            </a:pPr>
            <a:r>
              <a:rPr lang="en-US" dirty="0" smtClean="0"/>
              <a:t>Stress is the body’s automatic response to any physical or mental demand placed on it.</a:t>
            </a:r>
          </a:p>
          <a:p>
            <a:pPr>
              <a:buNone/>
              <a:defRPr/>
            </a:pPr>
            <a:endParaRPr lang="en-US" dirty="0" smtClean="0"/>
          </a:p>
          <a:p>
            <a:pPr eaLnBrk="1" hangingPunct="1">
              <a:buNone/>
              <a:defRPr/>
            </a:pPr>
            <a:r>
              <a:rPr lang="en-US" dirty="0" smtClean="0"/>
              <a:t>Adrenaline is a chemical naturally produced in our body as a response to stress . </a:t>
            </a:r>
          </a:p>
          <a:p>
            <a:pPr>
              <a:buNone/>
              <a:defRPr/>
            </a:pPr>
            <a:endParaRPr lang="en-US" dirty="0" smtClean="0"/>
          </a:p>
          <a:p>
            <a:pPr eaLnBrk="1" hangingPunct="1">
              <a:buNone/>
              <a:defRPr/>
            </a:pPr>
            <a:r>
              <a:rPr lang="en-US" dirty="0" smtClean="0"/>
              <a:t>Fight or Flight response is </a:t>
            </a:r>
            <a:r>
              <a:rPr lang="en-US" dirty="0" err="1" smtClean="0"/>
              <a:t>illicited</a:t>
            </a:r>
            <a:r>
              <a:rPr lang="en-US" dirty="0" smtClean="0"/>
              <a:t>.</a:t>
            </a:r>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rrowheads="1"/>
          </p:cNvSpPr>
          <p:nvPr>
            <p:ph type="title"/>
          </p:nvPr>
        </p:nvSpPr>
        <p:spPr>
          <a:xfrm>
            <a:off x="457200" y="785794"/>
            <a:ext cx="7186634" cy="631844"/>
          </a:xfrm>
        </p:spPr>
        <p:txBody>
          <a:bodyPr>
            <a:normAutofit fontScale="90000"/>
          </a:bodyPr>
          <a:lstStyle/>
          <a:p>
            <a:pPr eaLnBrk="1" hangingPunct="1">
              <a:defRPr/>
            </a:pPr>
            <a:r>
              <a:rPr lang="en-US" sz="4000" dirty="0" smtClean="0"/>
              <a:t>Is All Stress Bad?</a:t>
            </a:r>
          </a:p>
        </p:txBody>
      </p:sp>
      <p:sp>
        <p:nvSpPr>
          <p:cNvPr id="14339" name="Rectangle 3"/>
          <p:cNvSpPr>
            <a:spLocks noGrp="1" noRot="1" noChangeArrowheads="1"/>
          </p:cNvSpPr>
          <p:nvPr>
            <p:ph type="body" idx="1"/>
          </p:nvPr>
        </p:nvSpPr>
        <p:spPr>
          <a:xfrm>
            <a:off x="857224" y="1785926"/>
            <a:ext cx="7829576" cy="4340237"/>
          </a:xfrm>
        </p:spPr>
        <p:txBody>
          <a:bodyPr/>
          <a:lstStyle/>
          <a:p>
            <a:pPr eaLnBrk="1" hangingPunct="1">
              <a:defRPr/>
            </a:pPr>
            <a:r>
              <a:rPr lang="en-US" dirty="0" smtClean="0"/>
              <a:t>Moderate levels of stress may actually improve performance and efficiency</a:t>
            </a:r>
          </a:p>
          <a:p>
            <a:pPr>
              <a:defRPr/>
            </a:pPr>
            <a:endParaRPr lang="en-US" dirty="0" smtClean="0"/>
          </a:p>
          <a:p>
            <a:pPr eaLnBrk="1" hangingPunct="1">
              <a:defRPr/>
            </a:pPr>
            <a:r>
              <a:rPr lang="en-US" dirty="0" smtClean="0"/>
              <a:t>Too little stress may result in boredom</a:t>
            </a:r>
          </a:p>
          <a:p>
            <a:pPr>
              <a:defRPr/>
            </a:pPr>
            <a:endParaRPr lang="en-US" dirty="0" smtClean="0"/>
          </a:p>
          <a:p>
            <a:pPr eaLnBrk="1" hangingPunct="1">
              <a:defRPr/>
            </a:pPr>
            <a:r>
              <a:rPr lang="en-US" dirty="0" smtClean="0"/>
              <a:t>Too much stress may cause an unproductive anxiety level</a:t>
            </a:r>
          </a:p>
          <a:p>
            <a:pPr eaLnBrk="1" hangingPunct="1">
              <a:buFont typeface="Wingdings" pitchFamily="2" charset="2"/>
              <a:buNone/>
              <a:defRPr/>
            </a:pPr>
            <a:endParaRPr lang="en-US" dirty="0" smtClean="0"/>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a:xfrm>
            <a:off x="457200" y="428604"/>
            <a:ext cx="7901014" cy="989034"/>
          </a:xfrm>
        </p:spPr>
        <p:txBody>
          <a:bodyPr/>
          <a:lstStyle/>
          <a:p>
            <a:pPr eaLnBrk="1" hangingPunct="1">
              <a:defRPr/>
            </a:pPr>
            <a:r>
              <a:rPr lang="en-US" dirty="0" smtClean="0"/>
              <a:t>Identifying Stressors</a:t>
            </a:r>
          </a:p>
        </p:txBody>
      </p:sp>
      <p:sp>
        <p:nvSpPr>
          <p:cNvPr id="7171" name="Rectangle 3"/>
          <p:cNvSpPr>
            <a:spLocks noGrp="1" noRot="1" noChangeArrowheads="1"/>
          </p:cNvSpPr>
          <p:nvPr>
            <p:ph type="body" idx="1"/>
          </p:nvPr>
        </p:nvSpPr>
        <p:spPr>
          <a:xfrm>
            <a:off x="228600" y="1905000"/>
            <a:ext cx="8540750" cy="4422775"/>
          </a:xfrm>
        </p:spPr>
        <p:txBody>
          <a:bodyPr/>
          <a:lstStyle/>
          <a:p>
            <a:pPr algn="ctr" eaLnBrk="1" hangingPunct="1">
              <a:buFont typeface="Wingdings" pitchFamily="2" charset="2"/>
              <a:buNone/>
              <a:defRPr/>
            </a:pPr>
            <a:endParaRPr lang="en-US" sz="4000" dirty="0" smtClean="0"/>
          </a:p>
          <a:p>
            <a:pPr algn="ctr" eaLnBrk="1" hangingPunct="1">
              <a:buFont typeface="Wingdings" pitchFamily="2" charset="2"/>
              <a:buNone/>
              <a:defRPr/>
            </a:pPr>
            <a:r>
              <a:rPr lang="en-US" sz="3600" dirty="0" smtClean="0"/>
              <a:t>Situations, activities, and relationships that cause ‘trauma’ to one’s physical, emotional, or psychological self</a:t>
            </a:r>
          </a:p>
          <a:p>
            <a:pPr algn="ctr" eaLnBrk="1" hangingPunct="1">
              <a:buFont typeface="Wingdings" pitchFamily="2" charset="2"/>
              <a:buNone/>
              <a:defRPr/>
            </a:pPr>
            <a:endParaRPr lang="en-US" sz="3600" dirty="0" smtClean="0"/>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rrowheads="1"/>
          </p:cNvSpPr>
          <p:nvPr>
            <p:ph type="title"/>
          </p:nvPr>
        </p:nvSpPr>
        <p:spPr/>
        <p:txBody>
          <a:bodyPr/>
          <a:lstStyle/>
          <a:p>
            <a:pPr eaLnBrk="1" hangingPunct="1">
              <a:defRPr/>
            </a:pPr>
            <a:r>
              <a:rPr lang="en-US" smtClean="0"/>
              <a:t>Stressors</a:t>
            </a:r>
          </a:p>
        </p:txBody>
      </p:sp>
      <p:sp>
        <p:nvSpPr>
          <p:cNvPr id="8195" name="Rectangle 3"/>
          <p:cNvSpPr>
            <a:spLocks noGrp="1" noRot="1" noChangeArrowheads="1"/>
          </p:cNvSpPr>
          <p:nvPr>
            <p:ph type="body" sz="half" idx="1"/>
          </p:nvPr>
        </p:nvSpPr>
        <p:spPr/>
        <p:txBody>
          <a:bodyPr/>
          <a:lstStyle/>
          <a:p>
            <a:pPr eaLnBrk="1" hangingPunct="1">
              <a:lnSpc>
                <a:spcPct val="90000"/>
              </a:lnSpc>
              <a:defRPr/>
            </a:pPr>
            <a:r>
              <a:rPr lang="en-US" sz="2800" smtClean="0"/>
              <a:t>School</a:t>
            </a:r>
          </a:p>
          <a:p>
            <a:pPr eaLnBrk="1" hangingPunct="1">
              <a:lnSpc>
                <a:spcPct val="90000"/>
              </a:lnSpc>
              <a:defRPr/>
            </a:pPr>
            <a:r>
              <a:rPr lang="en-US" sz="2800" smtClean="0"/>
              <a:t>Work</a:t>
            </a:r>
          </a:p>
          <a:p>
            <a:pPr eaLnBrk="1" hangingPunct="1">
              <a:lnSpc>
                <a:spcPct val="90000"/>
              </a:lnSpc>
              <a:defRPr/>
            </a:pPr>
            <a:r>
              <a:rPr lang="en-US" sz="2800" smtClean="0"/>
              <a:t>Family</a:t>
            </a:r>
          </a:p>
          <a:p>
            <a:pPr eaLnBrk="1" hangingPunct="1">
              <a:lnSpc>
                <a:spcPct val="90000"/>
              </a:lnSpc>
              <a:defRPr/>
            </a:pPr>
            <a:r>
              <a:rPr lang="en-US" sz="2800" smtClean="0"/>
              <a:t>Relationships</a:t>
            </a:r>
          </a:p>
          <a:p>
            <a:pPr eaLnBrk="1" hangingPunct="1">
              <a:lnSpc>
                <a:spcPct val="90000"/>
              </a:lnSpc>
              <a:defRPr/>
            </a:pPr>
            <a:r>
              <a:rPr lang="en-US" sz="2800" smtClean="0"/>
              <a:t>Legal</a:t>
            </a:r>
          </a:p>
          <a:p>
            <a:pPr eaLnBrk="1" hangingPunct="1">
              <a:lnSpc>
                <a:spcPct val="90000"/>
              </a:lnSpc>
              <a:defRPr/>
            </a:pPr>
            <a:r>
              <a:rPr lang="en-US" sz="2800" smtClean="0"/>
              <a:t>Finances</a:t>
            </a:r>
          </a:p>
          <a:p>
            <a:pPr eaLnBrk="1" hangingPunct="1">
              <a:lnSpc>
                <a:spcPct val="90000"/>
              </a:lnSpc>
              <a:defRPr/>
            </a:pPr>
            <a:r>
              <a:rPr lang="en-US" sz="2800" smtClean="0"/>
              <a:t>Health/illness</a:t>
            </a:r>
          </a:p>
          <a:p>
            <a:pPr eaLnBrk="1" hangingPunct="1">
              <a:lnSpc>
                <a:spcPct val="90000"/>
              </a:lnSpc>
              <a:defRPr/>
            </a:pPr>
            <a:r>
              <a:rPr lang="en-US" sz="2800" smtClean="0"/>
              <a:t>Environment</a:t>
            </a:r>
          </a:p>
          <a:p>
            <a:pPr eaLnBrk="1" hangingPunct="1">
              <a:lnSpc>
                <a:spcPct val="90000"/>
              </a:lnSpc>
              <a:defRPr/>
            </a:pPr>
            <a:r>
              <a:rPr lang="en-US" sz="2800" smtClean="0"/>
              <a:t>Living Situation</a:t>
            </a:r>
          </a:p>
          <a:p>
            <a:pPr eaLnBrk="1" hangingPunct="1">
              <a:lnSpc>
                <a:spcPct val="90000"/>
              </a:lnSpc>
              <a:buFont typeface="Wingdings" pitchFamily="2" charset="2"/>
              <a:buNone/>
              <a:defRPr/>
            </a:pPr>
            <a:endParaRPr lang="en-US" sz="2800" smtClean="0"/>
          </a:p>
        </p:txBody>
      </p:sp>
      <p:pic>
        <p:nvPicPr>
          <p:cNvPr id="7172" name="Picture 9" descr="MPj03998950000[1]"/>
          <p:cNvPicPr>
            <a:picLocks noGrp="1" noChangeAspect="1" noChangeArrowheads="1"/>
          </p:cNvPicPr>
          <p:nvPr>
            <p:ph sz="quarter" idx="3"/>
          </p:nvPr>
        </p:nvPicPr>
        <p:blipFill>
          <a:blip r:embed="rId2"/>
          <a:srcRect/>
          <a:stretch>
            <a:fillRect/>
          </a:stretch>
        </p:blipFill>
        <p:spPr>
          <a:xfrm>
            <a:off x="5143500" y="3963988"/>
            <a:ext cx="3203575" cy="2135187"/>
          </a:xfrm>
          <a:noFill/>
        </p:spPr>
      </p:pic>
      <p:pic>
        <p:nvPicPr>
          <p:cNvPr id="7173" name="Picture 12" descr="MCj03207180000[1]"/>
          <p:cNvPicPr>
            <a:picLocks noGrp="1" noChangeAspect="1" noChangeArrowheads="1"/>
          </p:cNvPicPr>
          <p:nvPr>
            <p:ph sz="quarter" idx="2"/>
          </p:nvPr>
        </p:nvPicPr>
        <p:blipFill>
          <a:blip r:embed="rId3"/>
          <a:srcRect/>
          <a:stretch>
            <a:fillRect/>
          </a:stretch>
        </p:blipFill>
        <p:spPr>
          <a:xfrm>
            <a:off x="6477000" y="1828800"/>
            <a:ext cx="1844675" cy="1023938"/>
          </a:xfrm>
          <a:noFill/>
        </p:spPr>
      </p:pic>
      <p:pic>
        <p:nvPicPr>
          <p:cNvPr id="7174" name="Picture 14" descr="MCj02906550000[1]"/>
          <p:cNvPicPr>
            <a:picLocks noChangeAspect="1" noChangeArrowheads="1"/>
          </p:cNvPicPr>
          <p:nvPr/>
        </p:nvPicPr>
        <p:blipFill>
          <a:blip r:embed="rId4"/>
          <a:srcRect/>
          <a:stretch>
            <a:fillRect/>
          </a:stretch>
        </p:blipFill>
        <p:spPr bwMode="auto">
          <a:xfrm>
            <a:off x="4191000" y="1752600"/>
            <a:ext cx="1663700" cy="129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a:xfrm>
            <a:off x="304800" y="357166"/>
            <a:ext cx="7624786" cy="968397"/>
          </a:xfrm>
        </p:spPr>
        <p:txBody>
          <a:bodyPr/>
          <a:lstStyle/>
          <a:p>
            <a:pPr eaLnBrk="1" hangingPunct="1">
              <a:defRPr/>
            </a:pPr>
            <a:r>
              <a:rPr lang="en-US" dirty="0" smtClean="0"/>
              <a:t>Negative Effects of Stress</a:t>
            </a:r>
          </a:p>
        </p:txBody>
      </p:sp>
      <p:sp>
        <p:nvSpPr>
          <p:cNvPr id="13315" name="Rectangle 3"/>
          <p:cNvSpPr>
            <a:spLocks noGrp="1" noRot="1" noChangeArrowheads="1"/>
          </p:cNvSpPr>
          <p:nvPr>
            <p:ph type="body" sz="half" idx="1"/>
          </p:nvPr>
        </p:nvSpPr>
        <p:spPr>
          <a:xfrm>
            <a:off x="357158" y="1357298"/>
            <a:ext cx="4786346" cy="4741877"/>
          </a:xfrm>
        </p:spPr>
        <p:txBody>
          <a:bodyPr>
            <a:normAutofit lnSpcReduction="10000"/>
          </a:bodyPr>
          <a:lstStyle/>
          <a:p>
            <a:pPr marL="609600" indent="-609600" eaLnBrk="1" hangingPunct="1">
              <a:buFont typeface="Wingdings" pitchFamily="2" charset="2"/>
              <a:buNone/>
              <a:defRPr/>
            </a:pPr>
            <a:r>
              <a:rPr lang="en-US" sz="2400" dirty="0" smtClean="0"/>
              <a:t>1. Physical</a:t>
            </a:r>
          </a:p>
          <a:p>
            <a:pPr marL="609600" indent="-609600" eaLnBrk="1" hangingPunct="1">
              <a:buNone/>
              <a:defRPr/>
            </a:pPr>
            <a:r>
              <a:rPr lang="en-US" sz="2400" dirty="0" smtClean="0"/>
              <a:t>Weight gain/loss</a:t>
            </a:r>
          </a:p>
          <a:p>
            <a:pPr marL="609600" indent="-609600" eaLnBrk="1" hangingPunct="1">
              <a:buNone/>
              <a:defRPr/>
            </a:pPr>
            <a:r>
              <a:rPr lang="en-US" sz="2400" dirty="0" smtClean="0"/>
              <a:t>Unexpected hair loss</a:t>
            </a:r>
          </a:p>
          <a:p>
            <a:pPr marL="609600" indent="-609600" eaLnBrk="1" hangingPunct="1">
              <a:buNone/>
              <a:defRPr/>
            </a:pPr>
            <a:r>
              <a:rPr lang="en-US" sz="2400" dirty="0" smtClean="0"/>
              <a:t>Heart palpitations</a:t>
            </a:r>
          </a:p>
          <a:p>
            <a:pPr marL="609600" indent="-609600" eaLnBrk="1" hangingPunct="1">
              <a:buNone/>
              <a:defRPr/>
            </a:pPr>
            <a:r>
              <a:rPr lang="en-US" sz="2400" dirty="0" smtClean="0"/>
              <a:t>High blood pressure</a:t>
            </a:r>
          </a:p>
          <a:p>
            <a:pPr marL="609600" indent="-609600" eaLnBrk="1" hangingPunct="1">
              <a:buFontTx/>
              <a:buNone/>
              <a:defRPr/>
            </a:pPr>
            <a:r>
              <a:rPr lang="en-US" sz="2400" dirty="0" smtClean="0"/>
              <a:t>2. Emotional</a:t>
            </a:r>
          </a:p>
          <a:p>
            <a:pPr marL="609600" indent="-609600" eaLnBrk="1" hangingPunct="1">
              <a:buNone/>
              <a:defRPr/>
            </a:pPr>
            <a:r>
              <a:rPr lang="en-US" sz="2400" dirty="0" smtClean="0"/>
              <a:t>Mood swings</a:t>
            </a:r>
          </a:p>
          <a:p>
            <a:pPr marL="609600" indent="-609600" eaLnBrk="1" hangingPunct="1">
              <a:buNone/>
              <a:defRPr/>
            </a:pPr>
            <a:r>
              <a:rPr lang="en-US" sz="2400" dirty="0" smtClean="0"/>
              <a:t>Anxiety</a:t>
            </a:r>
          </a:p>
          <a:p>
            <a:pPr marL="609600" indent="-609600" eaLnBrk="1" hangingPunct="1">
              <a:buNone/>
              <a:defRPr/>
            </a:pPr>
            <a:r>
              <a:rPr lang="en-US" sz="2400" dirty="0" smtClean="0"/>
              <a:t>Can lead to depression</a:t>
            </a:r>
          </a:p>
          <a:p>
            <a:pPr marL="609600" indent="-609600" eaLnBrk="1" hangingPunct="1">
              <a:buNone/>
              <a:defRPr/>
            </a:pPr>
            <a:r>
              <a:rPr lang="en-US" sz="2400" dirty="0" smtClean="0"/>
              <a:t>Can also lead to unhealthy coping strategies (i.e. alcohol, drugs, etc)</a:t>
            </a:r>
          </a:p>
          <a:p>
            <a:pPr marL="609600" indent="-609600" eaLnBrk="1" hangingPunct="1">
              <a:buFontTx/>
              <a:buNone/>
              <a:defRPr/>
            </a:pPr>
            <a:endParaRPr lang="en-US" sz="2400" dirty="0" smtClean="0"/>
          </a:p>
          <a:p>
            <a:pPr marL="609600" indent="-609600" eaLnBrk="1" hangingPunct="1">
              <a:buFontTx/>
              <a:buChar char="-"/>
              <a:defRPr/>
            </a:pPr>
            <a:endParaRPr lang="en-US" sz="2400" dirty="0" smtClean="0"/>
          </a:p>
          <a:p>
            <a:pPr marL="609600" indent="-609600" eaLnBrk="1" hangingPunct="1">
              <a:buFont typeface="Wingdings" pitchFamily="2" charset="2"/>
              <a:buAutoNum type="arabicPeriod"/>
              <a:defRPr/>
            </a:pPr>
            <a:endParaRPr lang="en-US" sz="2400" dirty="0" smtClean="0"/>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a:xfrm>
            <a:off x="457200" y="642917"/>
            <a:ext cx="7829576" cy="777895"/>
          </a:xfrm>
        </p:spPr>
        <p:txBody>
          <a:bodyPr/>
          <a:lstStyle/>
          <a:p>
            <a:pPr eaLnBrk="1" hangingPunct="1">
              <a:defRPr/>
            </a:pPr>
            <a:r>
              <a:rPr lang="en-US" dirty="0" smtClean="0"/>
              <a:t>Managing Stress</a:t>
            </a:r>
          </a:p>
        </p:txBody>
      </p:sp>
      <p:sp>
        <p:nvSpPr>
          <p:cNvPr id="18435" name="Rectangle 3"/>
          <p:cNvSpPr>
            <a:spLocks noGrp="1" noRot="1" noChangeArrowheads="1"/>
          </p:cNvSpPr>
          <p:nvPr>
            <p:ph type="body" sz="half" idx="1"/>
          </p:nvPr>
        </p:nvSpPr>
        <p:spPr>
          <a:xfrm>
            <a:off x="457200" y="1643050"/>
            <a:ext cx="3543296" cy="4487875"/>
          </a:xfrm>
        </p:spPr>
        <p:txBody>
          <a:bodyPr/>
          <a:lstStyle/>
          <a:p>
            <a:pPr eaLnBrk="1" hangingPunct="1">
              <a:lnSpc>
                <a:spcPct val="90000"/>
              </a:lnSpc>
              <a:buNone/>
              <a:defRPr/>
            </a:pPr>
            <a:r>
              <a:rPr lang="en-US" sz="2000" dirty="0" smtClean="0"/>
              <a:t>  Stress Relief Strategies</a:t>
            </a:r>
          </a:p>
          <a:p>
            <a:pPr eaLnBrk="1" hangingPunct="1">
              <a:lnSpc>
                <a:spcPct val="90000"/>
              </a:lnSpc>
              <a:buFont typeface="Wingdings" pitchFamily="2" charset="2"/>
              <a:buNone/>
              <a:defRPr/>
            </a:pPr>
            <a:r>
              <a:rPr lang="en-US" sz="2000" dirty="0" smtClean="0"/>
              <a:t>	1. Body relaxation </a:t>
            </a:r>
            <a:r>
              <a:rPr lang="en-US" sz="2000" dirty="0" err="1" smtClean="0"/>
              <a:t>excercises</a:t>
            </a:r>
            <a:endParaRPr lang="en-US" sz="2000" dirty="0" smtClean="0"/>
          </a:p>
          <a:p>
            <a:pPr eaLnBrk="1" hangingPunct="1">
              <a:lnSpc>
                <a:spcPct val="90000"/>
              </a:lnSpc>
              <a:buFont typeface="Wingdings" pitchFamily="2" charset="2"/>
              <a:buNone/>
              <a:defRPr/>
            </a:pPr>
            <a:r>
              <a:rPr lang="en-US" sz="2000" dirty="0" smtClean="0"/>
              <a:t>		- breathing techniques</a:t>
            </a:r>
          </a:p>
          <a:p>
            <a:pPr eaLnBrk="1" hangingPunct="1">
              <a:lnSpc>
                <a:spcPct val="90000"/>
              </a:lnSpc>
              <a:buFont typeface="Wingdings" pitchFamily="2" charset="2"/>
              <a:buNone/>
              <a:defRPr/>
            </a:pPr>
            <a:r>
              <a:rPr lang="en-US" sz="2000" dirty="0" smtClean="0"/>
              <a:t>		- guided imagery</a:t>
            </a:r>
          </a:p>
          <a:p>
            <a:pPr eaLnBrk="1" hangingPunct="1">
              <a:lnSpc>
                <a:spcPct val="90000"/>
              </a:lnSpc>
              <a:buFont typeface="Wingdings" pitchFamily="2" charset="2"/>
              <a:buNone/>
              <a:defRPr/>
            </a:pPr>
            <a:r>
              <a:rPr lang="en-US" sz="2000" dirty="0" smtClean="0"/>
              <a:t>	2. Physical exercise</a:t>
            </a:r>
          </a:p>
          <a:p>
            <a:pPr eaLnBrk="1" hangingPunct="1">
              <a:lnSpc>
                <a:spcPct val="90000"/>
              </a:lnSpc>
              <a:buFont typeface="Wingdings" pitchFamily="2" charset="2"/>
              <a:buNone/>
              <a:defRPr/>
            </a:pPr>
            <a:r>
              <a:rPr lang="en-US" sz="2000" dirty="0" smtClean="0"/>
              <a:t>		-yoga</a:t>
            </a:r>
          </a:p>
          <a:p>
            <a:pPr eaLnBrk="1" hangingPunct="1">
              <a:lnSpc>
                <a:spcPct val="90000"/>
              </a:lnSpc>
              <a:buFont typeface="Wingdings" pitchFamily="2" charset="2"/>
              <a:buNone/>
              <a:defRPr/>
            </a:pPr>
            <a:r>
              <a:rPr lang="en-US" sz="2000" dirty="0" smtClean="0"/>
              <a:t>		-work out routine</a:t>
            </a:r>
          </a:p>
          <a:p>
            <a:pPr eaLnBrk="1" hangingPunct="1">
              <a:lnSpc>
                <a:spcPct val="90000"/>
              </a:lnSpc>
              <a:buFont typeface="Wingdings" pitchFamily="2" charset="2"/>
              <a:buNone/>
              <a:defRPr/>
            </a:pPr>
            <a:r>
              <a:rPr lang="en-US" sz="2000" dirty="0" smtClean="0"/>
              <a:t>	3. Meditation</a:t>
            </a:r>
          </a:p>
          <a:p>
            <a:pPr eaLnBrk="1" hangingPunct="1">
              <a:lnSpc>
                <a:spcPct val="90000"/>
              </a:lnSpc>
              <a:buFont typeface="Wingdings" pitchFamily="2" charset="2"/>
              <a:buNone/>
              <a:defRPr/>
            </a:pPr>
            <a:r>
              <a:rPr lang="en-US" sz="2000" dirty="0" smtClean="0"/>
              <a:t>	4. Counseling</a:t>
            </a:r>
          </a:p>
          <a:p>
            <a:pPr eaLnBrk="1" hangingPunct="1">
              <a:lnSpc>
                <a:spcPct val="90000"/>
              </a:lnSpc>
              <a:buFont typeface="Wingdings" pitchFamily="2" charset="2"/>
              <a:buNone/>
              <a:defRPr/>
            </a:pPr>
            <a:r>
              <a:rPr lang="en-US" sz="2000" dirty="0" smtClean="0"/>
              <a:t>		-talk therapy</a:t>
            </a:r>
          </a:p>
          <a:p>
            <a:pPr eaLnBrk="1" hangingPunct="1">
              <a:lnSpc>
                <a:spcPct val="90000"/>
              </a:lnSpc>
              <a:buFont typeface="Wingdings" pitchFamily="2" charset="2"/>
              <a:buNone/>
              <a:defRPr/>
            </a:pPr>
            <a:r>
              <a:rPr lang="en-US" sz="2000" dirty="0" smtClean="0"/>
              <a:t>		-life coaching</a:t>
            </a:r>
          </a:p>
          <a:p>
            <a:pPr eaLnBrk="1" hangingPunct="1">
              <a:lnSpc>
                <a:spcPct val="90000"/>
              </a:lnSpc>
              <a:buFont typeface="Wingdings" pitchFamily="2" charset="2"/>
              <a:buNone/>
              <a:defRPr/>
            </a:pPr>
            <a:r>
              <a:rPr lang="en-US" sz="2000" dirty="0" smtClean="0"/>
              <a:t>	</a:t>
            </a:r>
          </a:p>
          <a:p>
            <a:pPr eaLnBrk="1" hangingPunct="1">
              <a:lnSpc>
                <a:spcPct val="90000"/>
              </a:lnSpc>
              <a:buFont typeface="Wingdings" pitchFamily="2" charset="2"/>
              <a:buNone/>
              <a:defRPr/>
            </a:pPr>
            <a:endParaRPr lang="en-US" sz="2000" dirty="0" smtClean="0"/>
          </a:p>
        </p:txBody>
      </p:sp>
      <p:pic>
        <p:nvPicPr>
          <p:cNvPr id="9222" name="Picture 14" descr="MCj01956660000[1]"/>
          <p:cNvPicPr>
            <a:picLocks noChangeAspect="1" noChangeArrowheads="1"/>
          </p:cNvPicPr>
          <p:nvPr/>
        </p:nvPicPr>
        <p:blipFill>
          <a:blip r:embed="rId2"/>
          <a:srcRect/>
          <a:stretch>
            <a:fillRect/>
          </a:stretch>
        </p:blipFill>
        <p:spPr bwMode="auto">
          <a:xfrm>
            <a:off x="4929190" y="2285992"/>
            <a:ext cx="1574800" cy="1827213"/>
          </a:xfrm>
          <a:prstGeom prst="rect">
            <a:avLst/>
          </a:prstGeom>
          <a:noFill/>
          <a:ln w="9525">
            <a:noFill/>
            <a:miter lim="800000"/>
            <a:headEnd/>
            <a:tailEnd/>
          </a:ln>
        </p:spPr>
      </p:pic>
      <p:sp>
        <p:nvSpPr>
          <p:cNvPr id="7" name="Content Placeholder 6"/>
          <p:cNvSpPr>
            <a:spLocks noGrp="1"/>
          </p:cNvSpPr>
          <p:nvPr>
            <p:ph sz="quarter" idx="3"/>
          </p:nvPr>
        </p:nvSpPr>
        <p:spPr/>
        <p:txBody>
          <a:bodyPr/>
          <a:lstStyle/>
          <a:p>
            <a:endParaRPr lang="en-IN"/>
          </a:p>
        </p:txBody>
      </p:sp>
      <p:sp>
        <p:nvSpPr>
          <p:cNvPr id="8" name="Content Placeholder 7"/>
          <p:cNvSpPr>
            <a:spLocks noGrp="1"/>
          </p:cNvSpPr>
          <p:nvPr>
            <p:ph sz="quarter" idx="2"/>
          </p:nvPr>
        </p:nvSpPr>
        <p:spPr>
          <a:xfrm>
            <a:off x="4000496" y="1857364"/>
            <a:ext cx="4038600" cy="2189163"/>
          </a:xfrm>
        </p:spPr>
        <p:txBody>
          <a:bodyPr/>
          <a:lstStyle/>
          <a:p>
            <a:endParaRPr lang="en-IN" b="1" dirty="0"/>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rrowheads="1"/>
          </p:cNvSpPr>
          <p:nvPr>
            <p:ph type="title"/>
          </p:nvPr>
        </p:nvSpPr>
        <p:spPr>
          <a:xfrm>
            <a:off x="457200" y="428604"/>
            <a:ext cx="7829576" cy="989034"/>
          </a:xfrm>
        </p:spPr>
        <p:txBody>
          <a:bodyPr/>
          <a:lstStyle/>
          <a:p>
            <a:pPr eaLnBrk="1" hangingPunct="1">
              <a:defRPr/>
            </a:pPr>
            <a:r>
              <a:rPr lang="en-US" dirty="0" smtClean="0"/>
              <a:t>Other Helpful tips </a:t>
            </a:r>
          </a:p>
        </p:txBody>
      </p:sp>
      <p:sp>
        <p:nvSpPr>
          <p:cNvPr id="21507" name="Rectangle 3"/>
          <p:cNvSpPr>
            <a:spLocks noGrp="1" noRot="1" noChangeArrowheads="1"/>
          </p:cNvSpPr>
          <p:nvPr>
            <p:ph type="body" idx="1"/>
          </p:nvPr>
        </p:nvSpPr>
        <p:spPr>
          <a:xfrm>
            <a:off x="357158" y="1428736"/>
            <a:ext cx="8229600" cy="4525963"/>
          </a:xfrm>
        </p:spPr>
        <p:txBody>
          <a:bodyPr/>
          <a:lstStyle/>
          <a:p>
            <a:pPr eaLnBrk="1" hangingPunct="1">
              <a:buNone/>
              <a:defRPr/>
            </a:pPr>
            <a:r>
              <a:rPr lang="en-US" dirty="0" smtClean="0"/>
              <a:t>Changing perceptions and expectations</a:t>
            </a:r>
          </a:p>
          <a:p>
            <a:pPr eaLnBrk="1" hangingPunct="1">
              <a:buNone/>
              <a:defRPr/>
            </a:pPr>
            <a:r>
              <a:rPr lang="en-US" dirty="0" smtClean="0"/>
              <a:t>Break jobs/tasks into manageable parts</a:t>
            </a:r>
          </a:p>
          <a:p>
            <a:pPr eaLnBrk="1" hangingPunct="1">
              <a:buNone/>
              <a:defRPr/>
            </a:pPr>
            <a:r>
              <a:rPr lang="en-US" dirty="0" smtClean="0"/>
              <a:t>Set reasonable/realistic goals</a:t>
            </a:r>
          </a:p>
          <a:p>
            <a:pPr eaLnBrk="1" hangingPunct="1">
              <a:buNone/>
              <a:defRPr/>
            </a:pPr>
            <a:r>
              <a:rPr lang="en-US" dirty="0" smtClean="0"/>
              <a:t>Avoid procrastination</a:t>
            </a:r>
          </a:p>
          <a:p>
            <a:pPr eaLnBrk="1" hangingPunct="1">
              <a:buNone/>
              <a:defRPr/>
            </a:pPr>
            <a:r>
              <a:rPr lang="en-US" dirty="0" smtClean="0"/>
              <a:t>Set boundaries</a:t>
            </a:r>
          </a:p>
          <a:p>
            <a:pPr eaLnBrk="1" hangingPunct="1">
              <a:buNone/>
              <a:defRPr/>
            </a:pPr>
            <a:r>
              <a:rPr lang="en-US" dirty="0" smtClean="0"/>
              <a:t>Don’t compromise your values/beliefs</a:t>
            </a:r>
          </a:p>
          <a:p>
            <a:pPr eaLnBrk="1" hangingPunct="1">
              <a:buNone/>
              <a:defRPr/>
            </a:pPr>
            <a:r>
              <a:rPr lang="en-US" dirty="0" smtClean="0"/>
              <a:t>Schedule “me” time</a:t>
            </a:r>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rrowheads="1"/>
          </p:cNvSpPr>
          <p:nvPr>
            <p:ph type="title"/>
          </p:nvPr>
        </p:nvSpPr>
        <p:spPr>
          <a:xfrm>
            <a:off x="457200" y="428604"/>
            <a:ext cx="7901014" cy="989034"/>
          </a:xfrm>
        </p:spPr>
        <p:txBody>
          <a:bodyPr/>
          <a:lstStyle/>
          <a:p>
            <a:pPr eaLnBrk="1" hangingPunct="1">
              <a:defRPr/>
            </a:pPr>
            <a:r>
              <a:rPr lang="en-US" dirty="0" smtClean="0"/>
              <a:t>Benefits of Stress Management</a:t>
            </a:r>
          </a:p>
        </p:txBody>
      </p:sp>
      <p:sp>
        <p:nvSpPr>
          <p:cNvPr id="22531" name="Rectangle 3"/>
          <p:cNvSpPr>
            <a:spLocks noGrp="1" noRot="1" noChangeArrowheads="1"/>
          </p:cNvSpPr>
          <p:nvPr>
            <p:ph type="body" idx="1"/>
          </p:nvPr>
        </p:nvSpPr>
        <p:spPr/>
        <p:txBody>
          <a:bodyPr/>
          <a:lstStyle/>
          <a:p>
            <a:pPr eaLnBrk="1" hangingPunct="1">
              <a:buNone/>
              <a:defRPr/>
            </a:pPr>
            <a:r>
              <a:rPr lang="en-US" dirty="0" smtClean="0"/>
              <a:t>Physical health gets better</a:t>
            </a:r>
          </a:p>
          <a:p>
            <a:pPr>
              <a:buNone/>
              <a:defRPr/>
            </a:pPr>
            <a:r>
              <a:rPr lang="en-US" dirty="0" smtClean="0"/>
              <a:t>	-more energy and stamina</a:t>
            </a:r>
          </a:p>
          <a:p>
            <a:pPr eaLnBrk="1" hangingPunct="1">
              <a:buNone/>
              <a:defRPr/>
            </a:pPr>
            <a:r>
              <a:rPr lang="en-US" dirty="0" smtClean="0"/>
              <a:t>Emotions stabilized</a:t>
            </a:r>
          </a:p>
          <a:p>
            <a:pPr>
              <a:buNone/>
              <a:defRPr/>
            </a:pPr>
            <a:r>
              <a:rPr lang="en-US" dirty="0" smtClean="0"/>
              <a:t>	-positive attitude</a:t>
            </a:r>
          </a:p>
          <a:p>
            <a:pPr>
              <a:buNone/>
              <a:defRPr/>
            </a:pPr>
            <a:r>
              <a:rPr lang="en-US" dirty="0" smtClean="0"/>
              <a:t>	-hopeful/happier</a:t>
            </a:r>
          </a:p>
          <a:p>
            <a:pPr eaLnBrk="1" hangingPunct="1">
              <a:buNone/>
              <a:defRPr/>
            </a:pPr>
            <a:r>
              <a:rPr lang="en-US" dirty="0" smtClean="0"/>
              <a:t>Ability to focus improved</a:t>
            </a:r>
          </a:p>
          <a:p>
            <a:pPr>
              <a:buNone/>
              <a:defRPr/>
            </a:pPr>
            <a:r>
              <a:rPr lang="en-US" dirty="0" smtClean="0"/>
              <a:t>	-able to learn and achieve</a:t>
            </a:r>
          </a:p>
          <a:p>
            <a:pPr eaLnBrk="1" hangingPunct="1">
              <a:buFont typeface="Wingdings" pitchFamily="2" charset="2"/>
              <a:buNone/>
              <a:defRPr/>
            </a:pPr>
            <a:endParaRPr lang="en-US" dirty="0" smtClean="0"/>
          </a:p>
          <a:p>
            <a:pPr eaLnBrk="1" hangingPunct="1">
              <a:buFont typeface="Wingdings" pitchFamily="2" charset="2"/>
              <a:buNone/>
              <a:defRPr/>
            </a:pPr>
            <a:endParaRPr lang="en-US" dirty="0" smtClean="0"/>
          </a:p>
          <a:p>
            <a:pPr eaLnBrk="1" hangingPunct="1">
              <a:buFont typeface="Wingdings" pitchFamily="2" charset="2"/>
              <a:buNone/>
              <a:defRPr/>
            </a:pPr>
            <a:endParaRPr lang="en-US" dirty="0" smtClean="0"/>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type="title"/>
          </p:nvPr>
        </p:nvSpPr>
        <p:spPr>
          <a:xfrm>
            <a:off x="457200" y="274638"/>
            <a:ext cx="7543824" cy="939784"/>
          </a:xfrm>
        </p:spPr>
        <p:txBody>
          <a:bodyPr/>
          <a:lstStyle/>
          <a:p>
            <a:pPr eaLnBrk="1" hangingPunct="1">
              <a:defRPr/>
            </a:pPr>
            <a:r>
              <a:rPr lang="en-US" dirty="0" smtClean="0"/>
              <a:t>Relax</a:t>
            </a:r>
          </a:p>
        </p:txBody>
      </p:sp>
      <p:sp>
        <p:nvSpPr>
          <p:cNvPr id="27651" name="Rectangle 3"/>
          <p:cNvSpPr>
            <a:spLocks noGrp="1" noRot="1" noChangeArrowheads="1"/>
          </p:cNvSpPr>
          <p:nvPr>
            <p:ph type="body" idx="1"/>
          </p:nvPr>
        </p:nvSpPr>
        <p:spPr>
          <a:xfrm>
            <a:off x="714347" y="1571612"/>
            <a:ext cx="7929619" cy="4829188"/>
          </a:xfrm>
        </p:spPr>
        <p:txBody>
          <a:bodyPr/>
          <a:lstStyle/>
          <a:p>
            <a:pPr>
              <a:buNone/>
              <a:defRPr/>
            </a:pPr>
            <a:r>
              <a:rPr lang="en-US" sz="2800" dirty="0" smtClean="0"/>
              <a:t>Our brain fires electrical waves at 14 or more cycles a second. </a:t>
            </a:r>
          </a:p>
          <a:p>
            <a:pPr>
              <a:buNone/>
              <a:defRPr/>
            </a:pPr>
            <a:r>
              <a:rPr lang="en-US" sz="2800" dirty="0" smtClean="0"/>
              <a:t>These are </a:t>
            </a:r>
            <a:r>
              <a:rPr lang="en-US" sz="2800" i="1" dirty="0" smtClean="0"/>
              <a:t>beta</a:t>
            </a:r>
            <a:r>
              <a:rPr lang="en-US" sz="2800" dirty="0" smtClean="0"/>
              <a:t> waves and are great for getting tasks done, but not for learning new things.</a:t>
            </a:r>
          </a:p>
          <a:p>
            <a:pPr>
              <a:buNone/>
              <a:defRPr/>
            </a:pPr>
            <a:r>
              <a:rPr lang="en-US" sz="2800" dirty="0" smtClean="0"/>
              <a:t>Taking a few minutes to relax deeply slows your brain waves down.</a:t>
            </a:r>
          </a:p>
          <a:p>
            <a:pPr>
              <a:buNone/>
              <a:defRPr/>
            </a:pPr>
            <a:r>
              <a:rPr lang="en-US" sz="2800" dirty="0" smtClean="0"/>
              <a:t>These slower waves are </a:t>
            </a:r>
            <a:r>
              <a:rPr lang="en-US" sz="2800" i="1" dirty="0" smtClean="0"/>
              <a:t>alpha</a:t>
            </a:r>
            <a:r>
              <a:rPr lang="en-US" sz="2800" dirty="0" smtClean="0"/>
              <a:t> waves.</a:t>
            </a:r>
          </a:p>
          <a:p>
            <a:pPr>
              <a:buNone/>
              <a:defRPr/>
            </a:pPr>
            <a:r>
              <a:rPr lang="en-US" sz="2800" dirty="0" smtClean="0"/>
              <a:t>They occur at between 7 and 14 cycles a second</a:t>
            </a:r>
          </a:p>
          <a:p>
            <a:pPr>
              <a:buNone/>
              <a:defRPr/>
            </a:pPr>
            <a:r>
              <a:rPr lang="en-US" sz="2800" dirty="0" smtClean="0"/>
              <a:t>Studies show </a:t>
            </a:r>
            <a:r>
              <a:rPr lang="en-US" sz="2800" i="1" dirty="0" smtClean="0"/>
              <a:t>alpha</a:t>
            </a:r>
            <a:r>
              <a:rPr lang="en-US" sz="2800" dirty="0" smtClean="0"/>
              <a:t> waves improve learning.</a:t>
            </a:r>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p:nvPr>
        </p:nvSpPr>
        <p:spPr>
          <a:xfrm>
            <a:off x="304800" y="0"/>
            <a:ext cx="8510588" cy="1325563"/>
          </a:xfrm>
        </p:spPr>
        <p:txBody>
          <a:bodyPr/>
          <a:lstStyle/>
          <a:p>
            <a:pPr eaLnBrk="1" hangingPunct="1">
              <a:defRPr/>
            </a:pPr>
            <a:r>
              <a:rPr lang="en-US" smtClean="0"/>
              <a:t>The Key Word Is….</a:t>
            </a:r>
          </a:p>
        </p:txBody>
      </p:sp>
      <p:sp>
        <p:nvSpPr>
          <p:cNvPr id="23555" name="Rectangle 3"/>
          <p:cNvSpPr>
            <a:spLocks noGrp="1" noRot="1" noChangeArrowheads="1"/>
          </p:cNvSpPr>
          <p:nvPr>
            <p:ph type="body" sz="half" idx="1"/>
          </p:nvPr>
        </p:nvSpPr>
        <p:spPr>
          <a:xfrm>
            <a:off x="2362200" y="1066800"/>
            <a:ext cx="4194175" cy="1066800"/>
          </a:xfrm>
        </p:spPr>
        <p:txBody>
          <a:bodyPr/>
          <a:lstStyle/>
          <a:p>
            <a:pPr algn="ctr" eaLnBrk="1" hangingPunct="1">
              <a:buFont typeface="Wingdings" pitchFamily="2" charset="2"/>
              <a:buNone/>
              <a:defRPr/>
            </a:pPr>
            <a:r>
              <a:rPr lang="en-US" sz="5400" smtClean="0"/>
              <a:t>Balance</a:t>
            </a:r>
          </a:p>
        </p:txBody>
      </p:sp>
      <p:pic>
        <p:nvPicPr>
          <p:cNvPr id="13316" name="Picture 4" descr="MCBD05824_0000[1]"/>
          <p:cNvPicPr>
            <a:picLocks noGrp="1" noChangeAspect="1" noChangeArrowheads="1"/>
          </p:cNvPicPr>
          <p:nvPr>
            <p:ph sz="half" idx="2"/>
          </p:nvPr>
        </p:nvPicPr>
        <p:blipFill>
          <a:blip r:embed="rId2"/>
          <a:srcRect/>
          <a:stretch>
            <a:fillRect/>
          </a:stretch>
        </p:blipFill>
        <p:spPr>
          <a:xfrm>
            <a:off x="2590800" y="2286000"/>
            <a:ext cx="3886200" cy="3776663"/>
          </a:xfrm>
          <a:noFill/>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UDIO_IMPORT" val="C:\Documents and Settings\matthew\Desktop\4\Track 09.mp3"/>
  <p:tag name="AUDIO_ID" val="282"/>
  <p:tag name="ELAPSEDTIME" val="75.782"/>
</p:tagLst>
</file>

<file path=ppt/tags/tag2.xml><?xml version="1.0" encoding="utf-8"?>
<p:tagLst xmlns:a="http://schemas.openxmlformats.org/drawingml/2006/main" xmlns:r="http://schemas.openxmlformats.org/officeDocument/2006/relationships" xmlns:p="http://schemas.openxmlformats.org/presentationml/2006/main">
  <p:tag name="TIMELINE" val="0.7/10.4/15.1/18.2/23.2/33.9/41.4/49.7/55.9/61.2/69.1"/>
  <p:tag name="AUDIO_IMPORT" val="C:\Documents and Settings\matthew\Desktop\4\Track 10.mp3"/>
  <p:tag name="AUDIO_ID" val="262"/>
  <p:tag name="ELAPSEDTIME" val="87.85"/>
</p:tagLst>
</file>

<file path=ppt/tags/tag3.xml><?xml version="1.0" encoding="utf-8"?>
<p:tagLst xmlns:a="http://schemas.openxmlformats.org/drawingml/2006/main" xmlns:r="http://schemas.openxmlformats.org/officeDocument/2006/relationships" xmlns:p="http://schemas.openxmlformats.org/presentationml/2006/main">
  <p:tag name="AUDIO_IMPORT" val="C:\Documents and Settings\matthew\Desktop\8\Track 07.mp3"/>
  <p:tag name="AUDIO_ID" val="287"/>
  <p:tag name="ELAPSEDTIME" val="41.091"/>
</p:tagLst>
</file>

<file path=ppt/tags/tag4.xml><?xml version="1.0" encoding="utf-8"?>
<p:tagLst xmlns:a="http://schemas.openxmlformats.org/drawingml/2006/main" xmlns:r="http://schemas.openxmlformats.org/officeDocument/2006/relationships" xmlns:p="http://schemas.openxmlformats.org/presentationml/2006/main">
  <p:tag name="AUDIO_IMPORT" val="C:\Documents and Settings\matthew\Desktop\8\Track 15.mp3"/>
  <p:tag name="AUDIO_ID" val="257"/>
  <p:tag name="ELAPSEDTIME" val="84.794"/>
</p:tagLst>
</file>

<file path=ppt/tags/tag5.xml><?xml version="1.0" encoding="utf-8"?>
<p:tagLst xmlns:a="http://schemas.openxmlformats.org/drawingml/2006/main" xmlns:r="http://schemas.openxmlformats.org/officeDocument/2006/relationships" xmlns:p="http://schemas.openxmlformats.org/presentationml/2006/main">
  <p:tag name="AUDIO_IMPORT" val="C:\Documents and Settings\matthew\Desktop\8\Track 17.mp3"/>
  <p:tag name="AUDIO_ID" val="262"/>
  <p:tag name="ELAPSEDTIME" val="144.9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4494</TotalTime>
  <Words>7441</Words>
  <Application>Microsoft Office PowerPoint</Application>
  <PresentationFormat>On-screen Show (4:3)</PresentationFormat>
  <Paragraphs>1145</Paragraphs>
  <Slides>158</Slides>
  <Notes>53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158</vt:i4>
      </vt:variant>
    </vt:vector>
  </HeadingPairs>
  <TitlesOfParts>
    <vt:vector size="160" baseType="lpstr">
      <vt:lpstr>Office Theme</vt:lpstr>
      <vt:lpstr>Chart</vt:lpstr>
      <vt:lpstr>Dr P P Bose  MD, DTCD, DNB, FISDA, FBPI</vt:lpstr>
      <vt:lpstr>Overview of Pulmonary Rehabilitation </vt:lpstr>
      <vt:lpstr>What is Pulmonary Rehabilitation?</vt:lpstr>
      <vt:lpstr>Rehabilitation</vt:lpstr>
      <vt:lpstr>History</vt:lpstr>
      <vt:lpstr>Current evidence</vt:lpstr>
      <vt:lpstr>Philosophy </vt:lpstr>
      <vt:lpstr>Purpose</vt:lpstr>
      <vt:lpstr>Components of a Comprehensive Program</vt:lpstr>
      <vt:lpstr>Our Philosophy</vt:lpstr>
      <vt:lpstr>We believe </vt:lpstr>
      <vt:lpstr>Our Goal</vt:lpstr>
      <vt:lpstr>Methods: ASK</vt:lpstr>
      <vt:lpstr>Attitude decides the Altitude</vt:lpstr>
      <vt:lpstr>Our Key Word</vt:lpstr>
      <vt:lpstr>Slide 16</vt:lpstr>
      <vt:lpstr>Slide 17</vt:lpstr>
      <vt:lpstr>Slide 18</vt:lpstr>
      <vt:lpstr>We Preach 360 degree Wellness</vt:lpstr>
      <vt:lpstr>We Believe in Knowledge</vt:lpstr>
      <vt:lpstr>Slide 21</vt:lpstr>
      <vt:lpstr>Slide 22</vt:lpstr>
      <vt:lpstr>Slide 23</vt:lpstr>
      <vt:lpstr>Slide 24</vt:lpstr>
      <vt:lpstr>Components</vt:lpstr>
      <vt:lpstr>Slide 26</vt:lpstr>
      <vt:lpstr>Slide 27</vt:lpstr>
      <vt:lpstr>Slide 28</vt:lpstr>
      <vt:lpstr>We motivate thru</vt:lpstr>
      <vt:lpstr>Aims &amp; Objectives</vt:lpstr>
      <vt:lpstr>Who can benefit?</vt:lpstr>
      <vt:lpstr>Consequences of advanced chronic diseases</vt:lpstr>
      <vt:lpstr>Mechanisms for these morbidities</vt:lpstr>
      <vt:lpstr>Benefits</vt:lpstr>
      <vt:lpstr>Spiral of disability</vt:lpstr>
      <vt:lpstr>Co-morbidity</vt:lpstr>
      <vt:lpstr>Slide 37</vt:lpstr>
      <vt:lpstr>Slide 38</vt:lpstr>
      <vt:lpstr>Medical History and Physical Examination</vt:lpstr>
      <vt:lpstr>Education assessment</vt:lpstr>
      <vt:lpstr>COPD</vt:lpstr>
      <vt:lpstr>Slide 42</vt:lpstr>
      <vt:lpstr>Slide 43</vt:lpstr>
      <vt:lpstr>Ventilatory Dysfunction in COPD</vt:lpstr>
      <vt:lpstr>Causes of Dyspnea in COPD</vt:lpstr>
      <vt:lpstr>Psychosocial Assessment</vt:lpstr>
      <vt:lpstr>Motivation </vt:lpstr>
      <vt:lpstr>Slide 48</vt:lpstr>
      <vt:lpstr>Getting firm</vt:lpstr>
      <vt:lpstr>Test your strength</vt:lpstr>
      <vt:lpstr>Warm ups</vt:lpstr>
      <vt:lpstr>Ten guidelines for workout</vt:lpstr>
      <vt:lpstr>BREATHING &amp; RELAXATION</vt:lpstr>
      <vt:lpstr>Device education</vt:lpstr>
      <vt:lpstr>Quit Smoking</vt:lpstr>
      <vt:lpstr>Smoking cessation </vt:lpstr>
      <vt:lpstr>Slide 57</vt:lpstr>
      <vt:lpstr>Breathing techniques </vt:lpstr>
      <vt:lpstr>More breath per breath</vt:lpstr>
      <vt:lpstr>Pursed lip breathing</vt:lpstr>
      <vt:lpstr>Energy conserving</vt:lpstr>
      <vt:lpstr>Diaphragmatic breathing </vt:lpstr>
      <vt:lpstr>        Diaphragmatic Breathing</vt:lpstr>
      <vt:lpstr>Slide 64</vt:lpstr>
      <vt:lpstr>Muscle Reconditioning</vt:lpstr>
      <vt:lpstr>Oximetry and Six-minute walk test</vt:lpstr>
      <vt:lpstr>Nutrition Assessment</vt:lpstr>
      <vt:lpstr>Slide 68</vt:lpstr>
      <vt:lpstr>Non-invasive ventilation</vt:lpstr>
      <vt:lpstr>Slide 70</vt:lpstr>
      <vt:lpstr>Slide 71</vt:lpstr>
      <vt:lpstr>Mucus clearing and postural drainage</vt:lpstr>
      <vt:lpstr>Lifestyle modification </vt:lpstr>
      <vt:lpstr>BACK STRETCHES</vt:lpstr>
      <vt:lpstr>Sample Program</vt:lpstr>
      <vt:lpstr>ATS/ERS guidelines  Practice guidelines</vt:lpstr>
      <vt:lpstr>Duration 0f PR program</vt:lpstr>
      <vt:lpstr>Continued…</vt:lpstr>
      <vt:lpstr>4 vs 7 week course of rehabilitation</vt:lpstr>
      <vt:lpstr>Field test of exercise capacity (6 Minute Walk Test) </vt:lpstr>
      <vt:lpstr>Six minute walk</vt:lpstr>
      <vt:lpstr>Six minute walk</vt:lpstr>
      <vt:lpstr>Six minute walk</vt:lpstr>
      <vt:lpstr>Six minute walk</vt:lpstr>
      <vt:lpstr>Six minute walk</vt:lpstr>
      <vt:lpstr>Interpretation of results</vt:lpstr>
      <vt:lpstr>Interpretation</vt:lpstr>
      <vt:lpstr>Six minute walk</vt:lpstr>
      <vt:lpstr>Six minute walk – ATS’s Standard</vt:lpstr>
      <vt:lpstr>Six minute walk – ATS’s Standard</vt:lpstr>
      <vt:lpstr>Cardiopulmonary Exercise Test</vt:lpstr>
      <vt:lpstr>Designing an exercise program </vt:lpstr>
      <vt:lpstr>Slide 93</vt:lpstr>
      <vt:lpstr>Strength Training - Lower Limb</vt:lpstr>
      <vt:lpstr>Slide 95</vt:lpstr>
      <vt:lpstr>Lower Limb Strength Exercises (high weight and low repetition)</vt:lpstr>
      <vt:lpstr>Strength Training- Upper Limb </vt:lpstr>
      <vt:lpstr>Continued…</vt:lpstr>
      <vt:lpstr>Upper Limb Strength Exercises (high weight and low repetition)</vt:lpstr>
      <vt:lpstr>3. Flexibility and Stretching</vt:lpstr>
      <vt:lpstr>Slide 101</vt:lpstr>
      <vt:lpstr>Slide 102</vt:lpstr>
      <vt:lpstr>Mobile Home Care Rehab Van</vt:lpstr>
      <vt:lpstr>1. Endurance Training </vt:lpstr>
      <vt:lpstr>Endurance Training - Lower Limb</vt:lpstr>
      <vt:lpstr>Slide 106</vt:lpstr>
      <vt:lpstr>Slide 107</vt:lpstr>
      <vt:lpstr>Continued…</vt:lpstr>
      <vt:lpstr>Endurance Training - Upper Limb</vt:lpstr>
      <vt:lpstr>Low weight and high repetition</vt:lpstr>
      <vt:lpstr>4. Warm-up and Cool-down </vt:lpstr>
      <vt:lpstr>5. Breathing exercises</vt:lpstr>
      <vt:lpstr>Chest Percussion </vt:lpstr>
      <vt:lpstr>Lingula</vt:lpstr>
      <vt:lpstr>Middle Lobe</vt:lpstr>
      <vt:lpstr>Lower Lobes</vt:lpstr>
      <vt:lpstr>Lower Lobes</vt:lpstr>
      <vt:lpstr>Lower lobes</vt:lpstr>
      <vt:lpstr>Lower Lobes</vt:lpstr>
      <vt:lpstr>SESSIONS</vt:lpstr>
      <vt:lpstr>Cardiac Rehab</vt:lpstr>
      <vt:lpstr>Slide 122</vt:lpstr>
      <vt:lpstr>Core Program Components</vt:lpstr>
      <vt:lpstr>Exercise Research</vt:lpstr>
      <vt:lpstr>Body Mass Index (BMI) </vt:lpstr>
      <vt:lpstr>Cause of Obesity </vt:lpstr>
      <vt:lpstr>What does obesity do to our bodies? </vt:lpstr>
      <vt:lpstr>Nutrition  </vt:lpstr>
      <vt:lpstr>Fruits and Vegetables </vt:lpstr>
      <vt:lpstr>How much fruit is enough? </vt:lpstr>
      <vt:lpstr>Physical Activity Primary Effects on Osteoporosis</vt:lpstr>
      <vt:lpstr>Eating for Weight Loss</vt:lpstr>
      <vt:lpstr>The Critical Role of Healthy Eating</vt:lpstr>
      <vt:lpstr>Dietary Guidelines  Tips for Healthy Eating</vt:lpstr>
      <vt:lpstr>A Healthy Diet</vt:lpstr>
      <vt:lpstr>Dietary Guidelines</vt:lpstr>
      <vt:lpstr>Dietary Guidelines </vt:lpstr>
      <vt:lpstr>Dietary Guidelines  </vt:lpstr>
      <vt:lpstr>Dietary Guidelines for Americans </vt:lpstr>
      <vt:lpstr>Dietary Guidelines</vt:lpstr>
      <vt:lpstr>Dietary Guidelines for Americans</vt:lpstr>
      <vt:lpstr>Dietary Guidelines for Americans</vt:lpstr>
      <vt:lpstr>Calorie Deficit Needed For Weight Loss</vt:lpstr>
      <vt:lpstr>Calorie Deficit Needed For Weight Loss</vt:lpstr>
      <vt:lpstr>Exercise + Dieting Calorie Deficit</vt:lpstr>
      <vt:lpstr>Goals for Weight Loss And Management</vt:lpstr>
      <vt:lpstr>Goals for Weight Loss And Management</vt:lpstr>
      <vt:lpstr>Stress Management</vt:lpstr>
      <vt:lpstr>What Is Stress</vt:lpstr>
      <vt:lpstr>Is All Stress Bad?</vt:lpstr>
      <vt:lpstr>Identifying Stressors</vt:lpstr>
      <vt:lpstr>Stressors</vt:lpstr>
      <vt:lpstr>Negative Effects of Stress</vt:lpstr>
      <vt:lpstr>Managing Stress</vt:lpstr>
      <vt:lpstr>Other Helpful tips </vt:lpstr>
      <vt:lpstr>Benefits of Stress Management</vt:lpstr>
      <vt:lpstr>Relax</vt:lpstr>
      <vt:lpstr>The Key Word Is….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SAKSHAM</dc:title>
  <dc:creator>ayushman</dc:creator>
  <cp:lastModifiedBy>Partho</cp:lastModifiedBy>
  <cp:revision>580</cp:revision>
  <dcterms:created xsi:type="dcterms:W3CDTF">2013-05-09T19:21:30Z</dcterms:created>
  <dcterms:modified xsi:type="dcterms:W3CDTF">2017-10-30T16:34:26Z</dcterms:modified>
</cp:coreProperties>
</file>