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48"/>
  </p:notesMasterIdLst>
  <p:handoutMasterIdLst>
    <p:handoutMasterId r:id="rId49"/>
  </p:handoutMasterIdLst>
  <p:sldIdLst>
    <p:sldId id="256" r:id="rId3"/>
    <p:sldId id="257" r:id="rId4"/>
    <p:sldId id="261" r:id="rId5"/>
    <p:sldId id="302" r:id="rId6"/>
    <p:sldId id="263" r:id="rId7"/>
    <p:sldId id="258" r:id="rId8"/>
    <p:sldId id="300" r:id="rId9"/>
    <p:sldId id="262" r:id="rId10"/>
    <p:sldId id="260" r:id="rId11"/>
    <p:sldId id="264" r:id="rId12"/>
    <p:sldId id="301" r:id="rId13"/>
    <p:sldId id="303" r:id="rId14"/>
    <p:sldId id="266" r:id="rId15"/>
    <p:sldId id="268" r:id="rId16"/>
    <p:sldId id="269" r:id="rId17"/>
    <p:sldId id="270" r:id="rId18"/>
    <p:sldId id="271" r:id="rId19"/>
    <p:sldId id="272" r:id="rId20"/>
    <p:sldId id="273" r:id="rId21"/>
    <p:sldId id="274" r:id="rId22"/>
    <p:sldId id="276" r:id="rId23"/>
    <p:sldId id="275"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304" r:id="rId44"/>
    <p:sldId id="297" r:id="rId45"/>
    <p:sldId id="298" r:id="rId46"/>
    <p:sldId id="29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4" d="100"/>
          <a:sy n="74" d="100"/>
        </p:scale>
        <p:origin x="372" y="72"/>
      </p:cViewPr>
      <p:guideLst>
        <p:guide orient="horz" pos="2160"/>
        <p:guide pos="3840"/>
      </p:guideLst>
    </p:cSldViewPr>
  </p:slideViewPr>
  <p:notesTextViewPr>
    <p:cViewPr>
      <p:scale>
        <a:sx n="1" d="1"/>
        <a:sy n="1" d="1"/>
      </p:scale>
      <p:origin x="0" y="0"/>
    </p:cViewPr>
  </p:notesTextViewPr>
  <p:notesViewPr>
    <p:cSldViewPr snapToGrid="0" showGuides="1">
      <p:cViewPr varScale="1">
        <p:scale>
          <a:sx n="80" d="100"/>
          <a:sy n="80" d="100"/>
        </p:scale>
        <p:origin x="244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IN" sz="3600">
                <a:latin typeface="Californian FB" panose="0207040306080B030204" pitchFamily="18" charset="0"/>
              </a:defRPr>
            </a:pPr>
            <a:r>
              <a:rPr lang="en-IN" sz="3600" b="0" dirty="0">
                <a:latin typeface="Californian FB" panose="0207040306080B030204" pitchFamily="18" charset="0"/>
              </a:rPr>
              <a:t>Physical fitness of corporate employees</a:t>
            </a:r>
          </a:p>
        </c:rich>
      </c:tx>
      <c:layout>
        <c:manualLayout>
          <c:xMode val="edge"/>
          <c:yMode val="edge"/>
          <c:x val="0.13327549334111041"/>
          <c:y val="8.6351232285265568E-3"/>
        </c:manualLayout>
      </c:layout>
      <c:overlay val="0"/>
    </c:title>
    <c:autoTitleDeleted val="0"/>
    <c:plotArea>
      <c:layout>
        <c:manualLayout>
          <c:layoutTarget val="inner"/>
          <c:xMode val="edge"/>
          <c:yMode val="edge"/>
          <c:x val="1.5160032079323421E-2"/>
          <c:y val="0.24902231705095371"/>
          <c:w val="0.46747545445708177"/>
          <c:h val="0.66686392799302963"/>
        </c:manualLayout>
      </c:layout>
      <c:pieChart>
        <c:varyColors val="1"/>
        <c:ser>
          <c:idx val="0"/>
          <c:order val="0"/>
          <c:tx>
            <c:strRef>
              <c:f>Sheet1!$B$1</c:f>
              <c:strCache>
                <c:ptCount val="1"/>
                <c:pt idx="0">
                  <c:v>% of physical fitness of corporate employees</c:v>
                </c:pt>
              </c:strCache>
            </c:strRef>
          </c:tx>
          <c:explosion val="25"/>
          <c:dLbls>
            <c:spPr>
              <a:noFill/>
              <a:ln>
                <a:noFill/>
              </a:ln>
              <a:effectLst/>
            </c:spPr>
            <c:txPr>
              <a:bodyPr/>
              <a:lstStyle/>
              <a:p>
                <a:pPr>
                  <a:defRPr lang="en-IN"/>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Sheet1!$A$2:$A$6</c:f>
              <c:strCache>
                <c:ptCount val="5"/>
                <c:pt idx="0">
                  <c:v>Do not exercise at all</c:v>
                </c:pt>
                <c:pt idx="1">
                  <c:v>less than 1hr/week</c:v>
                </c:pt>
                <c:pt idx="2">
                  <c:v>1-3hrs/week</c:v>
                </c:pt>
                <c:pt idx="3">
                  <c:v>3-6hrs/week</c:v>
                </c:pt>
                <c:pt idx="4">
                  <c:v>more than 6hrs/week</c:v>
                </c:pt>
              </c:strCache>
            </c:strRef>
          </c:cat>
          <c:val>
            <c:numRef>
              <c:f>Sheet1!$B$2:$B$6</c:f>
              <c:numCache>
                <c:formatCode>0%</c:formatCode>
                <c:ptCount val="5"/>
                <c:pt idx="0">
                  <c:v>0.56999999999999995</c:v>
                </c:pt>
                <c:pt idx="1">
                  <c:v>0.23</c:v>
                </c:pt>
                <c:pt idx="2">
                  <c:v>0.12000000000000002</c:v>
                </c:pt>
                <c:pt idx="3">
                  <c:v>8.0000000000000224E-2</c:v>
                </c:pt>
                <c:pt idx="4">
                  <c:v>7.0000000000000034E-2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5952391367745702"/>
          <c:y val="0.26010656618472888"/>
          <c:w val="0.4312168270632849"/>
          <c:h val="0.58085400287086364"/>
        </c:manualLayout>
      </c:layout>
      <c:overlay val="0"/>
      <c:txPr>
        <a:bodyPr/>
        <a:lstStyle/>
        <a:p>
          <a:pPr>
            <a:defRPr lang="en-IN">
              <a:latin typeface="Californian FB" panose="0207040306080B030204" pitchFamily="18" charset="0"/>
            </a:defRPr>
          </a:pPr>
          <a:endParaRPr lang="en-US"/>
        </a:p>
      </c:txPr>
    </c:legend>
    <c:plotVisOnly val="1"/>
    <c:dispBlanksAs val="zero"/>
    <c:showDLblsOverMax val="0"/>
  </c:chart>
  <c:txPr>
    <a:bodyPr/>
    <a:lstStyle/>
    <a:p>
      <a:pPr>
        <a:defRPr sz="2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lang="en-IN" sz="3600" b="0" i="0" u="none" strike="noStrike" kern="1200" baseline="0" dirty="0" smtClean="0">
                <a:solidFill>
                  <a:prstClr val="black"/>
                </a:solidFill>
                <a:latin typeface="Californian FB" panose="0207040306080B030204" pitchFamily="18" charset="0"/>
                <a:ea typeface="+mn-ea"/>
                <a:cs typeface="+mn-cs"/>
              </a:defRPr>
            </a:pPr>
            <a:r>
              <a:rPr lang="en-IN" sz="3600" b="0" i="0" u="none" strike="noStrike" kern="1200" baseline="0" dirty="0" smtClean="0">
                <a:solidFill>
                  <a:prstClr val="black"/>
                </a:solidFill>
                <a:latin typeface="Californian FB" panose="0207040306080B030204" pitchFamily="18" charset="0"/>
                <a:ea typeface="+mn-ea"/>
                <a:cs typeface="+mn-cs"/>
              </a:rPr>
              <a:t>Corporate employees prone to lifestyle diseases</a:t>
            </a:r>
          </a:p>
        </c:rich>
      </c:tx>
      <c:layout/>
      <c:overlay val="0"/>
    </c:title>
    <c:autoTitleDeleted val="0"/>
    <c:plotArea>
      <c:layout>
        <c:manualLayout>
          <c:layoutTarget val="inner"/>
          <c:xMode val="edge"/>
          <c:yMode val="edge"/>
          <c:x val="4.5908306600563796E-2"/>
          <c:y val="0.25254538690049533"/>
          <c:w val="0.4845252503159328"/>
          <c:h val="0.67249298996146956"/>
        </c:manualLayout>
      </c:layout>
      <c:pieChart>
        <c:varyColors val="1"/>
        <c:ser>
          <c:idx val="0"/>
          <c:order val="0"/>
          <c:tx>
            <c:strRef>
              <c:f>Sheet1!$B$1</c:f>
              <c:strCache>
                <c:ptCount val="1"/>
                <c:pt idx="0">
                  <c:v>Corporate employees prone to lifestyle diseases</c:v>
                </c:pt>
              </c:strCache>
            </c:strRef>
          </c:tx>
          <c:explosion val="25"/>
          <c:dLbls>
            <c:spPr>
              <a:noFill/>
              <a:ln>
                <a:noFill/>
              </a:ln>
              <a:effectLst/>
            </c:spPr>
            <c:txPr>
              <a:bodyPr/>
              <a:lstStyle/>
              <a:p>
                <a:pPr>
                  <a:defRPr lang="en-IN"/>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Sheet1!$A$2:$A$4</c:f>
              <c:strCache>
                <c:ptCount val="3"/>
                <c:pt idx="0">
                  <c:v>Lifestyle disease</c:v>
                </c:pt>
                <c:pt idx="1">
                  <c:v>Chronic diseases </c:v>
                </c:pt>
                <c:pt idx="2">
                  <c:v>Acute ailment</c:v>
                </c:pt>
              </c:strCache>
            </c:strRef>
          </c:cat>
          <c:val>
            <c:numRef>
              <c:f>Sheet1!$B$2:$B$4</c:f>
              <c:numCache>
                <c:formatCode>0%</c:formatCode>
                <c:ptCount val="3"/>
                <c:pt idx="0">
                  <c:v>0.42000000000000032</c:v>
                </c:pt>
                <c:pt idx="1">
                  <c:v>0.38000000000000123</c:v>
                </c:pt>
                <c:pt idx="2">
                  <c:v>0.15000000000000024</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2400" b="0">
                <a:latin typeface="Californian FB" panose="0207040306080B030204" pitchFamily="18" charset="0"/>
              </a:defRPr>
            </a:pPr>
            <a:endParaRPr lang="en-US"/>
          </a:p>
        </c:txPr>
      </c:legendEntry>
      <c:legendEntry>
        <c:idx val="1"/>
        <c:txPr>
          <a:bodyPr/>
          <a:lstStyle/>
          <a:p>
            <a:pPr>
              <a:defRPr sz="2400" b="0">
                <a:latin typeface="Californian FB" panose="0207040306080B030204" pitchFamily="18" charset="0"/>
              </a:defRPr>
            </a:pPr>
            <a:endParaRPr lang="en-US"/>
          </a:p>
        </c:txPr>
      </c:legendEntry>
      <c:legendEntry>
        <c:idx val="2"/>
        <c:txPr>
          <a:bodyPr/>
          <a:lstStyle/>
          <a:p>
            <a:pPr>
              <a:defRPr sz="2400" b="0">
                <a:latin typeface="Californian FB" panose="0207040306080B030204" pitchFamily="18" charset="0"/>
              </a:defRPr>
            </a:pPr>
            <a:endParaRPr lang="en-US"/>
          </a:p>
        </c:txPr>
      </c:legendEntry>
      <c:layout>
        <c:manualLayout>
          <c:xMode val="edge"/>
          <c:yMode val="edge"/>
          <c:x val="0.62807414698162733"/>
          <c:y val="0.24404530041451974"/>
          <c:w val="0.36266659375911503"/>
          <c:h val="0.55150443033085905"/>
        </c:manualLayout>
      </c:layout>
      <c:overlay val="0"/>
      <c:txPr>
        <a:bodyPr/>
        <a:lstStyle/>
        <a:p>
          <a:pPr>
            <a:defRPr lang="en-IN" sz="2400">
              <a:latin typeface="Californian FB" panose="0207040306080B030204" pitchFamily="18" charset="0"/>
            </a:defRPr>
          </a:pPr>
          <a:endParaRPr lang="en-US"/>
        </a:p>
      </c:txPr>
    </c:legend>
    <c:plotVisOnly val="1"/>
    <c:dispBlanksAs val="zero"/>
    <c:showDLblsOverMax val="0"/>
  </c:chart>
  <c:txPr>
    <a:bodyPr/>
    <a:lstStyle/>
    <a:p>
      <a:pPr algn="ctr" rtl="0">
        <a:defRPr lang="en-US" sz="2800" b="1" i="0" u="none" strike="noStrike" kern="1200" baseline="0" dirty="0" smtClean="0">
          <a:solidFill>
            <a:prstClr val="black"/>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lang="en-IN" sz="3600" b="0" i="0" u="none" strike="noStrike" kern="1200" baseline="0" dirty="0" smtClean="0">
                <a:solidFill>
                  <a:prstClr val="black"/>
                </a:solidFill>
                <a:latin typeface="Californian FB" panose="0207040306080B030204" pitchFamily="18" charset="0"/>
                <a:ea typeface="+mn-ea"/>
                <a:cs typeface="+mn-cs"/>
              </a:defRPr>
            </a:pPr>
            <a:r>
              <a:rPr lang="en-IN" sz="3600" b="0" i="0" u="none" strike="noStrike" kern="1200" baseline="0" dirty="0" smtClean="0">
                <a:solidFill>
                  <a:prstClr val="black"/>
                </a:solidFill>
                <a:latin typeface="Californian FB" panose="0207040306080B030204" pitchFamily="18" charset="0"/>
                <a:ea typeface="+mn-ea"/>
                <a:cs typeface="+mn-cs"/>
              </a:rPr>
              <a:t>Corporate employees who suffer from lifestyle diseases</a:t>
            </a:r>
          </a:p>
        </c:rich>
      </c:tx>
      <c:layout/>
      <c:overlay val="0"/>
    </c:title>
    <c:autoTitleDeleted val="0"/>
    <c:plotArea>
      <c:layout>
        <c:manualLayout>
          <c:layoutTarget val="inner"/>
          <c:xMode val="edge"/>
          <c:yMode val="edge"/>
          <c:x val="6.1307360419877568E-2"/>
          <c:y val="0.23381346995529981"/>
          <c:w val="0.52941813390033976"/>
          <c:h val="0.6882435740704449"/>
        </c:manualLayout>
      </c:layout>
      <c:pieChart>
        <c:varyColors val="1"/>
        <c:ser>
          <c:idx val="0"/>
          <c:order val="0"/>
          <c:tx>
            <c:strRef>
              <c:f>Sheet1!$B$1</c:f>
              <c:strCache>
                <c:ptCount val="1"/>
                <c:pt idx="0">
                  <c:v>corporate employees who suffer from lifestyle diseases</c:v>
                </c:pt>
              </c:strCache>
            </c:strRef>
          </c:tx>
          <c:explosion val="25"/>
          <c:dLbls>
            <c:spPr>
              <a:noFill/>
              <a:ln>
                <a:noFill/>
              </a:ln>
              <a:effectLst/>
            </c:spPr>
            <c:txPr>
              <a:bodyPr/>
              <a:lstStyle/>
              <a:p>
                <a:pPr>
                  <a:defRPr lang="en-IN"/>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Sheet1!$A$2:$A$6</c:f>
              <c:strCache>
                <c:ptCount val="5"/>
                <c:pt idx="0">
                  <c:v>20-29 yrs</c:v>
                </c:pt>
                <c:pt idx="1">
                  <c:v>30-39 yrs</c:v>
                </c:pt>
                <c:pt idx="2">
                  <c:v>40-49 yrs</c:v>
                </c:pt>
                <c:pt idx="3">
                  <c:v>50-59 yrs</c:v>
                </c:pt>
                <c:pt idx="4">
                  <c:v>60-69 yrs</c:v>
                </c:pt>
              </c:strCache>
            </c:strRef>
          </c:cat>
          <c:val>
            <c:numRef>
              <c:f>Sheet1!$B$2:$B$6</c:f>
              <c:numCache>
                <c:formatCode>0%</c:formatCode>
                <c:ptCount val="5"/>
                <c:pt idx="0">
                  <c:v>0.55000000000000004</c:v>
                </c:pt>
                <c:pt idx="1">
                  <c:v>0.26</c:v>
                </c:pt>
                <c:pt idx="2">
                  <c:v>0.16</c:v>
                </c:pt>
                <c:pt idx="3">
                  <c:v>2.0000000000000011E-2</c:v>
                </c:pt>
                <c:pt idx="4">
                  <c:v>1.0000000000000005E-2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6570797270145177"/>
          <c:y val="0.27889934084256435"/>
          <c:w val="0.29782504606827798"/>
          <c:h val="0.47757884848088938"/>
        </c:manualLayout>
      </c:layout>
      <c:overlay val="0"/>
      <c:txPr>
        <a:bodyPr/>
        <a:lstStyle/>
        <a:p>
          <a:pPr>
            <a:defRPr lang="en-IN" sz="2400">
              <a:latin typeface="Californian FB" panose="0207040306080B030204" pitchFamily="18" charset="0"/>
            </a:defRPr>
          </a:pPr>
          <a:endParaRPr lang="en-US"/>
        </a:p>
      </c:txPr>
    </c:legend>
    <c:plotVisOnly val="1"/>
    <c:dispBlanksAs val="zero"/>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media/image5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CB2E47-6F41-409B-AD22-834AE1EFF186}" type="datetimeFigureOut">
              <a:rPr lang="en-US" smtClean="0"/>
              <a:t>8/22/2018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80BE5A-9D85-4716-9443-9D9E66ACB5E5}" type="slidenum">
              <a:rPr lang="en-US" smtClean="0"/>
              <a:t>‹#›</a:t>
            </a:fld>
            <a:endParaRPr lang="en-US"/>
          </a:p>
        </p:txBody>
      </p:sp>
    </p:spTree>
    <p:extLst>
      <p:ext uri="{BB962C8B-B14F-4D97-AF65-F5344CB8AC3E}">
        <p14:creationId xmlns:p14="http://schemas.microsoft.com/office/powerpoint/2010/main" val="3788782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6744A-403D-42A1-BFE7-61DA46EE7C6C}" type="datetimeFigureOut">
              <a:rPr lang="en-US" smtClean="0"/>
              <a:t>8/22/2018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05635-4EFD-4447-A451-86C57984FA89}" type="slidenum">
              <a:rPr lang="en-US" smtClean="0"/>
              <a:t>‹#›</a:t>
            </a:fld>
            <a:endParaRPr lang="en-US"/>
          </a:p>
        </p:txBody>
      </p:sp>
    </p:spTree>
    <p:extLst>
      <p:ext uri="{BB962C8B-B14F-4D97-AF65-F5344CB8AC3E}">
        <p14:creationId xmlns:p14="http://schemas.microsoft.com/office/powerpoint/2010/main" val="120660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E528BF2-82A4-42D2-BFF3-910C128F61E7}" type="slidenum">
              <a:rPr lang="en-IN" smtClean="0"/>
              <a:pPr/>
              <a:t>5</a:t>
            </a:fld>
            <a:endParaRPr lang="en-IN" dirty="0"/>
          </a:p>
        </p:txBody>
      </p:sp>
    </p:spTree>
    <p:extLst>
      <p:ext uri="{BB962C8B-B14F-4D97-AF65-F5344CB8AC3E}">
        <p14:creationId xmlns:p14="http://schemas.microsoft.com/office/powerpoint/2010/main" val="1606462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E528BF2-82A4-42D2-BFF3-910C128F61E7}" type="slidenum">
              <a:rPr lang="en-IN" smtClean="0"/>
              <a:pPr/>
              <a:t>10</a:t>
            </a:fld>
            <a:endParaRPr lang="en-IN" dirty="0"/>
          </a:p>
        </p:txBody>
      </p:sp>
    </p:spTree>
    <p:extLst>
      <p:ext uri="{BB962C8B-B14F-4D97-AF65-F5344CB8AC3E}">
        <p14:creationId xmlns:p14="http://schemas.microsoft.com/office/powerpoint/2010/main" val="438315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E528BF2-82A4-42D2-BFF3-910C128F61E7}" type="slidenum">
              <a:rPr lang="en-IN" smtClean="0"/>
              <a:pPr/>
              <a:t>31</a:t>
            </a:fld>
            <a:endParaRPr lang="en-IN" dirty="0"/>
          </a:p>
        </p:txBody>
      </p:sp>
    </p:spTree>
    <p:extLst>
      <p:ext uri="{BB962C8B-B14F-4D97-AF65-F5344CB8AC3E}">
        <p14:creationId xmlns:p14="http://schemas.microsoft.com/office/powerpoint/2010/main" val="634079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E528BF2-82A4-42D2-BFF3-910C128F61E7}" type="slidenum">
              <a:rPr lang="en-IN" smtClean="0"/>
              <a:pPr/>
              <a:t>41</a:t>
            </a:fld>
            <a:endParaRPr lang="en-IN" dirty="0"/>
          </a:p>
        </p:txBody>
      </p:sp>
    </p:spTree>
    <p:extLst>
      <p:ext uri="{BB962C8B-B14F-4D97-AF65-F5344CB8AC3E}">
        <p14:creationId xmlns:p14="http://schemas.microsoft.com/office/powerpoint/2010/main" val="417631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useBgFill="1">
        <p:nvSpPr>
          <p:cNvPr id="13" name="Rounded Rectangle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a:p>
        </p:txBody>
      </p:sp>
      <p:sp>
        <p:nvSpPr>
          <p:cNvPr id="28" name="Date Placeholder 27"/>
          <p:cNvSpPr>
            <a:spLocks noGrp="1"/>
          </p:cNvSpPr>
          <p:nvPr>
            <p:ph type="dt" sz="half" idx="10"/>
          </p:nvPr>
        </p:nvSpPr>
        <p:spPr/>
        <p:txBody>
          <a:bodyPr/>
          <a:lstStyle/>
          <a:p>
            <a:fld id="{349BF3EA-1A78-4F07-BDC0-C8A1BD461199}" type="datetimeFigureOut">
              <a:rPr lang="en-US" smtClean="0"/>
              <a:t>8/22/2018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01CF334-2D5C-4859-84A6-CA7E6E43FAEB}" type="slidenum">
              <a:rPr lang="en-US" smtClean="0"/>
              <a:t>‹#›</a:t>
            </a:fld>
            <a:endParaRPr lang="en-US"/>
          </a:p>
        </p:txBody>
      </p:sp>
      <p:sp>
        <p:nvSpPr>
          <p:cNvPr id="7" name="Rectangle 6"/>
          <p:cNvSpPr/>
          <p:nvPr/>
        </p:nvSpPr>
        <p:spPr>
          <a:xfrm>
            <a:off x="83909"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dirty="0"/>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chemeClr val="bg1"/>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40069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9BF3EA-1A78-4F07-BDC0-C8A1BD461199}"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31643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useBgFill="1">
        <p:nvSpPr>
          <p:cNvPr id="10" name="Rounded Rectangle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sz="1800"/>
          </a:p>
        </p:txBody>
      </p:sp>
      <p:sp>
        <p:nvSpPr>
          <p:cNvPr id="4" name="Date Placeholder 3"/>
          <p:cNvSpPr>
            <a:spLocks noGrp="1"/>
          </p:cNvSpPr>
          <p:nvPr>
            <p:ph type="dt" sz="half" idx="10"/>
          </p:nvPr>
        </p:nvSpPr>
        <p:spPr/>
        <p:txBody>
          <a:bodyPr/>
          <a:lstStyle/>
          <a:p>
            <a:fld id="{349BF3EA-1A78-4F07-BDC0-C8A1BD461199}" type="datetimeFigureOut">
              <a:rPr lang="en-US" smtClean="0"/>
              <a:t>8/22/2018</a:t>
            </a:fld>
            <a:endParaRPr lang="en-US"/>
          </a:p>
        </p:txBody>
      </p:sp>
      <p:sp>
        <p:nvSpPr>
          <p:cNvPr id="5" name="Footer Placeholder 4"/>
          <p:cNvSpPr>
            <a:spLocks noGrp="1"/>
          </p:cNvSpPr>
          <p:nvPr>
            <p:ph type="ftr" sz="quarter" idx="11"/>
          </p:nvPr>
        </p:nvSpPr>
        <p:spPr>
          <a:xfrm>
            <a:off x="1066800" y="6172200"/>
            <a:ext cx="5334000" cy="457200"/>
          </a:xfrm>
        </p:spPr>
        <p:txBody>
          <a:bodyPr/>
          <a:lstStyle/>
          <a:p>
            <a:endParaRPr lang="en-US"/>
          </a:p>
        </p:txBody>
      </p:sp>
      <p:sp>
        <p:nvSpPr>
          <p:cNvPr id="7" name="Rectangle 6"/>
          <p:cNvSpPr/>
          <p:nvPr/>
        </p:nvSpPr>
        <p:spPr>
          <a:xfrm flipV="1">
            <a:off x="92550"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 name="Slide Number Placeholder 5"/>
          <p:cNvSpPr>
            <a:spLocks noGrp="1"/>
          </p:cNvSpPr>
          <p:nvPr>
            <p:ph type="sldNum" sz="quarter" idx="12"/>
          </p:nvPr>
        </p:nvSpPr>
        <p:spPr>
          <a:xfrm>
            <a:off x="195072" y="6208776"/>
            <a:ext cx="609600" cy="457200"/>
          </a:xfrm>
        </p:spPr>
        <p:txBody>
          <a:bodyPr/>
          <a:lstStyle/>
          <a:p>
            <a:fld id="{401CF334-2D5C-4859-84A6-CA7E6E43FAEB}" type="slidenum">
              <a:rPr lang="en-US" smtClean="0"/>
              <a:t>‹#›</a:t>
            </a:fld>
            <a:endParaRPr lang="en-US"/>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90822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9BF3EA-1A78-4F07-BDC0-C8A1BD461199}" type="datetimeFigureOut">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6584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49BF3EA-1A78-4F07-BDC0-C8A1BD461199}" type="datetimeFigureOut">
              <a:rPr lang="en-US" smtClean="0"/>
              <a:t>8/22/2018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911274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49BF3EA-1A78-4F07-BDC0-C8A1BD461199}" type="datetimeFigureOut">
              <a:rPr lang="en-US" smtClean="0"/>
              <a:t>8/22/2018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6130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9BF3EA-1A78-4F07-BDC0-C8A1BD461199}" type="datetimeFigureOut">
              <a:rPr lang="en-US" smtClean="0"/>
              <a:t>8/22/2018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71155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Date Placeholder 4"/>
          <p:cNvSpPr>
            <a:spLocks noGrp="1"/>
          </p:cNvSpPr>
          <p:nvPr>
            <p:ph type="dt" sz="half" idx="10"/>
          </p:nvPr>
        </p:nvSpPr>
        <p:spPr/>
        <p:txBody>
          <a:bodyPr/>
          <a:lstStyle/>
          <a:p>
            <a:fld id="{349BF3EA-1A78-4F07-BDC0-C8A1BD461199}" type="datetimeFigureOut">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356626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9BF3EA-1A78-4F07-BDC0-C8A1BD461199}" type="datetimeFigureOut">
              <a:rPr lang="en-US" smtClean="0"/>
              <a:t>8/22/2018</a:t>
            </a:fld>
            <a:endParaRPr lang="en-US"/>
          </a:p>
        </p:txBody>
      </p:sp>
      <p:sp>
        <p:nvSpPr>
          <p:cNvPr id="6" name="Footer Placeholder 5"/>
          <p:cNvSpPr>
            <a:spLocks noGrp="1"/>
          </p:cNvSpPr>
          <p:nvPr>
            <p:ph type="ftr" sz="quarter" idx="11"/>
          </p:nvPr>
        </p:nvSpPr>
        <p:spPr>
          <a:xfrm>
            <a:off x="1219200" y="6172200"/>
            <a:ext cx="5181600" cy="457200"/>
          </a:xfrm>
        </p:spPr>
        <p:txBody>
          <a:bodyPr/>
          <a:lstStyle/>
          <a:p>
            <a:endParaRPr lang="en-US" dirty="0"/>
          </a:p>
        </p:txBody>
      </p:sp>
      <p:sp>
        <p:nvSpPr>
          <p:cNvPr id="7" name="Slide Number Placeholder 6"/>
          <p:cNvSpPr>
            <a:spLocks noGrp="1"/>
          </p:cNvSpPr>
          <p:nvPr>
            <p:ph type="sldNum" sz="quarter" idx="12"/>
          </p:nvPr>
        </p:nvSpPr>
        <p:spPr>
          <a:xfrm>
            <a:off x="195072" y="6208776"/>
            <a:ext cx="609600" cy="457200"/>
          </a:xfrm>
        </p:spPr>
        <p:txBody>
          <a:bodyPr/>
          <a:lstStyle/>
          <a:p>
            <a:fld id="{401CF334-2D5C-4859-84A6-CA7E6E43FAEB}" type="slidenum">
              <a:rPr lang="en-US" smtClean="0"/>
              <a:t>‹#›</a:t>
            </a:fld>
            <a:endParaRPr lang="en-US"/>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Rectangle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smtClean="0"/>
              <a:t>Click to edit Master title style</a:t>
            </a:r>
            <a:endParaRPr kumimoji="0" lang="en-US" dirty="0"/>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72657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9BF3EA-1A78-4F07-BDC0-C8A1BD461199}"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2077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9BF3EA-1A78-4F07-BDC0-C8A1BD461199}"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8839200" y="274642"/>
            <a:ext cx="268224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392358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3">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349BF3EA-1A78-4F07-BDC0-C8A1BD461199}" type="datetimeFigureOut">
              <a:rPr lang="en-US" smtClean="0"/>
              <a:t>8/22/2018</a:t>
            </a:fld>
            <a:endParaRPr lang="en-US"/>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01CF334-2D5C-4859-84A6-CA7E6E43FAEB}" type="slidenum">
              <a:rPr lang="en-US" smtClean="0"/>
              <a:t>‹#›</a:t>
            </a:fld>
            <a:endParaRPr lang="en-US"/>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39309707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18" Type="http://schemas.openxmlformats.org/officeDocument/2006/relationships/image" Target="../media/image21.jpeg"/><Relationship Id="rId26" Type="http://schemas.openxmlformats.org/officeDocument/2006/relationships/image" Target="../media/image29.jpeg"/><Relationship Id="rId3" Type="http://schemas.openxmlformats.org/officeDocument/2006/relationships/image" Target="../media/image6.jpeg"/><Relationship Id="rId21" Type="http://schemas.openxmlformats.org/officeDocument/2006/relationships/image" Target="../media/image24.jpe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jpeg"/><Relationship Id="rId25" Type="http://schemas.openxmlformats.org/officeDocument/2006/relationships/image" Target="../media/image28.jpeg"/><Relationship Id="rId2" Type="http://schemas.openxmlformats.org/officeDocument/2006/relationships/notesSlide" Target="../notesSlides/notesSlide1.xml"/><Relationship Id="rId16" Type="http://schemas.openxmlformats.org/officeDocument/2006/relationships/image" Target="../media/image19.jpeg"/><Relationship Id="rId20"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24" Type="http://schemas.openxmlformats.org/officeDocument/2006/relationships/image" Target="../media/image27.jpeg"/><Relationship Id="rId5" Type="http://schemas.openxmlformats.org/officeDocument/2006/relationships/image" Target="../media/image8.jpeg"/><Relationship Id="rId15" Type="http://schemas.openxmlformats.org/officeDocument/2006/relationships/image" Target="../media/image18.jpeg"/><Relationship Id="rId23" Type="http://schemas.openxmlformats.org/officeDocument/2006/relationships/image" Target="../media/image26.jpeg"/><Relationship Id="rId10" Type="http://schemas.openxmlformats.org/officeDocument/2006/relationships/image" Target="../media/image13.jpeg"/><Relationship Id="rId19" Type="http://schemas.openxmlformats.org/officeDocument/2006/relationships/image" Target="../media/image22.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 Id="rId22"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8" Type="http://schemas.openxmlformats.org/officeDocument/2006/relationships/image" Target="../media/image42.jpg"/><Relationship Id="rId13" Type="http://schemas.openxmlformats.org/officeDocument/2006/relationships/image" Target="../media/image47.png"/><Relationship Id="rId3" Type="http://schemas.openxmlformats.org/officeDocument/2006/relationships/image" Target="../media/image32.jpeg"/><Relationship Id="rId7" Type="http://schemas.openxmlformats.org/officeDocument/2006/relationships/image" Target="../media/image41.jpeg"/><Relationship Id="rId12"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jpg"/><Relationship Id="rId5" Type="http://schemas.openxmlformats.org/officeDocument/2006/relationships/image" Target="../media/image39.jp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jp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3.gif"/><Relationship Id="rId4" Type="http://schemas.openxmlformats.org/officeDocument/2006/relationships/image" Target="../media/image52.jpeg"/></Relationships>
</file>

<file path=ppt/slides/_rels/slide1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18" Type="http://schemas.openxmlformats.org/officeDocument/2006/relationships/image" Target="../media/image56.emf"/><Relationship Id="rId26" Type="http://schemas.openxmlformats.org/officeDocument/2006/relationships/image" Target="../media/image77.jpeg"/><Relationship Id="rId3" Type="http://schemas.openxmlformats.org/officeDocument/2006/relationships/image" Target="../media/image58.png"/><Relationship Id="rId21" Type="http://schemas.openxmlformats.org/officeDocument/2006/relationships/image" Target="../media/image74.jpe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oleObject" Target="../embeddings/oleObject2.bin"/><Relationship Id="rId25" Type="http://schemas.openxmlformats.org/officeDocument/2006/relationships/image" Target="../media/image76.jpeg"/><Relationship Id="rId2" Type="http://schemas.openxmlformats.org/officeDocument/2006/relationships/slideLayout" Target="../slideLayouts/slideLayout2.xml"/><Relationship Id="rId16" Type="http://schemas.openxmlformats.org/officeDocument/2006/relationships/image" Target="../media/image71.jpeg"/><Relationship Id="rId20" Type="http://schemas.openxmlformats.org/officeDocument/2006/relationships/image" Target="../media/image73.jpeg"/><Relationship Id="rId1" Type="http://schemas.openxmlformats.org/officeDocument/2006/relationships/vmlDrawing" Target="../drawings/vmlDrawing2.vml"/><Relationship Id="rId6" Type="http://schemas.openxmlformats.org/officeDocument/2006/relationships/image" Target="../media/image61.png"/><Relationship Id="rId11" Type="http://schemas.openxmlformats.org/officeDocument/2006/relationships/image" Target="../media/image66.png"/><Relationship Id="rId24" Type="http://schemas.openxmlformats.org/officeDocument/2006/relationships/image" Target="../media/image75.jpeg"/><Relationship Id="rId5" Type="http://schemas.openxmlformats.org/officeDocument/2006/relationships/image" Target="../media/image60.png"/><Relationship Id="rId15" Type="http://schemas.openxmlformats.org/officeDocument/2006/relationships/image" Target="../media/image70.png"/><Relationship Id="rId23" Type="http://schemas.openxmlformats.org/officeDocument/2006/relationships/image" Target="../media/image57.emf"/><Relationship Id="rId10" Type="http://schemas.openxmlformats.org/officeDocument/2006/relationships/image" Target="../media/image65.png"/><Relationship Id="rId19" Type="http://schemas.openxmlformats.org/officeDocument/2006/relationships/image" Target="../media/image72.jpe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 Id="rId22"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13" Type="http://schemas.openxmlformats.org/officeDocument/2006/relationships/image" Target="../media/image87.jpeg"/><Relationship Id="rId18" Type="http://schemas.openxmlformats.org/officeDocument/2006/relationships/oleObject" Target="../embeddings/oleObject4.bin"/><Relationship Id="rId26" Type="http://schemas.openxmlformats.org/officeDocument/2006/relationships/image" Target="../media/image98.jpeg"/><Relationship Id="rId3" Type="http://schemas.openxmlformats.org/officeDocument/2006/relationships/notesSlide" Target="../notesSlides/notesSlide3.xml"/><Relationship Id="rId21" Type="http://schemas.openxmlformats.org/officeDocument/2006/relationships/image" Target="../media/image93.jpeg"/><Relationship Id="rId7" Type="http://schemas.openxmlformats.org/officeDocument/2006/relationships/image" Target="../media/image81.jpeg"/><Relationship Id="rId12" Type="http://schemas.openxmlformats.org/officeDocument/2006/relationships/image" Target="../media/image86.jpeg"/><Relationship Id="rId17" Type="http://schemas.openxmlformats.org/officeDocument/2006/relationships/image" Target="../media/image91.jpeg"/><Relationship Id="rId25" Type="http://schemas.openxmlformats.org/officeDocument/2006/relationships/image" Target="../media/image97.jpeg"/><Relationship Id="rId33" Type="http://schemas.openxmlformats.org/officeDocument/2006/relationships/image" Target="../media/image105.jpeg"/><Relationship Id="rId2" Type="http://schemas.openxmlformats.org/officeDocument/2006/relationships/slideLayout" Target="../slideLayouts/slideLayout2.xml"/><Relationship Id="rId16" Type="http://schemas.openxmlformats.org/officeDocument/2006/relationships/image" Target="../media/image90.jpeg"/><Relationship Id="rId20" Type="http://schemas.openxmlformats.org/officeDocument/2006/relationships/image" Target="../media/image92.jpeg"/><Relationship Id="rId29" Type="http://schemas.openxmlformats.org/officeDocument/2006/relationships/image" Target="../media/image101.jpeg"/><Relationship Id="rId1" Type="http://schemas.openxmlformats.org/officeDocument/2006/relationships/vmlDrawing" Target="../drawings/vmlDrawing3.vml"/><Relationship Id="rId6" Type="http://schemas.openxmlformats.org/officeDocument/2006/relationships/image" Target="../media/image80.jpeg"/><Relationship Id="rId11" Type="http://schemas.openxmlformats.org/officeDocument/2006/relationships/image" Target="../media/image85.jpeg"/><Relationship Id="rId24" Type="http://schemas.openxmlformats.org/officeDocument/2006/relationships/image" Target="../media/image96.jpeg"/><Relationship Id="rId32" Type="http://schemas.openxmlformats.org/officeDocument/2006/relationships/image" Target="../media/image104.jpeg"/><Relationship Id="rId5" Type="http://schemas.openxmlformats.org/officeDocument/2006/relationships/image" Target="../media/image79.jpeg"/><Relationship Id="rId15" Type="http://schemas.openxmlformats.org/officeDocument/2006/relationships/image" Target="../media/image89.jpeg"/><Relationship Id="rId23" Type="http://schemas.openxmlformats.org/officeDocument/2006/relationships/image" Target="../media/image95.jpeg"/><Relationship Id="rId28" Type="http://schemas.openxmlformats.org/officeDocument/2006/relationships/image" Target="../media/image100.jpeg"/><Relationship Id="rId10" Type="http://schemas.openxmlformats.org/officeDocument/2006/relationships/image" Target="../media/image84.jpeg"/><Relationship Id="rId19" Type="http://schemas.openxmlformats.org/officeDocument/2006/relationships/image" Target="../media/image57.emf"/><Relationship Id="rId31" Type="http://schemas.openxmlformats.org/officeDocument/2006/relationships/image" Target="../media/image103.jpeg"/><Relationship Id="rId4" Type="http://schemas.openxmlformats.org/officeDocument/2006/relationships/image" Target="../media/image78.jpeg"/><Relationship Id="rId9" Type="http://schemas.openxmlformats.org/officeDocument/2006/relationships/image" Target="../media/image83.jpeg"/><Relationship Id="rId14" Type="http://schemas.openxmlformats.org/officeDocument/2006/relationships/image" Target="../media/image88.jpeg"/><Relationship Id="rId22" Type="http://schemas.openxmlformats.org/officeDocument/2006/relationships/image" Target="../media/image94.jpeg"/><Relationship Id="rId27" Type="http://schemas.openxmlformats.org/officeDocument/2006/relationships/image" Target="../media/image99.jpeg"/><Relationship Id="rId30" Type="http://schemas.openxmlformats.org/officeDocument/2006/relationships/image" Target="../media/image102.jpeg"/><Relationship Id="rId8" Type="http://schemas.openxmlformats.org/officeDocument/2006/relationships/image" Target="../media/image82.jpeg"/></Relationships>
</file>

<file path=ppt/slides/_rels/slide32.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jpeg"/><Relationship Id="rId3" Type="http://schemas.openxmlformats.org/officeDocument/2006/relationships/image" Target="../media/image107.jpeg"/><Relationship Id="rId7" Type="http://schemas.openxmlformats.org/officeDocument/2006/relationships/image" Target="../media/image105.jpeg"/><Relationship Id="rId12" Type="http://schemas.openxmlformats.org/officeDocument/2006/relationships/image" Target="../media/image115.jpeg"/><Relationship Id="rId17" Type="http://schemas.openxmlformats.org/officeDocument/2006/relationships/image" Target="../media/image118.jpeg"/><Relationship Id="rId2" Type="http://schemas.openxmlformats.org/officeDocument/2006/relationships/image" Target="../media/image106.jpeg"/><Relationship Id="rId16"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110.jpeg"/><Relationship Id="rId11" Type="http://schemas.openxmlformats.org/officeDocument/2006/relationships/image" Target="../media/image114.png"/><Relationship Id="rId5" Type="http://schemas.openxmlformats.org/officeDocument/2006/relationships/image" Target="../media/image109.jpeg"/><Relationship Id="rId15" Type="http://schemas.openxmlformats.org/officeDocument/2006/relationships/image" Target="../media/image81.jpeg"/><Relationship Id="rId10" Type="http://schemas.openxmlformats.org/officeDocument/2006/relationships/image" Target="../media/image113.png"/><Relationship Id="rId4" Type="http://schemas.openxmlformats.org/officeDocument/2006/relationships/image" Target="../media/image108.jpeg"/><Relationship Id="rId9" Type="http://schemas.openxmlformats.org/officeDocument/2006/relationships/image" Target="../media/image112.png"/><Relationship Id="rId14" Type="http://schemas.openxmlformats.org/officeDocument/2006/relationships/image" Target="../media/image117.jpeg"/></Relationships>
</file>

<file path=ppt/slides/_rels/slide3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26.png"/><Relationship Id="rId11" Type="http://schemas.openxmlformats.org/officeDocument/2006/relationships/image" Target="../media/image131.png"/><Relationship Id="rId5" Type="http://schemas.openxmlformats.org/officeDocument/2006/relationships/image" Target="../media/image125.png"/><Relationship Id="rId10" Type="http://schemas.openxmlformats.org/officeDocument/2006/relationships/image" Target="../media/image130.jpeg"/><Relationship Id="rId4" Type="http://schemas.openxmlformats.org/officeDocument/2006/relationships/image" Target="../media/image124.png"/><Relationship Id="rId9" Type="http://schemas.openxmlformats.org/officeDocument/2006/relationships/image" Target="../media/image129.jpeg"/></Relationships>
</file>

<file path=ppt/slides/_rels/slide3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8.xml.rels><?xml version="1.0" encoding="UTF-8" standalone="yes"?>
<Relationships xmlns="http://schemas.openxmlformats.org/package/2006/relationships"><Relationship Id="rId3" Type="http://schemas.openxmlformats.org/officeDocument/2006/relationships/image" Target="../media/image138.gif"/><Relationship Id="rId2" Type="http://schemas.openxmlformats.org/officeDocument/2006/relationships/image" Target="../media/image137.gif"/><Relationship Id="rId1" Type="http://schemas.openxmlformats.org/officeDocument/2006/relationships/slideLayout" Target="../slideLayouts/slideLayout2.xml"/><Relationship Id="rId6" Type="http://schemas.openxmlformats.org/officeDocument/2006/relationships/image" Target="../media/image140.jpeg"/><Relationship Id="rId5" Type="http://schemas.openxmlformats.org/officeDocument/2006/relationships/hyperlink" Target="https://www.blogger.com/null" TargetMode="External"/><Relationship Id="rId4" Type="http://schemas.openxmlformats.org/officeDocument/2006/relationships/image" Target="../media/image139.jpeg"/></Relationships>
</file>

<file path=ppt/slides/_rels/slide3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3" Type="http://schemas.openxmlformats.org/officeDocument/2006/relationships/image" Target="../media/image153.jpeg"/><Relationship Id="rId18" Type="http://schemas.openxmlformats.org/officeDocument/2006/relationships/image" Target="../media/image158.jpeg"/><Relationship Id="rId26" Type="http://schemas.openxmlformats.org/officeDocument/2006/relationships/image" Target="../media/image166.jpeg"/><Relationship Id="rId39" Type="http://schemas.openxmlformats.org/officeDocument/2006/relationships/image" Target="../media/image179.jpeg"/><Relationship Id="rId21" Type="http://schemas.openxmlformats.org/officeDocument/2006/relationships/image" Target="../media/image161.jpeg"/><Relationship Id="rId34" Type="http://schemas.openxmlformats.org/officeDocument/2006/relationships/image" Target="../media/image174.jpeg"/><Relationship Id="rId42" Type="http://schemas.openxmlformats.org/officeDocument/2006/relationships/image" Target="../media/image182.jpeg"/><Relationship Id="rId7" Type="http://schemas.openxmlformats.org/officeDocument/2006/relationships/image" Target="../media/image147.jpeg"/><Relationship Id="rId2" Type="http://schemas.openxmlformats.org/officeDocument/2006/relationships/notesSlide" Target="../notesSlides/notesSlide4.xml"/><Relationship Id="rId16" Type="http://schemas.openxmlformats.org/officeDocument/2006/relationships/image" Target="../media/image156.png"/><Relationship Id="rId20" Type="http://schemas.openxmlformats.org/officeDocument/2006/relationships/image" Target="../media/image160.jpeg"/><Relationship Id="rId29" Type="http://schemas.openxmlformats.org/officeDocument/2006/relationships/image" Target="../media/image169.jpeg"/><Relationship Id="rId41" Type="http://schemas.openxmlformats.org/officeDocument/2006/relationships/image" Target="../media/image181.jpeg"/><Relationship Id="rId1" Type="http://schemas.openxmlformats.org/officeDocument/2006/relationships/slideLayout" Target="../slideLayouts/slideLayout2.xml"/><Relationship Id="rId6" Type="http://schemas.openxmlformats.org/officeDocument/2006/relationships/image" Target="../media/image146.png"/><Relationship Id="rId11" Type="http://schemas.openxmlformats.org/officeDocument/2006/relationships/image" Target="../media/image151.jpeg"/><Relationship Id="rId24" Type="http://schemas.openxmlformats.org/officeDocument/2006/relationships/image" Target="../media/image164.jpeg"/><Relationship Id="rId32" Type="http://schemas.openxmlformats.org/officeDocument/2006/relationships/image" Target="../media/image172.jpeg"/><Relationship Id="rId37" Type="http://schemas.openxmlformats.org/officeDocument/2006/relationships/image" Target="../media/image177.jpeg"/><Relationship Id="rId40" Type="http://schemas.openxmlformats.org/officeDocument/2006/relationships/image" Target="../media/image180.jpeg"/><Relationship Id="rId5" Type="http://schemas.openxmlformats.org/officeDocument/2006/relationships/image" Target="../media/image145.png"/><Relationship Id="rId15" Type="http://schemas.openxmlformats.org/officeDocument/2006/relationships/image" Target="../media/image155.jpeg"/><Relationship Id="rId23" Type="http://schemas.openxmlformats.org/officeDocument/2006/relationships/image" Target="../media/image163.jpeg"/><Relationship Id="rId28" Type="http://schemas.openxmlformats.org/officeDocument/2006/relationships/image" Target="../media/image168.jpeg"/><Relationship Id="rId36" Type="http://schemas.openxmlformats.org/officeDocument/2006/relationships/image" Target="../media/image176.jpeg"/><Relationship Id="rId10" Type="http://schemas.openxmlformats.org/officeDocument/2006/relationships/image" Target="../media/image150.jpeg"/><Relationship Id="rId19" Type="http://schemas.openxmlformats.org/officeDocument/2006/relationships/image" Target="../media/image159.jpeg"/><Relationship Id="rId31" Type="http://schemas.openxmlformats.org/officeDocument/2006/relationships/image" Target="../media/image171.jpeg"/><Relationship Id="rId4" Type="http://schemas.openxmlformats.org/officeDocument/2006/relationships/image" Target="../media/image144.png"/><Relationship Id="rId9" Type="http://schemas.openxmlformats.org/officeDocument/2006/relationships/image" Target="../media/image149.png"/><Relationship Id="rId14" Type="http://schemas.openxmlformats.org/officeDocument/2006/relationships/image" Target="../media/image154.jpeg"/><Relationship Id="rId22" Type="http://schemas.openxmlformats.org/officeDocument/2006/relationships/image" Target="../media/image162.jpeg"/><Relationship Id="rId27" Type="http://schemas.openxmlformats.org/officeDocument/2006/relationships/image" Target="../media/image167.jpeg"/><Relationship Id="rId30" Type="http://schemas.openxmlformats.org/officeDocument/2006/relationships/image" Target="../media/image170.jpeg"/><Relationship Id="rId35" Type="http://schemas.openxmlformats.org/officeDocument/2006/relationships/image" Target="../media/image175.jpeg"/><Relationship Id="rId8" Type="http://schemas.openxmlformats.org/officeDocument/2006/relationships/image" Target="../media/image148.jpeg"/><Relationship Id="rId3" Type="http://schemas.openxmlformats.org/officeDocument/2006/relationships/image" Target="../media/image143.jpeg"/><Relationship Id="rId12" Type="http://schemas.openxmlformats.org/officeDocument/2006/relationships/image" Target="../media/image152.jpeg"/><Relationship Id="rId17" Type="http://schemas.openxmlformats.org/officeDocument/2006/relationships/image" Target="../media/image157.jpeg"/><Relationship Id="rId25" Type="http://schemas.openxmlformats.org/officeDocument/2006/relationships/image" Target="../media/image165.jpeg"/><Relationship Id="rId33" Type="http://schemas.openxmlformats.org/officeDocument/2006/relationships/image" Target="../media/image173.jpeg"/><Relationship Id="rId38" Type="http://schemas.openxmlformats.org/officeDocument/2006/relationships/image" Target="../media/image178.jpeg"/></Relationships>
</file>

<file path=ppt/slides/_rels/slide42.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3" Type="http://schemas.openxmlformats.org/officeDocument/2006/relationships/image" Target="../media/image184.png"/><Relationship Id="rId7" Type="http://schemas.openxmlformats.org/officeDocument/2006/relationships/image" Target="../media/image188.png"/><Relationship Id="rId12" Type="http://schemas.openxmlformats.org/officeDocument/2006/relationships/image" Target="../media/image193.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87.png"/><Relationship Id="rId11" Type="http://schemas.openxmlformats.org/officeDocument/2006/relationships/image" Target="../media/image192.jpeg"/><Relationship Id="rId5" Type="http://schemas.openxmlformats.org/officeDocument/2006/relationships/image" Target="../media/image186.pn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jpeg"/></Relationships>
</file>

<file path=ppt/slides/_rels/slide43.xml.rels><?xml version="1.0" encoding="UTF-8" standalone="yes"?>
<Relationships xmlns="http://schemas.openxmlformats.org/package/2006/relationships"><Relationship Id="rId8" Type="http://schemas.openxmlformats.org/officeDocument/2006/relationships/image" Target="../media/image199.jpeg"/><Relationship Id="rId13" Type="http://schemas.openxmlformats.org/officeDocument/2006/relationships/image" Target="../media/image204.jpeg"/><Relationship Id="rId18" Type="http://schemas.openxmlformats.org/officeDocument/2006/relationships/image" Target="../media/image209.jpeg"/><Relationship Id="rId3" Type="http://schemas.openxmlformats.org/officeDocument/2006/relationships/image" Target="../media/image118.jpeg"/><Relationship Id="rId7" Type="http://schemas.openxmlformats.org/officeDocument/2006/relationships/image" Target="../media/image198.jpeg"/><Relationship Id="rId12" Type="http://schemas.openxmlformats.org/officeDocument/2006/relationships/image" Target="../media/image203.jpeg"/><Relationship Id="rId17" Type="http://schemas.openxmlformats.org/officeDocument/2006/relationships/image" Target="../media/image208.jpeg"/><Relationship Id="rId2" Type="http://schemas.openxmlformats.org/officeDocument/2006/relationships/image" Target="../media/image195.jpeg"/><Relationship Id="rId16" Type="http://schemas.openxmlformats.org/officeDocument/2006/relationships/image" Target="../media/image207.jpeg"/><Relationship Id="rId20" Type="http://schemas.openxmlformats.org/officeDocument/2006/relationships/image" Target="../media/image211.jpeg"/><Relationship Id="rId1" Type="http://schemas.openxmlformats.org/officeDocument/2006/relationships/slideLayout" Target="../slideLayouts/slideLayout2.xml"/><Relationship Id="rId6" Type="http://schemas.openxmlformats.org/officeDocument/2006/relationships/image" Target="../media/image197.jpeg"/><Relationship Id="rId11" Type="http://schemas.openxmlformats.org/officeDocument/2006/relationships/image" Target="../media/image202.jpeg"/><Relationship Id="rId5" Type="http://schemas.openxmlformats.org/officeDocument/2006/relationships/image" Target="../media/image196.jpeg"/><Relationship Id="rId15" Type="http://schemas.openxmlformats.org/officeDocument/2006/relationships/image" Target="../media/image206.jpeg"/><Relationship Id="rId10" Type="http://schemas.openxmlformats.org/officeDocument/2006/relationships/image" Target="../media/image201.jpeg"/><Relationship Id="rId19" Type="http://schemas.openxmlformats.org/officeDocument/2006/relationships/image" Target="../media/image210.jpeg"/><Relationship Id="rId4" Type="http://schemas.openxmlformats.org/officeDocument/2006/relationships/image" Target="../media/image127.jpeg"/><Relationship Id="rId9" Type="http://schemas.openxmlformats.org/officeDocument/2006/relationships/image" Target="../media/image200.jpeg"/><Relationship Id="rId14" Type="http://schemas.openxmlformats.org/officeDocument/2006/relationships/image" Target="../media/image205.jpeg"/></Relationships>
</file>

<file path=ppt/slides/_rels/slide44.xml.rels><?xml version="1.0" encoding="UTF-8" standalone="yes"?>
<Relationships xmlns="http://schemas.openxmlformats.org/package/2006/relationships"><Relationship Id="rId8" Type="http://schemas.openxmlformats.org/officeDocument/2006/relationships/image" Target="../media/image218.jpeg"/><Relationship Id="rId13" Type="http://schemas.openxmlformats.org/officeDocument/2006/relationships/image" Target="../media/image223.jpeg"/><Relationship Id="rId18" Type="http://schemas.openxmlformats.org/officeDocument/2006/relationships/image" Target="../media/image228.jpeg"/><Relationship Id="rId3" Type="http://schemas.openxmlformats.org/officeDocument/2006/relationships/image" Target="../media/image213.jpeg"/><Relationship Id="rId21" Type="http://schemas.openxmlformats.org/officeDocument/2006/relationships/image" Target="../media/image231.jpeg"/><Relationship Id="rId7" Type="http://schemas.openxmlformats.org/officeDocument/2006/relationships/image" Target="../media/image217.jpeg"/><Relationship Id="rId12" Type="http://schemas.openxmlformats.org/officeDocument/2006/relationships/image" Target="../media/image222.jpeg"/><Relationship Id="rId17" Type="http://schemas.openxmlformats.org/officeDocument/2006/relationships/image" Target="../media/image227.jpeg"/><Relationship Id="rId2" Type="http://schemas.openxmlformats.org/officeDocument/2006/relationships/image" Target="../media/image212.jpeg"/><Relationship Id="rId16" Type="http://schemas.openxmlformats.org/officeDocument/2006/relationships/image" Target="../media/image226.jpeg"/><Relationship Id="rId20" Type="http://schemas.openxmlformats.org/officeDocument/2006/relationships/image" Target="../media/image230.jpeg"/><Relationship Id="rId1" Type="http://schemas.openxmlformats.org/officeDocument/2006/relationships/slideLayout" Target="../slideLayouts/slideLayout2.xml"/><Relationship Id="rId6" Type="http://schemas.openxmlformats.org/officeDocument/2006/relationships/image" Target="../media/image216.jpeg"/><Relationship Id="rId11" Type="http://schemas.openxmlformats.org/officeDocument/2006/relationships/image" Target="../media/image221.jpeg"/><Relationship Id="rId5" Type="http://schemas.openxmlformats.org/officeDocument/2006/relationships/image" Target="../media/image215.jpeg"/><Relationship Id="rId15" Type="http://schemas.openxmlformats.org/officeDocument/2006/relationships/image" Target="../media/image225.jpeg"/><Relationship Id="rId23" Type="http://schemas.openxmlformats.org/officeDocument/2006/relationships/image" Target="../media/image233.png"/><Relationship Id="rId10" Type="http://schemas.openxmlformats.org/officeDocument/2006/relationships/image" Target="../media/image220.jpeg"/><Relationship Id="rId19" Type="http://schemas.openxmlformats.org/officeDocument/2006/relationships/image" Target="../media/image229.jpeg"/><Relationship Id="rId4" Type="http://schemas.openxmlformats.org/officeDocument/2006/relationships/image" Target="../media/image214.jpeg"/><Relationship Id="rId9" Type="http://schemas.openxmlformats.org/officeDocument/2006/relationships/image" Target="../media/image219.jpeg"/><Relationship Id="rId14" Type="http://schemas.openxmlformats.org/officeDocument/2006/relationships/image" Target="../media/image224.jpeg"/><Relationship Id="rId22" Type="http://schemas.openxmlformats.org/officeDocument/2006/relationships/image" Target="../media/image232.jpeg"/></Relationships>
</file>

<file path=ppt/slides/_rels/slide45.xml.rels><?xml version="1.0" encoding="UTF-8" standalone="yes"?>
<Relationships xmlns="http://schemas.openxmlformats.org/package/2006/relationships"><Relationship Id="rId2" Type="http://schemas.openxmlformats.org/officeDocument/2006/relationships/image" Target="../media/image2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7601" y="2960157"/>
            <a:ext cx="6007864" cy="829646"/>
          </a:xfrm>
        </p:spPr>
        <p:txBody>
          <a:bodyPr>
            <a:normAutofit/>
          </a:bodyPr>
          <a:lstStyle/>
          <a:p>
            <a:r>
              <a:rPr lang="en-US" sz="2800" dirty="0" smtClean="0">
                <a:solidFill>
                  <a:srgbClr val="336600"/>
                </a:solidFill>
              </a:rPr>
              <a:t>“We </a:t>
            </a:r>
            <a:r>
              <a:rPr lang="en-US" sz="2800" dirty="0">
                <a:solidFill>
                  <a:srgbClr val="336600"/>
                </a:solidFill>
              </a:rPr>
              <a:t>H</a:t>
            </a:r>
            <a:r>
              <a:rPr lang="en-US" sz="2800" dirty="0" smtClean="0">
                <a:solidFill>
                  <a:srgbClr val="336600"/>
                </a:solidFill>
              </a:rPr>
              <a:t>elp </a:t>
            </a:r>
            <a:r>
              <a:rPr lang="en-US" sz="2800" dirty="0">
                <a:solidFill>
                  <a:srgbClr val="336600"/>
                </a:solidFill>
              </a:rPr>
              <a:t>P</a:t>
            </a:r>
            <a:r>
              <a:rPr lang="en-US" sz="2800" dirty="0" smtClean="0">
                <a:solidFill>
                  <a:srgbClr val="336600"/>
                </a:solidFill>
              </a:rPr>
              <a:t>eople </a:t>
            </a:r>
            <a:r>
              <a:rPr lang="en-US" sz="2800" dirty="0">
                <a:solidFill>
                  <a:srgbClr val="336600"/>
                </a:solidFill>
              </a:rPr>
              <a:t>B</a:t>
            </a:r>
            <a:r>
              <a:rPr lang="en-US" sz="2800" dirty="0" smtClean="0">
                <a:solidFill>
                  <a:srgbClr val="336600"/>
                </a:solidFill>
              </a:rPr>
              <a:t>reathe Better”</a:t>
            </a:r>
            <a:endParaRPr lang="en-IN" sz="2800" dirty="0">
              <a:solidFill>
                <a:srgbClr val="336600"/>
              </a:solidFill>
            </a:endParaRPr>
          </a:p>
        </p:txBody>
      </p:sp>
      <p:sp>
        <p:nvSpPr>
          <p:cNvPr id="3" name="Subtitle 2"/>
          <p:cNvSpPr>
            <a:spLocks noGrp="1"/>
          </p:cNvSpPr>
          <p:nvPr>
            <p:ph type="subTitle" idx="1"/>
          </p:nvPr>
        </p:nvSpPr>
        <p:spPr>
          <a:xfrm>
            <a:off x="594910" y="4062465"/>
            <a:ext cx="11288616" cy="608683"/>
          </a:xfrm>
        </p:spPr>
        <p:txBody>
          <a:bodyPr>
            <a:noAutofit/>
          </a:bodyPr>
          <a:lstStyle/>
          <a:p>
            <a:r>
              <a:rPr lang="en-US" sz="4000" b="1" dirty="0" smtClean="0">
                <a:solidFill>
                  <a:schemeClr val="accent1"/>
                </a:solidFill>
                <a:latin typeface="Californian FB" panose="0207040306080B030204" pitchFamily="18" charset="0"/>
              </a:rPr>
              <a:t>Dr Bose’s SAANS Corporate Wellness </a:t>
            </a:r>
            <a:r>
              <a:rPr lang="en-US" sz="4000" b="1" dirty="0">
                <a:solidFill>
                  <a:schemeClr val="accent1"/>
                </a:solidFill>
                <a:latin typeface="Californian FB" panose="0207040306080B030204" pitchFamily="18" charset="0"/>
              </a:rPr>
              <a:t>P</a:t>
            </a:r>
            <a:r>
              <a:rPr lang="en-US" sz="4000" b="1" dirty="0" smtClean="0">
                <a:solidFill>
                  <a:schemeClr val="accent1"/>
                </a:solidFill>
                <a:latin typeface="Californian FB" panose="0207040306080B030204" pitchFamily="18" charset="0"/>
              </a:rPr>
              <a:t>rogram</a:t>
            </a:r>
            <a:endParaRPr lang="en-IN" sz="4000" b="1" dirty="0">
              <a:solidFill>
                <a:schemeClr val="accent1"/>
              </a:solidFill>
              <a:latin typeface="Californian FB" panose="0207040306080B030204" pitchFamily="18" charset="0"/>
            </a:endParaRPr>
          </a:p>
        </p:txBody>
      </p:sp>
      <p:pic>
        <p:nvPicPr>
          <p:cNvPr id="4" name="Picture 3" descr="C:\Users\Partho\Downloads\31337930_210132296253463_8689521209000138922_n.png"/>
          <p:cNvPicPr>
            <a:picLocks noChangeAspect="1" noChangeArrowheads="1"/>
          </p:cNvPicPr>
          <p:nvPr/>
        </p:nvPicPr>
        <p:blipFill>
          <a:blip r:embed="rId2" cstate="print"/>
          <a:srcRect/>
          <a:stretch>
            <a:fillRect/>
          </a:stretch>
        </p:blipFill>
        <p:spPr bwMode="auto">
          <a:xfrm>
            <a:off x="2500831" y="108755"/>
            <a:ext cx="7006812" cy="2972587"/>
          </a:xfrm>
          <a:prstGeom prst="rect">
            <a:avLst/>
          </a:prstGeom>
          <a:noFill/>
        </p:spPr>
      </p:pic>
    </p:spTree>
    <p:extLst>
      <p:ext uri="{BB962C8B-B14F-4D97-AF65-F5344CB8AC3E}">
        <p14:creationId xmlns:p14="http://schemas.microsoft.com/office/powerpoint/2010/main" val="336957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4911" y="1505931"/>
            <a:ext cx="10987489" cy="1470025"/>
          </a:xfrm>
        </p:spPr>
        <p:txBody>
          <a:bodyPr/>
          <a:lstStyle/>
          <a:p>
            <a:r>
              <a:rPr lang="en-US" b="1" dirty="0" smtClean="0">
                <a:latin typeface="Californian FB" panose="0207040306080B030204" pitchFamily="18" charset="0"/>
              </a:rPr>
              <a:t>Who are We?</a:t>
            </a:r>
            <a:endParaRPr lang="en-IN" b="1" dirty="0">
              <a:latin typeface="Californian FB" panose="0207040306080B030204" pitchFamily="18" charset="0"/>
            </a:endParaRPr>
          </a:p>
        </p:txBody>
      </p:sp>
      <p:sp>
        <p:nvSpPr>
          <p:cNvPr id="3" name="Subtitle 2"/>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332198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aio\Documents\saksham2\New folder saksham\saans 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35" y="58824"/>
            <a:ext cx="12008385" cy="25319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95472" y="2753007"/>
            <a:ext cx="7391400" cy="4093428"/>
          </a:xfrm>
          <a:prstGeom prst="rect">
            <a:avLst/>
          </a:prstGeom>
        </p:spPr>
        <p:txBody>
          <a:bodyPr wrap="square">
            <a:spAutoFit/>
          </a:bodyPr>
          <a:lstStyle/>
          <a:p>
            <a:r>
              <a:rPr lang="en-SG" sz="2000" dirty="0"/>
              <a:t>SAANS </a:t>
            </a:r>
            <a:r>
              <a:rPr lang="en-SG" sz="2000" dirty="0" smtClean="0"/>
              <a:t>Foundation is a Super specialty Centre for Respiratory, Allergy, Critical Care, Sleep, Rehabilitation &amp; Training </a:t>
            </a:r>
            <a:r>
              <a:rPr lang="en-SG" sz="2000" dirty="0"/>
              <a:t>established on </a:t>
            </a:r>
            <a:r>
              <a:rPr lang="en-SG" sz="2000" dirty="0" smtClean="0"/>
              <a:t>2000 </a:t>
            </a:r>
            <a:r>
              <a:rPr lang="en-SG" sz="2000" dirty="0"/>
              <a:t>at New Delhi</a:t>
            </a:r>
          </a:p>
          <a:p>
            <a:r>
              <a:rPr lang="en-SG" sz="2000" dirty="0">
                <a:solidFill>
                  <a:srgbClr val="FF0000"/>
                </a:solidFill>
              </a:rPr>
              <a:t> Recognitions</a:t>
            </a:r>
            <a:r>
              <a:rPr lang="en-SG" sz="2000" dirty="0"/>
              <a:t> :</a:t>
            </a:r>
          </a:p>
          <a:p>
            <a:pPr>
              <a:buFont typeface="Wingdings" pitchFamily="2" charset="2"/>
              <a:buChar char="ü"/>
            </a:pPr>
            <a:r>
              <a:rPr lang="en-SG" sz="2000" dirty="0"/>
              <a:t>Global Initiative on Asthma (GINA), </a:t>
            </a:r>
          </a:p>
          <a:p>
            <a:pPr>
              <a:buFont typeface="Wingdings" pitchFamily="2" charset="2"/>
              <a:buChar char="ü"/>
            </a:pPr>
            <a:r>
              <a:rPr lang="en-SG" sz="2000" dirty="0"/>
              <a:t>World Health Organisation (WHO) </a:t>
            </a:r>
          </a:p>
          <a:p>
            <a:pPr>
              <a:buFont typeface="Wingdings" pitchFamily="2" charset="2"/>
              <a:buChar char="ü"/>
            </a:pPr>
            <a:r>
              <a:rPr lang="en-SG" sz="2000" dirty="0"/>
              <a:t>American College of Chest Physicians(ACCP) </a:t>
            </a:r>
          </a:p>
          <a:p>
            <a:pPr>
              <a:buFont typeface="Wingdings" pitchFamily="2" charset="2"/>
              <a:buChar char="ü"/>
            </a:pPr>
            <a:r>
              <a:rPr lang="en-SG" sz="2000" dirty="0"/>
              <a:t> International Journal of Neuro sciences, US </a:t>
            </a:r>
          </a:p>
          <a:p>
            <a:pPr>
              <a:buFont typeface="Wingdings" pitchFamily="2" charset="2"/>
              <a:buChar char="ü"/>
            </a:pPr>
            <a:r>
              <a:rPr lang="en-SG" sz="2000" dirty="0"/>
              <a:t>FICCI</a:t>
            </a:r>
          </a:p>
          <a:p>
            <a:pPr>
              <a:buFont typeface="Wingdings" pitchFamily="2" charset="2"/>
              <a:buChar char="ü"/>
            </a:pPr>
            <a:r>
              <a:rPr lang="en-SG" sz="2000" dirty="0"/>
              <a:t>Millennium Alliance,USAIDS</a:t>
            </a:r>
          </a:p>
          <a:p>
            <a:pPr>
              <a:buFont typeface="Wingdings" pitchFamily="2" charset="2"/>
              <a:buChar char="ü"/>
            </a:pPr>
            <a:r>
              <a:rPr lang="en-SG" sz="2000" dirty="0"/>
              <a:t>TERI </a:t>
            </a:r>
          </a:p>
          <a:p>
            <a:pPr>
              <a:buFont typeface="Wingdings" pitchFamily="2" charset="2"/>
              <a:buChar char="ü"/>
            </a:pPr>
            <a:r>
              <a:rPr lang="en-SG" sz="2000" dirty="0"/>
              <a:t>Cleveland Clinic Foundation, US.</a:t>
            </a:r>
            <a:endParaRPr lang="en-IN" sz="2000" dirty="0"/>
          </a:p>
          <a:p>
            <a:endParaRPr lang="en-IN" sz="2000" dirty="0"/>
          </a:p>
        </p:txBody>
      </p:sp>
      <p:graphicFrame>
        <p:nvGraphicFramePr>
          <p:cNvPr id="64513" name="Object 1"/>
          <p:cNvGraphicFramePr>
            <a:graphicFrameLocks noChangeAspect="1"/>
          </p:cNvGraphicFramePr>
          <p:nvPr>
            <p:extLst>
              <p:ext uri="{D42A27DB-BD31-4B8C-83A1-F6EECF244321}">
                <p14:modId xmlns:p14="http://schemas.microsoft.com/office/powerpoint/2010/main" val="2278459865"/>
              </p:ext>
            </p:extLst>
          </p:nvPr>
        </p:nvGraphicFramePr>
        <p:xfrm>
          <a:off x="7624258" y="3776552"/>
          <a:ext cx="3475864" cy="2606897"/>
        </p:xfrm>
        <a:graphic>
          <a:graphicData uri="http://schemas.openxmlformats.org/presentationml/2006/ole">
            <mc:AlternateContent xmlns:mc="http://schemas.openxmlformats.org/markup-compatibility/2006">
              <mc:Choice xmlns:v="urn:schemas-microsoft-com:vml" Requires="v">
                <p:oleObj spid="_x0000_s1037" name="Acrobat Document" r:id="rId4" imgW="6857848" imgH="5143314" progId="AcroExch.Document.7">
                  <p:embed/>
                </p:oleObj>
              </mc:Choice>
              <mc:Fallback>
                <p:oleObj name="Acrobat Document" r:id="rId4" imgW="6857848" imgH="5143314"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4258" y="3776552"/>
                        <a:ext cx="3475864" cy="2606897"/>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895383686"/>
      </p:ext>
    </p:extLst>
  </p:cSld>
  <p:clrMapOvr>
    <a:masterClrMapping/>
  </p:clrMapOvr>
  <mc:AlternateContent xmlns:mc="http://schemas.openxmlformats.org/markup-compatibility/2006" xmlns:p14="http://schemas.microsoft.com/office/powerpoint/2010/main">
    <mc:Choice Requires="p14">
      <p:transition spd="med" p14:dur="700" advTm="200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354239" y="81023"/>
            <a:ext cx="9479666" cy="6678592"/>
          </a:xfrm>
          <a:prstGeom prst="rect">
            <a:avLst/>
          </a:prstGeom>
          <a:solidFill>
            <a:srgbClr val="F84A06"/>
          </a:solidFill>
          <a:ln>
            <a:solidFill>
              <a:srgbClr val="F437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pic>
        <p:nvPicPr>
          <p:cNvPr id="2049" name="Picture 1" descr="Dr Bose India Today"/>
          <p:cNvPicPr>
            <a:picLocks noChangeAspect="1" noChangeArrowheads="1"/>
          </p:cNvPicPr>
          <p:nvPr/>
        </p:nvPicPr>
        <p:blipFill>
          <a:blip r:embed="rId2"/>
          <a:srcRect/>
          <a:stretch>
            <a:fillRect/>
          </a:stretch>
        </p:blipFill>
        <p:spPr bwMode="auto">
          <a:xfrm>
            <a:off x="1597310" y="1581033"/>
            <a:ext cx="3097956" cy="2110307"/>
          </a:xfrm>
          <a:prstGeom prst="rect">
            <a:avLst/>
          </a:prstGeom>
          <a:noFill/>
          <a:ln>
            <a:solidFill>
              <a:schemeClr val="tx1"/>
            </a:solidFill>
          </a:ln>
        </p:spPr>
      </p:pic>
      <p:sp>
        <p:nvSpPr>
          <p:cNvPr id="34" name="Rectangle 3"/>
          <p:cNvSpPr>
            <a:spLocks noChangeArrowheads="1"/>
          </p:cNvSpPr>
          <p:nvPr/>
        </p:nvSpPr>
        <p:spPr bwMode="auto">
          <a:xfrm>
            <a:off x="4851236" y="1502981"/>
            <a:ext cx="5346060" cy="2331407"/>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eaLnBrk="0" fontAlgn="base" hangingPunct="0">
              <a:spcBef>
                <a:spcPct val="0"/>
              </a:spcBef>
              <a:spcAft>
                <a:spcPct val="0"/>
              </a:spcAft>
            </a:pPr>
            <a:r>
              <a:rPr lang="en-US" sz="1050" b="1" dirty="0">
                <a:solidFill>
                  <a:schemeClr val="bg1"/>
                </a:solidFill>
                <a:latin typeface="Arial" pitchFamily="34" charset="0"/>
                <a:ea typeface="Calibri" pitchFamily="34" charset="0"/>
                <a:cs typeface="Arial" pitchFamily="34" charset="0"/>
              </a:rPr>
              <a:t> </a:t>
            </a:r>
            <a:r>
              <a:rPr lang="en-US" sz="1050" b="1" dirty="0" smtClean="0">
                <a:solidFill>
                  <a:schemeClr val="bg1"/>
                </a:solidFill>
                <a:latin typeface="Arial" pitchFamily="34" charset="0"/>
                <a:ea typeface="Calibri" pitchFamily="34" charset="0"/>
                <a:cs typeface="Arial" pitchFamily="34" charset="0"/>
              </a:rPr>
              <a:t>   </a:t>
            </a:r>
            <a:r>
              <a:rPr lang="en-SG" sz="1050" b="1" dirty="0" err="1" smtClean="0">
                <a:solidFill>
                  <a:schemeClr val="bg1"/>
                </a:solidFill>
                <a:latin typeface="Arial" pitchFamily="34" charset="0"/>
                <a:cs typeface="Arial" pitchFamily="34" charset="0"/>
              </a:rPr>
              <a:t>Dr</a:t>
            </a:r>
            <a:r>
              <a:rPr lang="en-SG" sz="1050" b="1" dirty="0" err="1">
                <a:solidFill>
                  <a:schemeClr val="bg1"/>
                </a:solidFill>
                <a:latin typeface="Arial" pitchFamily="34" charset="0"/>
                <a:cs typeface="Arial" pitchFamily="34" charset="0"/>
              </a:rPr>
              <a:t>.</a:t>
            </a:r>
            <a:r>
              <a:rPr lang="en-SG" sz="1050" b="1" dirty="0">
                <a:solidFill>
                  <a:schemeClr val="bg1"/>
                </a:solidFill>
                <a:latin typeface="Arial" pitchFamily="34" charset="0"/>
                <a:cs typeface="Arial" pitchFamily="34" charset="0"/>
              </a:rPr>
              <a:t> Bose is a recipient of the Delhi Medical Association Excellence Award in the field of Respiratory, Critical Care and Sleep Medicine and Scroll of Honour for outstanding professional services and incomparable contribution to humanity from University College of Medical Sciences, Delhi University. He is a committed professional but more importantly an empathetic human being committed to providing better quality life to individuals seeking his assistance. </a:t>
            </a:r>
            <a:r>
              <a:rPr lang="en-SG" sz="1050" b="1" dirty="0" err="1">
                <a:solidFill>
                  <a:schemeClr val="bg1"/>
                </a:solidFill>
                <a:latin typeface="Arial" pitchFamily="34" charset="0"/>
                <a:cs typeface="Arial" pitchFamily="34" charset="0"/>
              </a:rPr>
              <a:t>Dr.Bose</a:t>
            </a:r>
            <a:r>
              <a:rPr lang="en-SG" sz="1050" b="1" dirty="0">
                <a:solidFill>
                  <a:schemeClr val="bg1"/>
                </a:solidFill>
                <a:latin typeface="Arial" pitchFamily="34" charset="0"/>
                <a:cs typeface="Arial" pitchFamily="34" charset="0"/>
              </a:rPr>
              <a:t> has been honoured as Fellow Indian Sleep Disorders Association (FISDA) for contributing to the growth of sleep disorder medicine in India. Dr Bose has been honoured Fellow </a:t>
            </a:r>
            <a:r>
              <a:rPr lang="en-SG" sz="1050" b="1" dirty="0" err="1">
                <a:solidFill>
                  <a:schemeClr val="bg1"/>
                </a:solidFill>
                <a:latin typeface="Arial" pitchFamily="34" charset="0"/>
                <a:cs typeface="Arial" pitchFamily="34" charset="0"/>
              </a:rPr>
              <a:t>Buteko</a:t>
            </a:r>
            <a:r>
              <a:rPr lang="en-SG" sz="1050" b="1" dirty="0">
                <a:solidFill>
                  <a:schemeClr val="bg1"/>
                </a:solidFill>
                <a:latin typeface="Arial" pitchFamily="34" charset="0"/>
                <a:cs typeface="Arial" pitchFamily="34" charset="0"/>
              </a:rPr>
              <a:t> Professional International (FBPI) for his contribution to innovative breathing techniques. He has served in several institutions in the capital namely, </a:t>
            </a:r>
            <a:r>
              <a:rPr lang="en-SG" sz="1050" b="1" i="1" dirty="0" err="1">
                <a:solidFill>
                  <a:schemeClr val="bg1"/>
                </a:solidFill>
                <a:latin typeface="Arial" pitchFamily="34" charset="0"/>
                <a:cs typeface="Arial" pitchFamily="34" charset="0"/>
              </a:rPr>
              <a:t>Safdarjung</a:t>
            </a:r>
            <a:r>
              <a:rPr lang="en-SG" sz="1050" b="1" i="1" dirty="0">
                <a:solidFill>
                  <a:schemeClr val="bg1"/>
                </a:solidFill>
                <a:latin typeface="Arial" pitchFamily="34" charset="0"/>
                <a:cs typeface="Arial" pitchFamily="34" charset="0"/>
              </a:rPr>
              <a:t> Hospital, VIMHANS, </a:t>
            </a:r>
            <a:r>
              <a:rPr lang="en-SG" sz="1050" b="1" i="1" dirty="0" err="1">
                <a:solidFill>
                  <a:schemeClr val="bg1"/>
                </a:solidFill>
                <a:latin typeface="Arial" pitchFamily="34" charset="0"/>
                <a:cs typeface="Arial" pitchFamily="34" charset="0"/>
              </a:rPr>
              <a:t>Orthonova</a:t>
            </a:r>
            <a:r>
              <a:rPr lang="en-SG" sz="1050" b="1" i="1" dirty="0">
                <a:solidFill>
                  <a:schemeClr val="bg1"/>
                </a:solidFill>
                <a:latin typeface="Arial" pitchFamily="34" charset="0"/>
                <a:cs typeface="Arial" pitchFamily="34" charset="0"/>
              </a:rPr>
              <a:t> Hospital, Escorts Hospital Faridabad ,Fortis Hospital </a:t>
            </a:r>
            <a:r>
              <a:rPr lang="en-SG" sz="1050" b="1" i="1" dirty="0" err="1">
                <a:solidFill>
                  <a:schemeClr val="bg1"/>
                </a:solidFill>
                <a:latin typeface="Arial" pitchFamily="34" charset="0"/>
                <a:cs typeface="Arial" pitchFamily="34" charset="0"/>
              </a:rPr>
              <a:t>Vasant</a:t>
            </a:r>
            <a:r>
              <a:rPr lang="en-SG" sz="1050" b="1" i="1" dirty="0">
                <a:solidFill>
                  <a:schemeClr val="bg1"/>
                </a:solidFill>
                <a:latin typeface="Arial" pitchFamily="34" charset="0"/>
                <a:cs typeface="Arial" pitchFamily="34" charset="0"/>
              </a:rPr>
              <a:t> </a:t>
            </a:r>
            <a:r>
              <a:rPr lang="en-SG" sz="1050" b="1" i="1" dirty="0" err="1">
                <a:solidFill>
                  <a:schemeClr val="bg1"/>
                </a:solidFill>
                <a:latin typeface="Arial" pitchFamily="34" charset="0"/>
                <a:cs typeface="Arial" pitchFamily="34" charset="0"/>
              </a:rPr>
              <a:t>Kunj</a:t>
            </a:r>
            <a:r>
              <a:rPr lang="en-SG" sz="1050" b="1" dirty="0">
                <a:solidFill>
                  <a:schemeClr val="bg1"/>
                </a:solidFill>
                <a:latin typeface="Arial" pitchFamily="34" charset="0"/>
                <a:cs typeface="Arial" pitchFamily="34" charset="0"/>
              </a:rPr>
              <a:t> and Max Super Speciality Hospital, </a:t>
            </a:r>
            <a:r>
              <a:rPr lang="en-SG" sz="1050" b="1" dirty="0" err="1">
                <a:solidFill>
                  <a:schemeClr val="bg1"/>
                </a:solidFill>
                <a:latin typeface="Arial" pitchFamily="34" charset="0"/>
                <a:cs typeface="Arial" pitchFamily="34" charset="0"/>
              </a:rPr>
              <a:t>Saket</a:t>
            </a:r>
            <a:r>
              <a:rPr lang="en-SG" sz="1050" b="1" dirty="0">
                <a:solidFill>
                  <a:schemeClr val="bg1"/>
                </a:solidFill>
                <a:latin typeface="Arial" pitchFamily="34" charset="0"/>
                <a:cs typeface="Arial" pitchFamily="34" charset="0"/>
              </a:rPr>
              <a:t>..He is currently Medical Director at lords Institute of Medical Sciences(LIMS) and  Senior Consultant at the National Heart </a:t>
            </a:r>
            <a:r>
              <a:rPr lang="en-SG" sz="1050" b="1" dirty="0" smtClean="0">
                <a:solidFill>
                  <a:schemeClr val="bg1"/>
                </a:solidFill>
                <a:latin typeface="Arial" pitchFamily="34" charset="0"/>
                <a:cs typeface="Arial" pitchFamily="34" charset="0"/>
              </a:rPr>
              <a:t>Institute</a:t>
            </a:r>
            <a:endParaRPr lang="en-IN" sz="1050" dirty="0">
              <a:solidFill>
                <a:schemeClr val="bg1"/>
              </a:solidFill>
              <a:latin typeface="Arial" pitchFamily="34" charset="0"/>
              <a:cs typeface="Arial" pitchFamily="34" charset="0"/>
            </a:endParaRPr>
          </a:p>
        </p:txBody>
      </p:sp>
      <p:sp>
        <p:nvSpPr>
          <p:cNvPr id="36" name="TextBox 35"/>
          <p:cNvSpPr txBox="1"/>
          <p:nvPr/>
        </p:nvSpPr>
        <p:spPr>
          <a:xfrm>
            <a:off x="4830932" y="3820246"/>
            <a:ext cx="5667305" cy="2354491"/>
          </a:xfrm>
          <a:prstGeom prst="rect">
            <a:avLst/>
          </a:prstGeom>
          <a:noFill/>
        </p:spPr>
        <p:txBody>
          <a:bodyPr wrap="square" rtlCol="0">
            <a:spAutoFit/>
          </a:bodyPr>
          <a:lstStyle/>
          <a:p>
            <a:r>
              <a:rPr lang="en-SG" sz="1050" b="1" dirty="0" smtClean="0">
                <a:solidFill>
                  <a:schemeClr val="bg1"/>
                </a:solidFill>
                <a:latin typeface="Arial" pitchFamily="34" charset="0"/>
                <a:cs typeface="Arial" pitchFamily="34" charset="0"/>
              </a:rPr>
              <a:t>   Bose’s </a:t>
            </a:r>
            <a:r>
              <a:rPr lang="en-SG" sz="1050" b="1" dirty="0">
                <a:solidFill>
                  <a:schemeClr val="bg1"/>
                </a:solidFill>
                <a:latin typeface="Arial" pitchFamily="34" charset="0"/>
                <a:cs typeface="Arial" pitchFamily="34" charset="0"/>
              </a:rPr>
              <a:t>passion and commitment for his profession led him to start the SAANS Foundation, a Respiratory organisation actively involved in community outreach, professional training and research activities in India which had outreach programme for the police officers, the </a:t>
            </a:r>
            <a:r>
              <a:rPr lang="en-SG" sz="1050" b="1" dirty="0" err="1">
                <a:solidFill>
                  <a:schemeClr val="bg1"/>
                </a:solidFill>
                <a:latin typeface="Arial" pitchFamily="34" charset="0"/>
                <a:cs typeface="Arial" pitchFamily="34" charset="0"/>
              </a:rPr>
              <a:t>autorickshaw</a:t>
            </a:r>
            <a:r>
              <a:rPr lang="en-SG" sz="1050" b="1" dirty="0">
                <a:solidFill>
                  <a:schemeClr val="bg1"/>
                </a:solidFill>
                <a:latin typeface="Arial" pitchFamily="34" charset="0"/>
                <a:cs typeface="Arial" pitchFamily="34" charset="0"/>
              </a:rPr>
              <a:t> drivers, lawyers, geriatric and school children.  The Global Initiative on Asthma (Gina), World Health Organisation (WHO) and American College of Chest Physicians have lauded </a:t>
            </a:r>
            <a:r>
              <a:rPr lang="en-SG" sz="1050" b="1" dirty="0" err="1">
                <a:solidFill>
                  <a:schemeClr val="bg1"/>
                </a:solidFill>
                <a:latin typeface="Arial" pitchFamily="34" charset="0"/>
                <a:cs typeface="Arial" pitchFamily="34" charset="0"/>
              </a:rPr>
              <a:t>Dr.</a:t>
            </a:r>
            <a:r>
              <a:rPr lang="en-SG" sz="1050" b="1" dirty="0">
                <a:solidFill>
                  <a:schemeClr val="bg1"/>
                </a:solidFill>
                <a:latin typeface="Arial" pitchFamily="34" charset="0"/>
                <a:cs typeface="Arial" pitchFamily="34" charset="0"/>
              </a:rPr>
              <a:t> Bose’s contribution to respiratory diseases. A strong desire to help people from the lower economic strata and the lack of trained health care workers in the health care industry led to the creation of “</a:t>
            </a:r>
            <a:r>
              <a:rPr lang="en-SG" sz="1050" b="1" dirty="0" err="1">
                <a:solidFill>
                  <a:schemeClr val="bg1"/>
                </a:solidFill>
                <a:latin typeface="Arial" pitchFamily="34" charset="0"/>
                <a:cs typeface="Arial" pitchFamily="34" charset="0"/>
              </a:rPr>
              <a:t>sAksham</a:t>
            </a:r>
            <a:r>
              <a:rPr lang="en-SG" sz="1050" b="1" dirty="0">
                <a:solidFill>
                  <a:schemeClr val="bg1"/>
                </a:solidFill>
                <a:latin typeface="Arial" pitchFamily="34" charset="0"/>
                <a:cs typeface="Arial" pitchFamily="34" charset="0"/>
              </a:rPr>
              <a:t>”, a multipurpose capacity building forum. “</a:t>
            </a:r>
            <a:r>
              <a:rPr lang="en-US" sz="1050" b="1" dirty="0" err="1">
                <a:solidFill>
                  <a:schemeClr val="bg1"/>
                </a:solidFill>
                <a:latin typeface="Arial" pitchFamily="34" charset="0"/>
                <a:cs typeface="Arial" pitchFamily="34" charset="0"/>
              </a:rPr>
              <a:t>sAmarth</a:t>
            </a:r>
            <a:r>
              <a:rPr lang="en-US" sz="1050" b="1" dirty="0">
                <a:solidFill>
                  <a:schemeClr val="bg1"/>
                </a:solidFill>
                <a:latin typeface="Arial" pitchFamily="34" charset="0"/>
                <a:cs typeface="Arial" pitchFamily="34" charset="0"/>
              </a:rPr>
              <a:t>”, Rehabilitation unit works on reversal of chronic diseases using trained physiotherapists and paramedics. “</a:t>
            </a:r>
            <a:r>
              <a:rPr lang="en-US" sz="1050" b="1" dirty="0" err="1">
                <a:solidFill>
                  <a:schemeClr val="bg1"/>
                </a:solidFill>
                <a:latin typeface="Arial" pitchFamily="34" charset="0"/>
                <a:cs typeface="Arial" pitchFamily="34" charset="0"/>
              </a:rPr>
              <a:t>sAhaj</a:t>
            </a:r>
            <a:r>
              <a:rPr lang="en-US" sz="1050" b="1" dirty="0">
                <a:solidFill>
                  <a:schemeClr val="bg1"/>
                </a:solidFill>
                <a:latin typeface="Arial" pitchFamily="34" charset="0"/>
                <a:cs typeface="Arial" pitchFamily="34" charset="0"/>
              </a:rPr>
              <a:t>” a home care initiative for geriatric and palliative care patients. “</a:t>
            </a:r>
            <a:r>
              <a:rPr lang="en-US" sz="1050" b="1" dirty="0" err="1">
                <a:solidFill>
                  <a:schemeClr val="bg1"/>
                </a:solidFill>
                <a:latin typeface="Arial" pitchFamily="34" charset="0"/>
                <a:cs typeface="Arial" pitchFamily="34" charset="0"/>
              </a:rPr>
              <a:t>sArthak</a:t>
            </a:r>
            <a:r>
              <a:rPr lang="en-US" sz="1050" b="1" dirty="0">
                <a:solidFill>
                  <a:schemeClr val="bg1"/>
                </a:solidFill>
                <a:latin typeface="Arial" pitchFamily="34" charset="0"/>
                <a:cs typeface="Arial" pitchFamily="34" charset="0"/>
              </a:rPr>
              <a:t>” , an initiative towards Community outreach through CSR and Corporate programs. Please visit </a:t>
            </a:r>
            <a:r>
              <a:rPr lang="en-US" sz="1050" b="1" dirty="0" err="1">
                <a:solidFill>
                  <a:schemeClr val="bg1"/>
                </a:solidFill>
                <a:latin typeface="Arial" pitchFamily="34" charset="0"/>
                <a:cs typeface="Arial" pitchFamily="34" charset="0"/>
              </a:rPr>
              <a:t>Saans</a:t>
            </a:r>
            <a:r>
              <a:rPr lang="en-US" sz="1050" b="1" dirty="0">
                <a:solidFill>
                  <a:schemeClr val="bg1"/>
                </a:solidFill>
                <a:latin typeface="Arial" pitchFamily="34" charset="0"/>
                <a:cs typeface="Arial" pitchFamily="34" charset="0"/>
              </a:rPr>
              <a:t> Foundation </a:t>
            </a:r>
            <a:r>
              <a:rPr lang="en-US" sz="1050" b="1" dirty="0" err="1">
                <a:solidFill>
                  <a:schemeClr val="bg1"/>
                </a:solidFill>
                <a:latin typeface="Arial" pitchFamily="34" charset="0"/>
                <a:cs typeface="Arial" pitchFamily="34" charset="0"/>
              </a:rPr>
              <a:t>youtube</a:t>
            </a:r>
            <a:r>
              <a:rPr lang="en-US" sz="1050" b="1" dirty="0">
                <a:solidFill>
                  <a:schemeClr val="bg1"/>
                </a:solidFill>
                <a:latin typeface="Arial" pitchFamily="34" charset="0"/>
                <a:cs typeface="Arial" pitchFamily="34" charset="0"/>
              </a:rPr>
              <a:t> channel for interactive patient education videos</a:t>
            </a:r>
            <a:r>
              <a:rPr lang="en-US" sz="1050" b="1" dirty="0" smtClean="0">
                <a:solidFill>
                  <a:schemeClr val="bg1"/>
                </a:solidFill>
                <a:latin typeface="Arial" pitchFamily="34" charset="0"/>
                <a:cs typeface="Arial" pitchFamily="34" charset="0"/>
              </a:rPr>
              <a:t>.</a:t>
            </a:r>
            <a:endParaRPr lang="en-IN" sz="1050" dirty="0">
              <a:solidFill>
                <a:schemeClr val="bg1"/>
              </a:solidFill>
              <a:latin typeface="Arial" pitchFamily="34" charset="0"/>
              <a:cs typeface="Arial" pitchFamily="34" charset="0"/>
            </a:endParaRPr>
          </a:p>
        </p:txBody>
      </p:sp>
      <p:sp>
        <p:nvSpPr>
          <p:cNvPr id="2" name="TextBox 23"/>
          <p:cNvSpPr txBox="1">
            <a:spLocks noChangeArrowheads="1"/>
          </p:cNvSpPr>
          <p:nvPr/>
        </p:nvSpPr>
        <p:spPr bwMode="auto">
          <a:xfrm>
            <a:off x="1597309" y="3691341"/>
            <a:ext cx="3275637" cy="15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spAutoFit/>
          </a:bodyPr>
          <a:lstStyle/>
          <a:p>
            <a:pPr algn="ctr"/>
            <a:r>
              <a:rPr lang="en-US" sz="1400" b="1" dirty="0">
                <a:solidFill>
                  <a:schemeClr val="bg1"/>
                </a:solidFill>
                <a:latin typeface="Californian FB" panose="0207040306080B030204" pitchFamily="18" charset="0"/>
              </a:rPr>
              <a:t>Dr. PP Bose</a:t>
            </a:r>
          </a:p>
          <a:p>
            <a:pPr algn="ctr"/>
            <a:r>
              <a:rPr lang="en-US" sz="1050" dirty="0">
                <a:solidFill>
                  <a:schemeClr val="bg1"/>
                </a:solidFill>
                <a:latin typeface="Californian FB" panose="0207040306080B030204" pitchFamily="18" charset="0"/>
              </a:rPr>
              <a:t>MD, DTCD,DNB, FISDA,FBPI</a:t>
            </a:r>
          </a:p>
          <a:p>
            <a:pPr algn="ctr"/>
            <a:r>
              <a:rPr lang="en-US" sz="1050" dirty="0">
                <a:solidFill>
                  <a:schemeClr val="bg1"/>
                </a:solidFill>
                <a:latin typeface="Californian FB" panose="0207040306080B030204" pitchFamily="18" charset="0"/>
              </a:rPr>
              <a:t>Fellow, </a:t>
            </a:r>
            <a:r>
              <a:rPr lang="en-US" sz="1050" dirty="0" err="1">
                <a:solidFill>
                  <a:schemeClr val="bg1"/>
                </a:solidFill>
                <a:latin typeface="Californian FB" panose="0207040306080B030204" pitchFamily="18" charset="0"/>
              </a:rPr>
              <a:t>Buteyko</a:t>
            </a:r>
            <a:r>
              <a:rPr lang="en-US" sz="1050" dirty="0">
                <a:solidFill>
                  <a:schemeClr val="bg1"/>
                </a:solidFill>
                <a:latin typeface="Californian FB" panose="0207040306080B030204" pitchFamily="18" charset="0"/>
              </a:rPr>
              <a:t> Professional Breathing Techniques</a:t>
            </a:r>
          </a:p>
          <a:p>
            <a:pPr algn="ctr"/>
            <a:r>
              <a:rPr lang="en-US" sz="1050" dirty="0">
                <a:solidFill>
                  <a:schemeClr val="bg1"/>
                </a:solidFill>
                <a:latin typeface="Californian FB" panose="0207040306080B030204" pitchFamily="18" charset="0"/>
              </a:rPr>
              <a:t>Senior Consultant, Pulmonologist</a:t>
            </a:r>
          </a:p>
          <a:p>
            <a:pPr algn="ctr"/>
            <a:r>
              <a:rPr lang="en-US" sz="1050" dirty="0">
                <a:solidFill>
                  <a:schemeClr val="bg1"/>
                </a:solidFill>
                <a:latin typeface="Californian FB" panose="0207040306080B030204" pitchFamily="18" charset="0"/>
              </a:rPr>
              <a:t>Pulmonary, Critical Care, Sleep &amp; Rehabilitation</a:t>
            </a:r>
          </a:p>
          <a:p>
            <a:pPr algn="ctr"/>
            <a:r>
              <a:rPr lang="en-US" sz="1050" dirty="0">
                <a:solidFill>
                  <a:schemeClr val="bg1"/>
                </a:solidFill>
                <a:latin typeface="Californian FB" panose="0207040306080B030204" pitchFamily="18" charset="0"/>
              </a:rPr>
              <a:t>Founder SAANS Foundation</a:t>
            </a:r>
          </a:p>
          <a:p>
            <a:pPr algn="ctr"/>
            <a:r>
              <a:rPr lang="en-US" sz="1050" dirty="0">
                <a:solidFill>
                  <a:schemeClr val="bg1"/>
                </a:solidFill>
                <a:latin typeface="Californian FB" panose="0207040306080B030204" pitchFamily="18" charset="0"/>
              </a:rPr>
              <a:t>Chairman , SAKSHAM Paramedic Academy</a:t>
            </a:r>
          </a:p>
          <a:p>
            <a:pPr algn="ctr"/>
            <a:r>
              <a:rPr lang="en-US" sz="1050" dirty="0">
                <a:solidFill>
                  <a:schemeClr val="bg1"/>
                </a:solidFill>
                <a:latin typeface="Californian FB" panose="0207040306080B030204" pitchFamily="18" charset="0"/>
              </a:rPr>
              <a:t>Medical Director, Lords International Hospital</a:t>
            </a:r>
          </a:p>
          <a:p>
            <a:pPr algn="ctr"/>
            <a:r>
              <a:rPr lang="en-US" sz="1050" dirty="0">
                <a:solidFill>
                  <a:schemeClr val="bg1"/>
                </a:solidFill>
                <a:latin typeface="Californian FB" panose="0207040306080B030204" pitchFamily="18" charset="0"/>
              </a:rPr>
              <a:t>Senior Consultant, National Heart Institute, New Delhi</a:t>
            </a:r>
          </a:p>
        </p:txBody>
      </p:sp>
      <p:sp>
        <p:nvSpPr>
          <p:cNvPr id="3" name="TextBox 2"/>
          <p:cNvSpPr txBox="1"/>
          <p:nvPr/>
        </p:nvSpPr>
        <p:spPr>
          <a:xfrm>
            <a:off x="4039557" y="633588"/>
            <a:ext cx="4838218" cy="584775"/>
          </a:xfrm>
          <a:prstGeom prst="rect">
            <a:avLst/>
          </a:prstGeom>
          <a:noFill/>
          <a:ln>
            <a:noFill/>
          </a:ln>
        </p:spPr>
        <p:txBody>
          <a:bodyPr wrap="square" rtlCol="0" anchor="ctr" anchorCtr="1">
            <a:spAutoFit/>
          </a:bodyPr>
          <a:lstStyle/>
          <a:p>
            <a:r>
              <a:rPr lang="en-US" sz="3200" dirty="0" smtClean="0">
                <a:solidFill>
                  <a:schemeClr val="bg1"/>
                </a:solidFill>
                <a:latin typeface="Californian FB" panose="0207040306080B030204" pitchFamily="18" charset="0"/>
              </a:rPr>
              <a:t>About Dr. P.P Bose</a:t>
            </a:r>
            <a:endParaRPr lang="en-IN" sz="3200" dirty="0">
              <a:solidFill>
                <a:schemeClr val="bg1"/>
              </a:solidFill>
              <a:latin typeface="Californian FB" panose="0207040306080B030204" pitchFamily="18" charset="0"/>
            </a:endParaRPr>
          </a:p>
        </p:txBody>
      </p:sp>
    </p:spTree>
    <p:extLst>
      <p:ext uri="{BB962C8B-B14F-4D97-AF65-F5344CB8AC3E}">
        <p14:creationId xmlns:p14="http://schemas.microsoft.com/office/powerpoint/2010/main" val="705173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1290" y="158141"/>
            <a:ext cx="6435519" cy="459164"/>
          </a:xfrm>
        </p:spPr>
        <p:txBody>
          <a:bodyPr>
            <a:noAutofit/>
          </a:bodyPr>
          <a:lstStyle/>
          <a:p>
            <a:r>
              <a:rPr lang="en-US" sz="2800" b="1" dirty="0">
                <a:latin typeface="Californian FB" panose="0207040306080B030204" pitchFamily="18" charset="0"/>
              </a:rPr>
              <a:t>Dr Bose’s  </a:t>
            </a:r>
            <a:r>
              <a:rPr lang="en-US" sz="2800" b="1" dirty="0" smtClean="0">
                <a:latin typeface="Californian FB" panose="0207040306080B030204" pitchFamily="18" charset="0"/>
              </a:rPr>
              <a:t>Professional </a:t>
            </a:r>
            <a:r>
              <a:rPr lang="en-US" sz="2800" b="1" dirty="0">
                <a:latin typeface="Californian FB" panose="0207040306080B030204" pitchFamily="18" charset="0"/>
              </a:rPr>
              <a:t>A</a:t>
            </a:r>
            <a:r>
              <a:rPr lang="en-US" sz="2800" b="1" dirty="0" smtClean="0">
                <a:latin typeface="Californian FB" panose="0207040306080B030204" pitchFamily="18" charset="0"/>
              </a:rPr>
              <a:t>ctivities</a:t>
            </a:r>
            <a:endParaRPr lang="en-IN" sz="2800" b="1" dirty="0">
              <a:latin typeface="Californian FB" panose="0207040306080B030204" pitchFamily="18" charset="0"/>
            </a:endParaRPr>
          </a:p>
        </p:txBody>
      </p:sp>
      <p:sp>
        <p:nvSpPr>
          <p:cNvPr id="3" name="Content Placeholder 2"/>
          <p:cNvSpPr>
            <a:spLocks noGrp="1"/>
          </p:cNvSpPr>
          <p:nvPr>
            <p:ph idx="1"/>
          </p:nvPr>
        </p:nvSpPr>
        <p:spPr>
          <a:xfrm>
            <a:off x="5115228" y="610080"/>
            <a:ext cx="6153076" cy="5883566"/>
          </a:xfrm>
        </p:spPr>
        <p:txBody>
          <a:bodyPr>
            <a:noAutofit/>
          </a:bodyPr>
          <a:lstStyle/>
          <a:p>
            <a:pPr marL="252000">
              <a:buFont typeface="Wingdings" pitchFamily="2" charset="2"/>
              <a:buChar char="Ø"/>
            </a:pPr>
            <a:r>
              <a:rPr lang="en-US" sz="1300" b="1" dirty="0">
                <a:cs typeface="Aharoni" pitchFamily="2" charset="-79"/>
              </a:rPr>
              <a:t>Founder  SAANS- SAKSHAM</a:t>
            </a:r>
          </a:p>
          <a:p>
            <a:pPr marL="252000">
              <a:buFont typeface="Wingdings" pitchFamily="2" charset="2"/>
              <a:buChar char="Ø"/>
            </a:pPr>
            <a:r>
              <a:rPr lang="en-US" sz="1300" b="1" dirty="0">
                <a:cs typeface="Aharoni" pitchFamily="2" charset="-79"/>
              </a:rPr>
              <a:t>Medical Director &amp; Chairman, Lords  Institute of Respiratory and  Allied Sciences</a:t>
            </a:r>
            <a:endParaRPr lang="en-IN" sz="1300" b="1" dirty="0">
              <a:cs typeface="Aharoni" pitchFamily="2" charset="-79"/>
            </a:endParaRPr>
          </a:p>
          <a:p>
            <a:pPr marL="252000">
              <a:buFont typeface="Wingdings" pitchFamily="2" charset="2"/>
              <a:buChar char="Ø"/>
            </a:pPr>
            <a:r>
              <a:rPr lang="en-IN" sz="1300" b="1" dirty="0">
                <a:cs typeface="Aharoni" pitchFamily="2" charset="-79"/>
              </a:rPr>
              <a:t>Senior  consultant, Pulmonologist, National heart Institute</a:t>
            </a:r>
          </a:p>
          <a:p>
            <a:pPr marL="252000">
              <a:buFont typeface="Wingdings" pitchFamily="2" charset="2"/>
              <a:buChar char="Ø"/>
            </a:pPr>
            <a:r>
              <a:rPr lang="en-IN" sz="1300" b="1" dirty="0">
                <a:cs typeface="Aharoni" pitchFamily="2" charset="-79"/>
              </a:rPr>
              <a:t>Visiting  consultant, Pulmonologist, Max Super Speciality Hospital, New Delhi</a:t>
            </a:r>
          </a:p>
          <a:p>
            <a:pPr marL="252000">
              <a:buFont typeface="Wingdings" pitchFamily="2" charset="2"/>
              <a:buChar char="Ø"/>
            </a:pPr>
            <a:r>
              <a:rPr lang="en-IN" sz="1300" b="1" dirty="0">
                <a:cs typeface="Aharoni" pitchFamily="2" charset="-79"/>
              </a:rPr>
              <a:t>Member , Ethics Committee, Tata Energy &amp; Research Institute, New Delhi</a:t>
            </a:r>
          </a:p>
          <a:p>
            <a:pPr marL="252000">
              <a:buFont typeface="Wingdings" pitchFamily="2" charset="2"/>
              <a:buChar char="Ø"/>
            </a:pPr>
            <a:r>
              <a:rPr lang="en-IN" sz="1300" b="1" dirty="0">
                <a:cs typeface="Aharoni" pitchFamily="2" charset="-79"/>
              </a:rPr>
              <a:t>Founder Vice President, Indian Sleep Disorders Association</a:t>
            </a:r>
          </a:p>
          <a:p>
            <a:pPr marL="252000">
              <a:buFont typeface="Wingdings" pitchFamily="2" charset="2"/>
              <a:buChar char="Ø"/>
            </a:pPr>
            <a:r>
              <a:rPr lang="en-US" sz="1300" b="1" dirty="0">
                <a:cs typeface="Aharoni" pitchFamily="2" charset="-79"/>
              </a:rPr>
              <a:t>Fellow, Butekyo Professional  International (FBPI) </a:t>
            </a:r>
            <a:endParaRPr lang="en-IN" sz="1300" b="1" dirty="0">
              <a:cs typeface="Aharoni" pitchFamily="2" charset="-79"/>
            </a:endParaRPr>
          </a:p>
          <a:p>
            <a:pPr marL="252000">
              <a:buFont typeface="Wingdings" pitchFamily="2" charset="2"/>
              <a:buChar char="Ø"/>
            </a:pPr>
            <a:r>
              <a:rPr lang="en-IN" sz="1300" b="1" dirty="0">
                <a:cs typeface="Aharoni" pitchFamily="2" charset="-79"/>
              </a:rPr>
              <a:t>Fellow , Indian Sleep Disorders Association(FISDA)</a:t>
            </a:r>
          </a:p>
          <a:p>
            <a:pPr marL="252000">
              <a:buFont typeface="Wingdings" pitchFamily="2" charset="2"/>
              <a:buChar char="Ø"/>
            </a:pPr>
            <a:r>
              <a:rPr lang="en-IN" sz="1300" b="1" dirty="0">
                <a:cs typeface="Aharoni" pitchFamily="2" charset="-79"/>
              </a:rPr>
              <a:t>On the editorial board of THORAX, Southeast Asia</a:t>
            </a:r>
          </a:p>
          <a:p>
            <a:pPr marL="252000">
              <a:buFont typeface="Wingdings" pitchFamily="2" charset="2"/>
              <a:buChar char="Ø"/>
            </a:pPr>
            <a:r>
              <a:rPr lang="en-IN" sz="1300" b="1" dirty="0">
                <a:cs typeface="Aharoni" pitchFamily="2" charset="-79"/>
              </a:rPr>
              <a:t>Chairman , Infection Control Committee, National Heart Institute, New Delhi</a:t>
            </a:r>
          </a:p>
          <a:p>
            <a:pPr marL="252000">
              <a:buFont typeface="Wingdings" pitchFamily="2" charset="2"/>
              <a:buChar char="Ø"/>
            </a:pPr>
            <a:r>
              <a:rPr lang="en-IN" sz="1300" b="1" dirty="0">
                <a:cs typeface="Aharoni" pitchFamily="2" charset="-79"/>
              </a:rPr>
              <a:t>Examiner &amp; faculty, MPT, HAMDARD University</a:t>
            </a:r>
          </a:p>
          <a:p>
            <a:pPr marL="252000">
              <a:buFont typeface="Wingdings" pitchFamily="2" charset="2"/>
              <a:buChar char="Ø"/>
            </a:pPr>
            <a:r>
              <a:rPr lang="en-IN" sz="1300" b="1" dirty="0">
                <a:cs typeface="Aharoni" pitchFamily="2" charset="-79"/>
              </a:rPr>
              <a:t>On the Editorial board of Sleep Journal</a:t>
            </a:r>
          </a:p>
          <a:p>
            <a:pPr marL="252000">
              <a:buFont typeface="Wingdings" pitchFamily="2" charset="2"/>
              <a:buChar char="Ø"/>
            </a:pPr>
            <a:r>
              <a:rPr lang="en-IN" sz="1300" b="1" dirty="0">
                <a:cs typeface="Aharoni" pitchFamily="2" charset="-79"/>
              </a:rPr>
              <a:t>Consultant FICCI</a:t>
            </a:r>
          </a:p>
          <a:p>
            <a:pPr marL="252000">
              <a:buFont typeface="Wingdings" pitchFamily="2" charset="2"/>
              <a:buChar char="Ø"/>
            </a:pPr>
            <a:r>
              <a:rPr lang="en-IN" sz="1300" b="1" dirty="0">
                <a:cs typeface="Aharoni" pitchFamily="2" charset="-79"/>
              </a:rPr>
              <a:t>Jury, Millennium Alliance, USAIDS</a:t>
            </a:r>
          </a:p>
          <a:p>
            <a:pPr marL="252000">
              <a:buFont typeface="Wingdings" pitchFamily="2" charset="2"/>
              <a:buChar char="Ø"/>
            </a:pPr>
            <a:r>
              <a:rPr lang="en-IN" sz="1300" b="1" dirty="0">
                <a:cs typeface="Aharoni" pitchFamily="2" charset="-79"/>
              </a:rPr>
              <a:t>On the editorial board of a magazine for children, Child</a:t>
            </a:r>
          </a:p>
          <a:p>
            <a:pPr marL="252000">
              <a:buFont typeface="Wingdings" pitchFamily="2" charset="2"/>
              <a:buChar char="Ø"/>
            </a:pPr>
            <a:r>
              <a:rPr lang="en-IN" sz="1300" b="1" dirty="0">
                <a:cs typeface="Aharoni" pitchFamily="2" charset="-79"/>
              </a:rPr>
              <a:t>Consultant, Chest Research Foundation, Pune, India</a:t>
            </a:r>
          </a:p>
          <a:p>
            <a:pPr marL="252000">
              <a:buFont typeface="Wingdings" pitchFamily="2" charset="2"/>
              <a:buChar char="Ø"/>
            </a:pPr>
            <a:r>
              <a:rPr lang="en-US" sz="1300" b="1" dirty="0">
                <a:cs typeface="Aharoni" pitchFamily="2" charset="-79"/>
              </a:rPr>
              <a:t>Key opinion leaders, Cipla, Sun , Astra, Abbot  pharmaceuticals</a:t>
            </a:r>
          </a:p>
          <a:p>
            <a:pPr marL="252000">
              <a:buFont typeface="Wingdings" pitchFamily="2" charset="2"/>
              <a:buChar char="Ø"/>
            </a:pPr>
            <a:r>
              <a:rPr lang="en-US" sz="1300" b="1" dirty="0">
                <a:cs typeface="Aharoni" pitchFamily="2" charset="-79"/>
              </a:rPr>
              <a:t>Medical Advisor, </a:t>
            </a:r>
            <a:r>
              <a:rPr lang="en-US" sz="1300" b="1" dirty="0" err="1">
                <a:cs typeface="Aharoni" pitchFamily="2" charset="-79"/>
              </a:rPr>
              <a:t>Enersol</a:t>
            </a:r>
            <a:r>
              <a:rPr lang="en-US" sz="1300" b="1" dirty="0">
                <a:cs typeface="Aharoni" pitchFamily="2" charset="-79"/>
              </a:rPr>
              <a:t>, USA</a:t>
            </a:r>
          </a:p>
          <a:p>
            <a:pPr marL="252000">
              <a:buFont typeface="Wingdings" pitchFamily="2" charset="2"/>
              <a:buChar char="Ø"/>
            </a:pPr>
            <a:r>
              <a:rPr lang="en-US" sz="1300" b="1" dirty="0">
                <a:cs typeface="Aharoni" pitchFamily="2" charset="-79"/>
              </a:rPr>
              <a:t>Ex Senior  consultant, Escorts Hospital, NCR</a:t>
            </a:r>
          </a:p>
          <a:p>
            <a:pPr marL="252000">
              <a:buFont typeface="Wingdings" pitchFamily="2" charset="2"/>
              <a:buChar char="Ø"/>
            </a:pPr>
            <a:r>
              <a:rPr lang="en-IN" sz="1300" b="1" dirty="0">
                <a:cs typeface="Aharoni" pitchFamily="2" charset="-79"/>
              </a:rPr>
              <a:t>Ex Senior Consultant Pulmonology, Fortis, </a:t>
            </a:r>
            <a:r>
              <a:rPr lang="en-IN" sz="1300" b="1" dirty="0" err="1">
                <a:cs typeface="Aharoni" pitchFamily="2" charset="-79"/>
              </a:rPr>
              <a:t>Vasant</a:t>
            </a:r>
            <a:r>
              <a:rPr lang="en-IN" sz="1300" b="1" dirty="0">
                <a:cs typeface="Aharoni" pitchFamily="2" charset="-79"/>
              </a:rPr>
              <a:t> </a:t>
            </a:r>
            <a:r>
              <a:rPr lang="en-IN" sz="1300" b="1" dirty="0" err="1">
                <a:cs typeface="Aharoni" pitchFamily="2" charset="-79"/>
              </a:rPr>
              <a:t>Kunj</a:t>
            </a:r>
            <a:r>
              <a:rPr lang="en-IN" sz="1300" b="1" dirty="0">
                <a:cs typeface="Aharoni" pitchFamily="2" charset="-79"/>
              </a:rPr>
              <a:t>, New Delhi</a:t>
            </a:r>
          </a:p>
          <a:p>
            <a:pPr marL="252000">
              <a:buFont typeface="Wingdings" pitchFamily="2" charset="2"/>
              <a:buChar char="Ø"/>
            </a:pPr>
            <a:r>
              <a:rPr lang="en-US" sz="1300" b="1" dirty="0">
                <a:cs typeface="Aharoni" pitchFamily="2" charset="-79"/>
              </a:rPr>
              <a:t>Ex Senior consultant, VIMHANS</a:t>
            </a:r>
            <a:endParaRPr lang="en-IN" sz="1300" b="1" dirty="0">
              <a:cs typeface="Aharoni" pitchFamily="2" charset="-79"/>
            </a:endParaRPr>
          </a:p>
          <a:p>
            <a:pPr marL="252000">
              <a:buFont typeface="Wingdings" pitchFamily="2" charset="2"/>
              <a:buChar char="Ø"/>
            </a:pPr>
            <a:r>
              <a:rPr lang="en-IN" sz="1300" b="1" dirty="0">
                <a:cs typeface="Aharoni" pitchFamily="2" charset="-79"/>
              </a:rPr>
              <a:t>EX Medical Superintendent &amp; Medical Director </a:t>
            </a:r>
            <a:r>
              <a:rPr lang="en-IN" sz="1300" b="1" dirty="0" err="1">
                <a:cs typeface="Aharoni" pitchFamily="2" charset="-79"/>
              </a:rPr>
              <a:t>Orthonova</a:t>
            </a:r>
            <a:r>
              <a:rPr lang="en-IN" sz="1300" b="1" dirty="0">
                <a:cs typeface="Aharoni" pitchFamily="2" charset="-79"/>
              </a:rPr>
              <a:t> Hospital, New Delhi</a:t>
            </a:r>
            <a:endParaRPr lang="en-IN" sz="1300" b="1" dirty="0"/>
          </a:p>
        </p:txBody>
      </p:sp>
      <p:pic>
        <p:nvPicPr>
          <p:cNvPr id="1026" name="Picture 2" descr="C:\Users\Partho\Desktop\23231176_10210233730979814_4838667968939552259_n.jpg"/>
          <p:cNvPicPr>
            <a:picLocks noChangeAspect="1" noChangeArrowheads="1"/>
          </p:cNvPicPr>
          <p:nvPr/>
        </p:nvPicPr>
        <p:blipFill>
          <a:blip r:embed="rId3" cstate="print"/>
          <a:srcRect/>
          <a:stretch>
            <a:fillRect/>
          </a:stretch>
        </p:blipFill>
        <p:spPr bwMode="auto">
          <a:xfrm>
            <a:off x="2344074" y="1357299"/>
            <a:ext cx="1354928" cy="1017992"/>
          </a:xfrm>
          <a:prstGeom prst="rect">
            <a:avLst/>
          </a:prstGeom>
          <a:noFill/>
        </p:spPr>
      </p:pic>
      <p:pic>
        <p:nvPicPr>
          <p:cNvPr id="1027" name="Picture 3" descr="D:\looking_back_video\23561728_1350551028388408_8199489109054518173_n.jpg"/>
          <p:cNvPicPr>
            <a:picLocks noChangeAspect="1" noChangeArrowheads="1"/>
          </p:cNvPicPr>
          <p:nvPr/>
        </p:nvPicPr>
        <p:blipFill>
          <a:blip r:embed="rId4" cstate="print"/>
          <a:srcRect/>
          <a:stretch>
            <a:fillRect/>
          </a:stretch>
        </p:blipFill>
        <p:spPr bwMode="auto">
          <a:xfrm>
            <a:off x="2344198" y="6215058"/>
            <a:ext cx="1497554" cy="642942"/>
          </a:xfrm>
          <a:prstGeom prst="rect">
            <a:avLst/>
          </a:prstGeom>
          <a:noFill/>
        </p:spPr>
      </p:pic>
      <p:pic>
        <p:nvPicPr>
          <p:cNvPr id="1028" name="Picture 4" descr="D:\looking_back_video\10888213_10203506626446405_1509515740_n.jpg"/>
          <p:cNvPicPr>
            <a:picLocks noChangeAspect="1" noChangeArrowheads="1"/>
          </p:cNvPicPr>
          <p:nvPr/>
        </p:nvPicPr>
        <p:blipFill>
          <a:blip r:embed="rId5" cstate="print"/>
          <a:srcRect/>
          <a:stretch>
            <a:fillRect/>
          </a:stretch>
        </p:blipFill>
        <p:spPr bwMode="auto">
          <a:xfrm>
            <a:off x="2486916" y="714357"/>
            <a:ext cx="1315308" cy="741169"/>
          </a:xfrm>
          <a:prstGeom prst="rect">
            <a:avLst/>
          </a:prstGeom>
          <a:noFill/>
        </p:spPr>
      </p:pic>
      <p:pic>
        <p:nvPicPr>
          <p:cNvPr id="1029" name="Picture 5" descr="D:\looking_back_video\21765086_10209990012767011_2098468857498799344_n.jpg"/>
          <p:cNvPicPr>
            <a:picLocks noChangeAspect="1" noChangeArrowheads="1"/>
          </p:cNvPicPr>
          <p:nvPr/>
        </p:nvPicPr>
        <p:blipFill>
          <a:blip r:embed="rId6" cstate="print"/>
          <a:srcRect/>
          <a:stretch>
            <a:fillRect/>
          </a:stretch>
        </p:blipFill>
        <p:spPr bwMode="auto">
          <a:xfrm>
            <a:off x="1201034" y="1"/>
            <a:ext cx="1283616" cy="905477"/>
          </a:xfrm>
          <a:prstGeom prst="rect">
            <a:avLst/>
          </a:prstGeom>
          <a:noFill/>
        </p:spPr>
      </p:pic>
      <p:pic>
        <p:nvPicPr>
          <p:cNvPr id="4" name="Picture 6" descr="D:\looking_back_video\22007312_10209989789321425_3677207667700324224_n.jpg"/>
          <p:cNvPicPr>
            <a:picLocks noChangeAspect="1" noChangeArrowheads="1"/>
          </p:cNvPicPr>
          <p:nvPr/>
        </p:nvPicPr>
        <p:blipFill>
          <a:blip r:embed="rId7" cstate="print"/>
          <a:srcRect/>
          <a:stretch>
            <a:fillRect/>
          </a:stretch>
        </p:blipFill>
        <p:spPr bwMode="auto">
          <a:xfrm>
            <a:off x="1201034" y="5357826"/>
            <a:ext cx="1283616" cy="1000132"/>
          </a:xfrm>
          <a:prstGeom prst="rect">
            <a:avLst/>
          </a:prstGeom>
          <a:noFill/>
        </p:spPr>
      </p:pic>
      <p:pic>
        <p:nvPicPr>
          <p:cNvPr id="1031" name="Picture 7" descr="D:\looking_back_video\21766803_10209989803881789_4110279756504684401_n.jpg"/>
          <p:cNvPicPr>
            <a:picLocks noChangeAspect="1" noChangeArrowheads="1"/>
          </p:cNvPicPr>
          <p:nvPr/>
        </p:nvPicPr>
        <p:blipFill>
          <a:blip r:embed="rId8" cstate="print"/>
          <a:srcRect/>
          <a:stretch>
            <a:fillRect/>
          </a:stretch>
        </p:blipFill>
        <p:spPr bwMode="auto">
          <a:xfrm>
            <a:off x="1200908" y="6107926"/>
            <a:ext cx="1140928" cy="750075"/>
          </a:xfrm>
          <a:prstGeom prst="rect">
            <a:avLst/>
          </a:prstGeom>
          <a:noFill/>
        </p:spPr>
      </p:pic>
      <p:pic>
        <p:nvPicPr>
          <p:cNvPr id="1032" name="Picture 8" descr="D:\looking_back_video\21766368_10209990013607032_2042543946789248283_n.jpg"/>
          <p:cNvPicPr>
            <a:picLocks noChangeAspect="1" noChangeArrowheads="1"/>
          </p:cNvPicPr>
          <p:nvPr/>
        </p:nvPicPr>
        <p:blipFill>
          <a:blip r:embed="rId9"/>
          <a:srcRect/>
          <a:stretch>
            <a:fillRect/>
          </a:stretch>
        </p:blipFill>
        <p:spPr bwMode="auto">
          <a:xfrm>
            <a:off x="3701332" y="3143248"/>
            <a:ext cx="1283616" cy="910834"/>
          </a:xfrm>
          <a:prstGeom prst="rect">
            <a:avLst/>
          </a:prstGeom>
          <a:noFill/>
        </p:spPr>
      </p:pic>
      <p:pic>
        <p:nvPicPr>
          <p:cNvPr id="1033" name="Picture 9" descr="D:\looking_back_video\21765148_10209990006886864_4855996925788939647_n.jpg"/>
          <p:cNvPicPr>
            <a:picLocks noChangeAspect="1" noChangeArrowheads="1"/>
          </p:cNvPicPr>
          <p:nvPr/>
        </p:nvPicPr>
        <p:blipFill>
          <a:blip r:embed="rId10" cstate="print"/>
          <a:srcRect/>
          <a:stretch>
            <a:fillRect/>
          </a:stretch>
        </p:blipFill>
        <p:spPr bwMode="auto">
          <a:xfrm>
            <a:off x="1200960" y="3857629"/>
            <a:ext cx="1198018" cy="900101"/>
          </a:xfrm>
          <a:prstGeom prst="rect">
            <a:avLst/>
          </a:prstGeom>
          <a:noFill/>
        </p:spPr>
      </p:pic>
      <p:pic>
        <p:nvPicPr>
          <p:cNvPr id="1034" name="Picture 10" descr="D:\looking_back_video\21765290_10209990007366876_1549535055938707110_n.jpg"/>
          <p:cNvPicPr>
            <a:picLocks noChangeAspect="1" noChangeArrowheads="1"/>
          </p:cNvPicPr>
          <p:nvPr/>
        </p:nvPicPr>
        <p:blipFill>
          <a:blip r:embed="rId11" cstate="print"/>
          <a:srcRect/>
          <a:stretch>
            <a:fillRect/>
          </a:stretch>
        </p:blipFill>
        <p:spPr bwMode="auto">
          <a:xfrm>
            <a:off x="2486886" y="0"/>
            <a:ext cx="1283616" cy="723310"/>
          </a:xfrm>
          <a:prstGeom prst="rect">
            <a:avLst/>
          </a:prstGeom>
          <a:noFill/>
        </p:spPr>
      </p:pic>
      <p:pic>
        <p:nvPicPr>
          <p:cNvPr id="1035" name="Picture 11" descr="D:\looking_back_video\21765307_10209990011046968_8453702778218168496_n.jpg"/>
          <p:cNvPicPr>
            <a:picLocks noChangeAspect="1" noChangeArrowheads="1"/>
          </p:cNvPicPr>
          <p:nvPr/>
        </p:nvPicPr>
        <p:blipFill>
          <a:blip r:embed="rId12" cstate="print"/>
          <a:stretch>
            <a:fillRect/>
          </a:stretch>
        </p:blipFill>
        <p:spPr bwMode="auto">
          <a:xfrm>
            <a:off x="1200908" y="1500174"/>
            <a:ext cx="1140960" cy="1071570"/>
          </a:xfrm>
          <a:prstGeom prst="rect">
            <a:avLst/>
          </a:prstGeom>
          <a:noFill/>
          <a:ln>
            <a:noFill/>
          </a:ln>
        </p:spPr>
      </p:pic>
      <p:pic>
        <p:nvPicPr>
          <p:cNvPr id="1036" name="Picture 12" descr="D:\looking_back_video\21765333_10209989791601482_5797822078340000008_n.jpg"/>
          <p:cNvPicPr>
            <a:picLocks noChangeAspect="1" noChangeArrowheads="1"/>
          </p:cNvPicPr>
          <p:nvPr/>
        </p:nvPicPr>
        <p:blipFill>
          <a:blip r:embed="rId13" cstate="print"/>
          <a:srcRect/>
          <a:stretch>
            <a:fillRect/>
          </a:stretch>
        </p:blipFill>
        <p:spPr bwMode="auto">
          <a:xfrm>
            <a:off x="3772707" y="928670"/>
            <a:ext cx="1212304" cy="1285860"/>
          </a:xfrm>
          <a:prstGeom prst="rect">
            <a:avLst/>
          </a:prstGeom>
          <a:noFill/>
        </p:spPr>
      </p:pic>
      <p:pic>
        <p:nvPicPr>
          <p:cNvPr id="1037" name="Picture 13" descr="D:\looking_back_video\22050065_10209990011646983_2177405507919763910_n.jpg"/>
          <p:cNvPicPr>
            <a:picLocks noChangeAspect="1" noChangeArrowheads="1"/>
          </p:cNvPicPr>
          <p:nvPr/>
        </p:nvPicPr>
        <p:blipFill>
          <a:blip r:embed="rId14" cstate="print"/>
          <a:srcRect/>
          <a:stretch>
            <a:fillRect/>
          </a:stretch>
        </p:blipFill>
        <p:spPr bwMode="auto">
          <a:xfrm flipH="1">
            <a:off x="2486823" y="4857760"/>
            <a:ext cx="1212304" cy="857232"/>
          </a:xfrm>
          <a:prstGeom prst="rect">
            <a:avLst/>
          </a:prstGeom>
          <a:noFill/>
        </p:spPr>
      </p:pic>
      <p:pic>
        <p:nvPicPr>
          <p:cNvPr id="1038" name="Picture 14" descr="D:\looking_back_video\21766566_10209990010766961_330459668024420009_n.jpg"/>
          <p:cNvPicPr>
            <a:picLocks noChangeAspect="1" noChangeArrowheads="1"/>
          </p:cNvPicPr>
          <p:nvPr/>
        </p:nvPicPr>
        <p:blipFill>
          <a:blip r:embed="rId15" cstate="print"/>
          <a:srcRect/>
          <a:stretch>
            <a:fillRect/>
          </a:stretch>
        </p:blipFill>
        <p:spPr bwMode="auto">
          <a:xfrm>
            <a:off x="3701395" y="5000637"/>
            <a:ext cx="1354928" cy="626779"/>
          </a:xfrm>
          <a:prstGeom prst="rect">
            <a:avLst/>
          </a:prstGeom>
          <a:noFill/>
        </p:spPr>
      </p:pic>
      <p:pic>
        <p:nvPicPr>
          <p:cNvPr id="1039" name="Picture 15" descr="D:\looking_back_video\10449166_805438099519692_2474200225343408204_n.jpg"/>
          <p:cNvPicPr>
            <a:picLocks noChangeAspect="1" noChangeArrowheads="1"/>
          </p:cNvPicPr>
          <p:nvPr/>
        </p:nvPicPr>
        <p:blipFill>
          <a:blip r:embed="rId16" cstate="print"/>
          <a:srcRect/>
          <a:stretch>
            <a:fillRect/>
          </a:stretch>
        </p:blipFill>
        <p:spPr bwMode="auto">
          <a:xfrm flipH="1">
            <a:off x="2344073" y="2214554"/>
            <a:ext cx="1354930" cy="1285860"/>
          </a:xfrm>
          <a:prstGeom prst="rect">
            <a:avLst/>
          </a:prstGeom>
          <a:noFill/>
        </p:spPr>
      </p:pic>
      <p:pic>
        <p:nvPicPr>
          <p:cNvPr id="1040" name="Picture 16" descr="D:\looking_back_video\22007441_10209990012727010_5553857743862186986_n.jpg"/>
          <p:cNvPicPr>
            <a:picLocks noChangeAspect="1" noChangeArrowheads="1"/>
          </p:cNvPicPr>
          <p:nvPr/>
        </p:nvPicPr>
        <p:blipFill>
          <a:blip r:embed="rId17" cstate="print"/>
          <a:srcRect/>
          <a:stretch>
            <a:fillRect/>
          </a:stretch>
        </p:blipFill>
        <p:spPr bwMode="auto">
          <a:xfrm>
            <a:off x="3772707" y="0"/>
            <a:ext cx="1212304" cy="928940"/>
          </a:xfrm>
          <a:prstGeom prst="rect">
            <a:avLst/>
          </a:prstGeom>
          <a:noFill/>
        </p:spPr>
      </p:pic>
      <p:pic>
        <p:nvPicPr>
          <p:cNvPr id="1041" name="Picture 17" descr="D:\looking_back_video\21768012_10209990010446953_7762303520839223471_n.jpg"/>
          <p:cNvPicPr>
            <a:picLocks noChangeAspect="1" noChangeArrowheads="1"/>
          </p:cNvPicPr>
          <p:nvPr/>
        </p:nvPicPr>
        <p:blipFill>
          <a:blip r:embed="rId18" cstate="print"/>
          <a:stretch>
            <a:fillRect/>
          </a:stretch>
        </p:blipFill>
        <p:spPr bwMode="auto">
          <a:xfrm>
            <a:off x="3701330" y="2214555"/>
            <a:ext cx="1282052" cy="972589"/>
          </a:xfrm>
          <a:prstGeom prst="rect">
            <a:avLst/>
          </a:prstGeom>
          <a:noFill/>
          <a:ln>
            <a:noFill/>
          </a:ln>
        </p:spPr>
      </p:pic>
      <p:pic>
        <p:nvPicPr>
          <p:cNvPr id="1043" name="Picture 19" descr="D:\looking_back_video\22007469_10209989788081394_7866074868771866373_n.jpg"/>
          <p:cNvPicPr>
            <a:picLocks noChangeAspect="1" noChangeArrowheads="1"/>
          </p:cNvPicPr>
          <p:nvPr/>
        </p:nvPicPr>
        <p:blipFill>
          <a:blip r:embed="rId19" cstate="print"/>
          <a:srcRect/>
          <a:stretch>
            <a:fillRect/>
          </a:stretch>
        </p:blipFill>
        <p:spPr bwMode="auto">
          <a:xfrm>
            <a:off x="1201160" y="4643446"/>
            <a:ext cx="1426240" cy="723292"/>
          </a:xfrm>
          <a:prstGeom prst="rect">
            <a:avLst/>
          </a:prstGeom>
          <a:noFill/>
        </p:spPr>
      </p:pic>
      <p:pic>
        <p:nvPicPr>
          <p:cNvPr id="1044" name="Picture 20" descr="D:\looking_back_video\21765163_10209989813762036_8181229854922432243_n.jpg"/>
          <p:cNvPicPr>
            <a:picLocks noChangeAspect="1" noChangeArrowheads="1"/>
          </p:cNvPicPr>
          <p:nvPr/>
        </p:nvPicPr>
        <p:blipFill>
          <a:blip r:embed="rId20" cstate="print"/>
          <a:srcRect/>
          <a:stretch>
            <a:fillRect/>
          </a:stretch>
        </p:blipFill>
        <p:spPr bwMode="auto">
          <a:xfrm>
            <a:off x="3772751" y="5572140"/>
            <a:ext cx="1259834" cy="571480"/>
          </a:xfrm>
          <a:prstGeom prst="rect">
            <a:avLst/>
          </a:prstGeom>
          <a:noFill/>
        </p:spPr>
      </p:pic>
      <p:pic>
        <p:nvPicPr>
          <p:cNvPr id="1045" name="Picture 21" descr="D:\looking_back_video\22007362_10209990011366976_7792792017921825610_n.jpg"/>
          <p:cNvPicPr>
            <a:picLocks noChangeAspect="1" noChangeArrowheads="1"/>
          </p:cNvPicPr>
          <p:nvPr/>
        </p:nvPicPr>
        <p:blipFill>
          <a:blip r:embed="rId21" cstate="print"/>
          <a:srcRect/>
          <a:stretch>
            <a:fillRect/>
          </a:stretch>
        </p:blipFill>
        <p:spPr bwMode="auto">
          <a:xfrm>
            <a:off x="1201097" y="857232"/>
            <a:ext cx="1354896" cy="823894"/>
          </a:xfrm>
          <a:prstGeom prst="rect">
            <a:avLst/>
          </a:prstGeom>
          <a:noFill/>
        </p:spPr>
      </p:pic>
      <p:pic>
        <p:nvPicPr>
          <p:cNvPr id="1046" name="Picture 22" descr="D:\looking_back_video\10471431_805433259520176_5456277376508631587_n.jpg"/>
          <p:cNvPicPr>
            <a:picLocks noChangeAspect="1" noChangeArrowheads="1"/>
          </p:cNvPicPr>
          <p:nvPr/>
        </p:nvPicPr>
        <p:blipFill>
          <a:blip r:embed="rId22"/>
          <a:srcRect/>
          <a:stretch>
            <a:fillRect/>
          </a:stretch>
        </p:blipFill>
        <p:spPr bwMode="auto">
          <a:xfrm>
            <a:off x="2415385" y="3429000"/>
            <a:ext cx="1212304" cy="1404934"/>
          </a:xfrm>
          <a:prstGeom prst="rect">
            <a:avLst/>
          </a:prstGeom>
          <a:noFill/>
        </p:spPr>
      </p:pic>
      <p:pic>
        <p:nvPicPr>
          <p:cNvPr id="1047" name="Picture 23" descr="D:\looking_back_video\22046766_10209990007206872_4394892898451174774_n.jpg"/>
          <p:cNvPicPr>
            <a:picLocks noChangeAspect="1" noChangeArrowheads="1"/>
          </p:cNvPicPr>
          <p:nvPr/>
        </p:nvPicPr>
        <p:blipFill>
          <a:blip r:embed="rId23" cstate="print"/>
          <a:srcRect/>
          <a:stretch>
            <a:fillRect/>
          </a:stretch>
        </p:blipFill>
        <p:spPr bwMode="auto">
          <a:xfrm flipV="1">
            <a:off x="2415542" y="5643578"/>
            <a:ext cx="1390016" cy="655348"/>
          </a:xfrm>
          <a:prstGeom prst="rect">
            <a:avLst/>
          </a:prstGeom>
          <a:noFill/>
        </p:spPr>
      </p:pic>
      <p:pic>
        <p:nvPicPr>
          <p:cNvPr id="1048" name="Picture 24" descr="D:\looking_back_video\22049889_10209989792801512_8636519529298754306_n.jpg"/>
          <p:cNvPicPr>
            <a:picLocks noChangeAspect="1" noChangeArrowheads="1"/>
          </p:cNvPicPr>
          <p:nvPr/>
        </p:nvPicPr>
        <p:blipFill>
          <a:blip r:embed="rId24" cstate="print"/>
          <a:srcRect/>
          <a:stretch>
            <a:fillRect/>
          </a:stretch>
        </p:blipFill>
        <p:spPr bwMode="auto">
          <a:xfrm>
            <a:off x="3844145" y="6215082"/>
            <a:ext cx="1212304" cy="642918"/>
          </a:xfrm>
          <a:prstGeom prst="rect">
            <a:avLst/>
          </a:prstGeom>
          <a:noFill/>
        </p:spPr>
      </p:pic>
      <p:pic>
        <p:nvPicPr>
          <p:cNvPr id="1049" name="Picture 25" descr="D:\looking_back_video\22046116_10209990009726935_7700481649118499149_n.jpg"/>
          <p:cNvPicPr>
            <a:picLocks noChangeAspect="1" noChangeArrowheads="1"/>
          </p:cNvPicPr>
          <p:nvPr/>
        </p:nvPicPr>
        <p:blipFill>
          <a:blip r:embed="rId25" cstate="print"/>
          <a:srcRect/>
          <a:stretch>
            <a:fillRect/>
          </a:stretch>
        </p:blipFill>
        <p:spPr bwMode="auto">
          <a:xfrm flipH="1">
            <a:off x="3701331" y="3929066"/>
            <a:ext cx="1283616" cy="1071546"/>
          </a:xfrm>
          <a:prstGeom prst="rect">
            <a:avLst/>
          </a:prstGeom>
          <a:noFill/>
        </p:spPr>
      </p:pic>
      <p:pic>
        <p:nvPicPr>
          <p:cNvPr id="1050" name="Picture 26" descr="D:\looking_back_video\22045754_10209990009446928_3482511544744146900_n.jpg"/>
          <p:cNvPicPr>
            <a:picLocks noChangeAspect="1" noChangeArrowheads="1"/>
          </p:cNvPicPr>
          <p:nvPr/>
        </p:nvPicPr>
        <p:blipFill>
          <a:blip r:embed="rId26" cstate="print"/>
          <a:srcRect/>
          <a:stretch>
            <a:fillRect/>
          </a:stretch>
        </p:blipFill>
        <p:spPr bwMode="auto">
          <a:xfrm>
            <a:off x="1200908" y="2571744"/>
            <a:ext cx="1140960" cy="1214446"/>
          </a:xfrm>
          <a:prstGeom prst="rect">
            <a:avLst/>
          </a:prstGeom>
          <a:noFill/>
        </p:spPr>
      </p:pic>
    </p:spTree>
    <p:extLst>
      <p:ext uri="{BB962C8B-B14F-4D97-AF65-F5344CB8AC3E}">
        <p14:creationId xmlns:p14="http://schemas.microsoft.com/office/powerpoint/2010/main" val="90097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calcmode="lin" valueType="num">
                                      <p:cBhvr additive="base">
                                        <p:cTn id="5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 calcmode="lin" valueType="num">
                                      <p:cBhvr additive="base">
                                        <p:cTn id="6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 calcmode="lin" valueType="num">
                                      <p:cBhvr additive="base">
                                        <p:cTn id="7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additive="base">
                                        <p:cTn id="7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 calcmode="lin" valueType="num">
                                      <p:cBhvr additive="base">
                                        <p:cTn id="82"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nodeType="after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additive="base">
                                        <p:cTn id="8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 calcmode="lin" valueType="num">
                                      <p:cBhvr additive="base">
                                        <p:cTn id="92"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nodeType="after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 calcmode="lin" valueType="num">
                                      <p:cBhvr additive="base">
                                        <p:cTn id="9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nodeType="afterEffect">
                                  <p:stCondLst>
                                    <p:cond delay="0"/>
                                  </p:stCondLst>
                                  <p:childTnLst>
                                    <p:set>
                                      <p:cBhvr>
                                        <p:cTn id="101" dur="1" fill="hold">
                                          <p:stCondLst>
                                            <p:cond delay="0"/>
                                          </p:stCondLst>
                                        </p:cTn>
                                        <p:tgtEl>
                                          <p:spTgt spid="3">
                                            <p:txEl>
                                              <p:pRg st="19" end="19"/>
                                            </p:txEl>
                                          </p:spTgt>
                                        </p:tgtEl>
                                        <p:attrNameLst>
                                          <p:attrName>style.visibility</p:attrName>
                                        </p:attrNameLst>
                                      </p:cBhvr>
                                      <p:to>
                                        <p:strVal val="visible"/>
                                      </p:to>
                                    </p:set>
                                    <p:anim calcmode="lin" valueType="num">
                                      <p:cBhvr additive="base">
                                        <p:cTn id="102"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nodeType="afterEffect">
                                  <p:stCondLst>
                                    <p:cond delay="0"/>
                                  </p:stCondLst>
                                  <p:childTnLst>
                                    <p:set>
                                      <p:cBhvr>
                                        <p:cTn id="106" dur="1" fill="hold">
                                          <p:stCondLst>
                                            <p:cond delay="0"/>
                                          </p:stCondLst>
                                        </p:cTn>
                                        <p:tgtEl>
                                          <p:spTgt spid="3">
                                            <p:txEl>
                                              <p:pRg st="20" end="20"/>
                                            </p:txEl>
                                          </p:spTgt>
                                        </p:tgtEl>
                                        <p:attrNameLst>
                                          <p:attrName>style.visibility</p:attrName>
                                        </p:attrNameLst>
                                      </p:cBhvr>
                                      <p:to>
                                        <p:strVal val="visible"/>
                                      </p:to>
                                    </p:set>
                                    <p:anim calcmode="lin" valueType="num">
                                      <p:cBhvr additive="base">
                                        <p:cTn id="10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nodeType="afterEffect">
                                  <p:stCondLst>
                                    <p:cond delay="0"/>
                                  </p:stCondLst>
                                  <p:childTnLst>
                                    <p:set>
                                      <p:cBhvr>
                                        <p:cTn id="111" dur="1" fill="hold">
                                          <p:stCondLst>
                                            <p:cond delay="0"/>
                                          </p:stCondLst>
                                        </p:cTn>
                                        <p:tgtEl>
                                          <p:spTgt spid="3">
                                            <p:txEl>
                                              <p:pRg st="21" end="21"/>
                                            </p:txEl>
                                          </p:spTgt>
                                        </p:tgtEl>
                                        <p:attrNameLst>
                                          <p:attrName>style.visibility</p:attrName>
                                        </p:attrNameLst>
                                      </p:cBhvr>
                                      <p:to>
                                        <p:strVal val="visible"/>
                                      </p:to>
                                    </p:set>
                                    <p:anim calcmode="lin" valueType="num">
                                      <p:cBhvr additive="base">
                                        <p:cTn id="112"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13"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Users\Partho\Downloads\2017-12-06-PHOTO-00000098 (2).jpg"/>
          <p:cNvPicPr>
            <a:picLocks noGrp="1" noChangeAspect="1" noChangeArrowheads="1"/>
          </p:cNvPicPr>
          <p:nvPr>
            <p:ph idx="1"/>
          </p:nvPr>
        </p:nvPicPr>
        <p:blipFill>
          <a:blip r:embed="rId2" cstate="print"/>
          <a:srcRect/>
          <a:stretch>
            <a:fillRect/>
          </a:stretch>
        </p:blipFill>
        <p:spPr bwMode="auto">
          <a:xfrm>
            <a:off x="2024035" y="2578692"/>
            <a:ext cx="3951491" cy="2343111"/>
          </a:xfrm>
          <a:prstGeom prst="rect">
            <a:avLst/>
          </a:prstGeom>
          <a:noFill/>
        </p:spPr>
      </p:pic>
      <p:pic>
        <p:nvPicPr>
          <p:cNvPr id="5" name="Picture 2" descr="C:\Users\user\Downloads\20140811_034216.jpg"/>
          <p:cNvPicPr>
            <a:picLocks noChangeAspect="1" noChangeArrowheads="1"/>
          </p:cNvPicPr>
          <p:nvPr/>
        </p:nvPicPr>
        <p:blipFill>
          <a:blip r:embed="rId3" cstate="print"/>
          <a:srcRect/>
          <a:stretch>
            <a:fillRect/>
          </a:stretch>
        </p:blipFill>
        <p:spPr bwMode="auto">
          <a:xfrm>
            <a:off x="7258540" y="1816675"/>
            <a:ext cx="2357454" cy="3186153"/>
          </a:xfrm>
          <a:prstGeom prst="rect">
            <a:avLst/>
          </a:prstGeom>
          <a:noFill/>
        </p:spPr>
      </p:pic>
      <p:pic>
        <p:nvPicPr>
          <p:cNvPr id="98307" name="Picture 3" descr="C:\Users\Partho\Downloads\31337930_210132296253463_8689521209000138922_n.png"/>
          <p:cNvPicPr>
            <a:picLocks noChangeAspect="1" noChangeArrowheads="1"/>
          </p:cNvPicPr>
          <p:nvPr/>
        </p:nvPicPr>
        <p:blipFill>
          <a:blip r:embed="rId4" cstate="print"/>
          <a:srcRect/>
          <a:stretch>
            <a:fillRect/>
          </a:stretch>
        </p:blipFill>
        <p:spPr bwMode="auto">
          <a:xfrm>
            <a:off x="7258540" y="851268"/>
            <a:ext cx="2357454" cy="1000132"/>
          </a:xfrm>
          <a:prstGeom prst="rect">
            <a:avLst/>
          </a:prstGeom>
          <a:noFill/>
        </p:spPr>
      </p:pic>
      <p:pic>
        <p:nvPicPr>
          <p:cNvPr id="7" name="Picture 2" descr="C:\Users\Partho\Downloads\8f9de358-02a4-40bc-9f8e-56a09f1b694f.JPG"/>
          <p:cNvPicPr>
            <a:picLocks noChangeAspect="1" noChangeArrowheads="1"/>
          </p:cNvPicPr>
          <p:nvPr/>
        </p:nvPicPr>
        <p:blipFill>
          <a:blip r:embed="rId5"/>
          <a:srcRect/>
          <a:stretch>
            <a:fillRect/>
          </a:stretch>
        </p:blipFill>
        <p:spPr bwMode="auto">
          <a:xfrm>
            <a:off x="3238480" y="1057026"/>
            <a:ext cx="1643074" cy="1516684"/>
          </a:xfrm>
          <a:prstGeom prst="rect">
            <a:avLst/>
          </a:prstGeom>
          <a:noFill/>
        </p:spPr>
      </p:pic>
      <p:sp>
        <p:nvSpPr>
          <p:cNvPr id="2" name="TextBox 1"/>
          <p:cNvSpPr txBox="1"/>
          <p:nvPr/>
        </p:nvSpPr>
        <p:spPr>
          <a:xfrm>
            <a:off x="3437679" y="273983"/>
            <a:ext cx="4884517" cy="523220"/>
          </a:xfrm>
          <a:prstGeom prst="rect">
            <a:avLst/>
          </a:prstGeom>
          <a:noFill/>
          <a:ln>
            <a:noFill/>
          </a:ln>
        </p:spPr>
        <p:txBody>
          <a:bodyPr wrap="square" rtlCol="0" anchor="ctr" anchorCtr="1">
            <a:spAutoFit/>
          </a:bodyPr>
          <a:lstStyle/>
          <a:p>
            <a:r>
              <a:rPr lang="en-US" sz="2800" b="1" dirty="0" smtClean="0">
                <a:latin typeface="Californian FB" panose="0207040306080B030204" pitchFamily="18" charset="0"/>
              </a:rPr>
              <a:t>Our Centers In South Delhi</a:t>
            </a:r>
            <a:endParaRPr lang="en-IN" sz="2800" b="1" dirty="0">
              <a:latin typeface="Californian FB" panose="0207040306080B030204" pitchFamily="18" charset="0"/>
            </a:endParaRPr>
          </a:p>
        </p:txBody>
      </p:sp>
      <p:sp>
        <p:nvSpPr>
          <p:cNvPr id="3" name="TextBox 2"/>
          <p:cNvSpPr txBox="1"/>
          <p:nvPr/>
        </p:nvSpPr>
        <p:spPr>
          <a:xfrm>
            <a:off x="1551008" y="4961073"/>
            <a:ext cx="4595149" cy="923330"/>
          </a:xfrm>
          <a:prstGeom prst="rect">
            <a:avLst/>
          </a:prstGeom>
          <a:noFill/>
          <a:ln>
            <a:noFill/>
          </a:ln>
        </p:spPr>
        <p:txBody>
          <a:bodyPr wrap="square" rtlCol="0" anchor="ctr" anchorCtr="1">
            <a:spAutoFit/>
          </a:bodyPr>
          <a:lstStyle/>
          <a:p>
            <a:pPr algn="ctr"/>
            <a:r>
              <a:rPr lang="en-US" dirty="0" smtClean="0"/>
              <a:t>Lords International Hospital</a:t>
            </a:r>
            <a:endParaRPr lang="en-IN" dirty="0"/>
          </a:p>
          <a:p>
            <a:pPr algn="ctr"/>
            <a:r>
              <a:rPr lang="en-US" dirty="0" smtClean="0"/>
              <a:t>An Upcoming 250 Bedded </a:t>
            </a:r>
            <a:r>
              <a:rPr lang="en-US" dirty="0" err="1" smtClean="0"/>
              <a:t>Superspecialty</a:t>
            </a:r>
            <a:r>
              <a:rPr lang="en-US" dirty="0" smtClean="0"/>
              <a:t> Hospital of Respiratory and Critical Care</a:t>
            </a:r>
          </a:p>
        </p:txBody>
      </p:sp>
      <p:sp>
        <p:nvSpPr>
          <p:cNvPr id="9" name="TextBox 8"/>
          <p:cNvSpPr txBox="1"/>
          <p:nvPr/>
        </p:nvSpPr>
        <p:spPr>
          <a:xfrm>
            <a:off x="6302864" y="5021990"/>
            <a:ext cx="4831977" cy="923330"/>
          </a:xfrm>
          <a:prstGeom prst="rect">
            <a:avLst/>
          </a:prstGeom>
          <a:noFill/>
          <a:ln>
            <a:noFill/>
          </a:ln>
        </p:spPr>
        <p:txBody>
          <a:bodyPr wrap="square" rtlCol="0" anchor="ctr" anchorCtr="1">
            <a:spAutoFit/>
          </a:bodyPr>
          <a:lstStyle/>
          <a:p>
            <a:pPr algn="ctr"/>
            <a:r>
              <a:rPr lang="en-US" dirty="0" smtClean="0"/>
              <a:t>SAANS Foundation</a:t>
            </a:r>
          </a:p>
          <a:p>
            <a:pPr algn="ctr"/>
            <a:r>
              <a:rPr lang="en-US" dirty="0" smtClean="0"/>
              <a:t>A </a:t>
            </a:r>
            <a:r>
              <a:rPr lang="en-US" dirty="0" err="1" smtClean="0"/>
              <a:t>Superspecialty</a:t>
            </a:r>
            <a:r>
              <a:rPr lang="en-US" dirty="0" smtClean="0"/>
              <a:t> Center for Respiratory, Critical Care, Allergy, Sleep, Rehabilitation &amp; Training</a:t>
            </a:r>
            <a:endParaRPr lang="en-IN" dirty="0"/>
          </a:p>
        </p:txBody>
      </p:sp>
    </p:spTree>
    <p:extLst>
      <p:ext uri="{BB962C8B-B14F-4D97-AF65-F5344CB8AC3E}">
        <p14:creationId xmlns:p14="http://schemas.microsoft.com/office/powerpoint/2010/main" val="22563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54" y="196770"/>
            <a:ext cx="6237697" cy="731900"/>
          </a:xfrm>
        </p:spPr>
        <p:txBody>
          <a:bodyPr>
            <a:normAutofit/>
          </a:bodyPr>
          <a:lstStyle/>
          <a:p>
            <a:pPr algn="ctr"/>
            <a:r>
              <a:rPr lang="en-US" sz="3200" b="1" dirty="0">
                <a:latin typeface="Californian FB" pitchFamily="18" charset="0"/>
              </a:rPr>
              <a:t>People Behind</a:t>
            </a:r>
          </a:p>
        </p:txBody>
      </p:sp>
      <p:sp>
        <p:nvSpPr>
          <p:cNvPr id="4" name="Slide Number Placeholder 3"/>
          <p:cNvSpPr>
            <a:spLocks noGrp="1"/>
          </p:cNvSpPr>
          <p:nvPr>
            <p:ph type="sldNum" sz="quarter" idx="12"/>
          </p:nvPr>
        </p:nvSpPr>
        <p:spPr>
          <a:xfrm>
            <a:off x="195072" y="6488100"/>
            <a:ext cx="609600" cy="457200"/>
          </a:xfrm>
        </p:spPr>
        <p:txBody>
          <a:bodyPr/>
          <a:lstStyle/>
          <a:p>
            <a:fld id="{3162FFC6-05A2-4577-9107-E1F0F2079BA0}" type="slidenum">
              <a:rPr lang="en-IN" smtClean="0"/>
              <a:pPr/>
              <a:t>7</a:t>
            </a:fld>
            <a:endParaRPr lang="en-IN" dirty="0"/>
          </a:p>
        </p:txBody>
      </p:sp>
      <p:sp>
        <p:nvSpPr>
          <p:cNvPr id="6" name="TextBox 5"/>
          <p:cNvSpPr txBox="1"/>
          <p:nvPr/>
        </p:nvSpPr>
        <p:spPr>
          <a:xfrm>
            <a:off x="2613397" y="1135032"/>
            <a:ext cx="5417382" cy="5355312"/>
          </a:xfrm>
          <a:prstGeom prst="rect">
            <a:avLst/>
          </a:prstGeom>
          <a:noFill/>
        </p:spPr>
        <p:txBody>
          <a:bodyPr wrap="square" rtlCol="0">
            <a:spAutoFit/>
          </a:bodyPr>
          <a:lstStyle/>
          <a:p>
            <a:r>
              <a:rPr lang="en-US" b="1" dirty="0">
                <a:latin typeface="Californian FB" pitchFamily="18" charset="0"/>
              </a:rPr>
              <a:t>Dr. P.P. Bose</a:t>
            </a:r>
          </a:p>
          <a:p>
            <a:r>
              <a:rPr lang="en-US" i="1" dirty="0">
                <a:latin typeface="Californian FB" pitchFamily="18" charset="0"/>
              </a:rPr>
              <a:t>Founder , SAANS Foundation</a:t>
            </a:r>
          </a:p>
          <a:p>
            <a:r>
              <a:rPr lang="en-US" i="1" dirty="0">
                <a:latin typeface="Californian FB" pitchFamily="18" charset="0"/>
              </a:rPr>
              <a:t>Chairman, SAKSHAM</a:t>
            </a:r>
          </a:p>
          <a:p>
            <a:endParaRPr lang="en-US" b="1" dirty="0">
              <a:latin typeface="Californian FB" pitchFamily="18" charset="0"/>
            </a:endParaRPr>
          </a:p>
          <a:p>
            <a:r>
              <a:rPr lang="en-US" b="1" dirty="0">
                <a:latin typeface="Californian FB" pitchFamily="18" charset="0"/>
              </a:rPr>
              <a:t>Dr. </a:t>
            </a:r>
            <a:r>
              <a:rPr lang="en-US" b="1" dirty="0" err="1">
                <a:latin typeface="Californian FB" pitchFamily="18" charset="0"/>
              </a:rPr>
              <a:t>Mausmi</a:t>
            </a:r>
            <a:r>
              <a:rPr lang="en-US" b="1" dirty="0">
                <a:latin typeface="Californian FB" pitchFamily="18" charset="0"/>
              </a:rPr>
              <a:t> Bose</a:t>
            </a:r>
          </a:p>
          <a:p>
            <a:r>
              <a:rPr lang="en-US" dirty="0">
                <a:latin typeface="Californian FB" pitchFamily="18" charset="0"/>
              </a:rPr>
              <a:t>Vice- President, </a:t>
            </a:r>
            <a:r>
              <a:rPr lang="en-US" i="1" dirty="0">
                <a:latin typeface="Californian FB" pitchFamily="18" charset="0"/>
              </a:rPr>
              <a:t>SAANS Foundation</a:t>
            </a:r>
          </a:p>
          <a:p>
            <a:r>
              <a:rPr lang="en-US" i="1" dirty="0">
                <a:latin typeface="Californian FB" pitchFamily="18" charset="0"/>
              </a:rPr>
              <a:t>Co- Chairman, </a:t>
            </a:r>
            <a:r>
              <a:rPr lang="en-US" i="1" dirty="0" smtClean="0">
                <a:latin typeface="Californian FB" pitchFamily="18" charset="0"/>
              </a:rPr>
              <a:t>SAKSHAM</a:t>
            </a:r>
          </a:p>
          <a:p>
            <a:endParaRPr lang="en-US" i="1" dirty="0">
              <a:latin typeface="Californian FB" pitchFamily="18" charset="0"/>
            </a:endParaRPr>
          </a:p>
          <a:p>
            <a:r>
              <a:rPr lang="en-US" b="1" dirty="0">
                <a:latin typeface="Californian FB" pitchFamily="18" charset="0"/>
              </a:rPr>
              <a:t>Mr. </a:t>
            </a:r>
            <a:r>
              <a:rPr lang="en-US" b="1" dirty="0" err="1">
                <a:latin typeface="Californian FB" pitchFamily="18" charset="0"/>
              </a:rPr>
              <a:t>Ranjan</a:t>
            </a:r>
            <a:r>
              <a:rPr lang="en-US" b="1" dirty="0">
                <a:latin typeface="Californian FB" pitchFamily="18" charset="0"/>
              </a:rPr>
              <a:t> </a:t>
            </a:r>
            <a:r>
              <a:rPr lang="en-US" b="1" dirty="0" smtClean="0">
                <a:latin typeface="Californian FB" pitchFamily="18" charset="0"/>
              </a:rPr>
              <a:t>Bose</a:t>
            </a:r>
          </a:p>
          <a:p>
            <a:r>
              <a:rPr lang="en-US" i="1" dirty="0">
                <a:latin typeface="Californian FB" pitchFamily="18" charset="0"/>
              </a:rPr>
              <a:t>Chief advisor and </a:t>
            </a:r>
            <a:r>
              <a:rPr lang="en-US" i="1" dirty="0" smtClean="0">
                <a:latin typeface="Californian FB" pitchFamily="18" charset="0"/>
              </a:rPr>
              <a:t>Planning, SAANS-SAKSHAM</a:t>
            </a:r>
            <a:endParaRPr lang="en-US" i="1" dirty="0">
              <a:latin typeface="Californian FB" pitchFamily="18" charset="0"/>
            </a:endParaRPr>
          </a:p>
          <a:p>
            <a:endParaRPr lang="en-US" b="1" dirty="0">
              <a:latin typeface="Californian FB" pitchFamily="18" charset="0"/>
            </a:endParaRPr>
          </a:p>
          <a:p>
            <a:r>
              <a:rPr lang="en-US" b="1" dirty="0">
                <a:latin typeface="Californian FB" pitchFamily="18" charset="0"/>
              </a:rPr>
              <a:t>Ms. </a:t>
            </a:r>
            <a:r>
              <a:rPr lang="en-US" b="1" dirty="0" err="1">
                <a:latin typeface="Californian FB" pitchFamily="18" charset="0"/>
              </a:rPr>
              <a:t>Madhulika</a:t>
            </a:r>
            <a:r>
              <a:rPr lang="en-US" b="1" dirty="0">
                <a:latin typeface="Californian FB" pitchFamily="18" charset="0"/>
              </a:rPr>
              <a:t> </a:t>
            </a:r>
            <a:r>
              <a:rPr lang="en-US" b="1" dirty="0" err="1">
                <a:latin typeface="Californian FB" pitchFamily="18" charset="0"/>
              </a:rPr>
              <a:t>Chatterjee</a:t>
            </a:r>
            <a:endParaRPr lang="en-US" b="1" dirty="0">
              <a:latin typeface="Californian FB" pitchFamily="18" charset="0"/>
            </a:endParaRPr>
          </a:p>
          <a:p>
            <a:r>
              <a:rPr lang="en-US" i="1" dirty="0">
                <a:latin typeface="Californian FB" pitchFamily="18" charset="0"/>
              </a:rPr>
              <a:t>Senior Consultant &amp; Project Head, </a:t>
            </a:r>
            <a:r>
              <a:rPr lang="en-US" i="1" dirty="0" smtClean="0">
                <a:latin typeface="Californian FB" pitchFamily="18" charset="0"/>
              </a:rPr>
              <a:t>SAANS-SAKSHAM</a:t>
            </a:r>
            <a:endParaRPr lang="en-US" dirty="0">
              <a:latin typeface="Californian FB" pitchFamily="18" charset="0"/>
            </a:endParaRPr>
          </a:p>
          <a:p>
            <a:endParaRPr lang="en-US" b="1" dirty="0">
              <a:latin typeface="Californian FB" pitchFamily="18" charset="0"/>
            </a:endParaRPr>
          </a:p>
          <a:p>
            <a:r>
              <a:rPr lang="en-US" b="1" dirty="0">
                <a:latin typeface="Californian FB" pitchFamily="18" charset="0"/>
              </a:rPr>
              <a:t>Ms. </a:t>
            </a:r>
            <a:r>
              <a:rPr lang="en-US" b="1" dirty="0" err="1">
                <a:latin typeface="Californian FB" pitchFamily="18" charset="0"/>
              </a:rPr>
              <a:t>Sharmila</a:t>
            </a:r>
            <a:r>
              <a:rPr lang="en-US" b="1" dirty="0">
                <a:latin typeface="Californian FB" pitchFamily="18" charset="0"/>
              </a:rPr>
              <a:t> Abraham</a:t>
            </a:r>
          </a:p>
          <a:p>
            <a:r>
              <a:rPr lang="en-US" i="1" dirty="0">
                <a:latin typeface="Californian FB" pitchFamily="18" charset="0"/>
              </a:rPr>
              <a:t>Co- Chair, SAANS-SAKSHAM</a:t>
            </a:r>
          </a:p>
          <a:p>
            <a:endParaRPr lang="en-US" b="1" dirty="0">
              <a:latin typeface="Californian FB" pitchFamily="18" charset="0"/>
            </a:endParaRPr>
          </a:p>
          <a:p>
            <a:r>
              <a:rPr lang="en-US" b="1" dirty="0">
                <a:latin typeface="Californian FB" pitchFamily="18" charset="0"/>
              </a:rPr>
              <a:t>Dr. </a:t>
            </a:r>
            <a:r>
              <a:rPr lang="en-US" b="1" dirty="0" err="1">
                <a:latin typeface="Californian FB" pitchFamily="18" charset="0"/>
              </a:rPr>
              <a:t>Siddhant</a:t>
            </a:r>
            <a:r>
              <a:rPr lang="en-US" b="1" dirty="0">
                <a:latin typeface="Californian FB" pitchFamily="18" charset="0"/>
              </a:rPr>
              <a:t> </a:t>
            </a:r>
            <a:r>
              <a:rPr lang="en-US" b="1" dirty="0" err="1">
                <a:latin typeface="Californian FB" pitchFamily="18" charset="0"/>
              </a:rPr>
              <a:t>Dutta</a:t>
            </a:r>
            <a:r>
              <a:rPr lang="en-US" b="1" dirty="0">
                <a:latin typeface="Californian FB" pitchFamily="18" charset="0"/>
              </a:rPr>
              <a:t> (P.T)</a:t>
            </a:r>
            <a:endParaRPr lang="en-US" i="1" dirty="0">
              <a:latin typeface="Californian FB" pitchFamily="18" charset="0"/>
            </a:endParaRPr>
          </a:p>
          <a:p>
            <a:r>
              <a:rPr lang="en-US" i="1" dirty="0">
                <a:latin typeface="Californian FB" pitchFamily="18" charset="0"/>
              </a:rPr>
              <a:t>Director Rehabilitation, SAANS </a:t>
            </a:r>
            <a:r>
              <a:rPr lang="en-US" i="1" dirty="0" smtClean="0">
                <a:latin typeface="Californian FB" pitchFamily="18" charset="0"/>
              </a:rPr>
              <a:t>Foundation</a:t>
            </a:r>
            <a:endParaRPr lang="en-US" i="1" dirty="0">
              <a:latin typeface="Californian FB" pitchFamily="18" charset="0"/>
            </a:endParaRPr>
          </a:p>
        </p:txBody>
      </p:sp>
      <p:pic>
        <p:nvPicPr>
          <p:cNvPr id="89090" name="Picture 2" descr="C:\user\Desktop\Saans team.jpg"/>
          <p:cNvPicPr>
            <a:picLocks noChangeAspect="1" noChangeArrowheads="1"/>
          </p:cNvPicPr>
          <p:nvPr/>
        </p:nvPicPr>
        <p:blipFill>
          <a:blip r:embed="rId2" cstate="print"/>
          <a:srcRect/>
          <a:stretch>
            <a:fillRect/>
          </a:stretch>
        </p:blipFill>
        <p:spPr bwMode="auto">
          <a:xfrm>
            <a:off x="8165273" y="2016919"/>
            <a:ext cx="998393" cy="975805"/>
          </a:xfrm>
          <a:prstGeom prst="rect">
            <a:avLst/>
          </a:prstGeom>
          <a:noFill/>
        </p:spPr>
      </p:pic>
      <p:pic>
        <p:nvPicPr>
          <p:cNvPr id="89092" name="Picture 4" descr="C:\user\Desktop\sharmila_1.jpg"/>
          <p:cNvPicPr>
            <a:picLocks noChangeAspect="1" noChangeArrowheads="1"/>
          </p:cNvPicPr>
          <p:nvPr/>
        </p:nvPicPr>
        <p:blipFill>
          <a:blip r:embed="rId3"/>
          <a:srcRect/>
          <a:stretch>
            <a:fillRect/>
          </a:stretch>
        </p:blipFill>
        <p:spPr bwMode="auto">
          <a:xfrm>
            <a:off x="8229600" y="4896111"/>
            <a:ext cx="1039438" cy="845754"/>
          </a:xfrm>
          <a:prstGeom prst="rect">
            <a:avLst/>
          </a:prstGeom>
          <a:noFill/>
        </p:spPr>
      </p:pic>
      <p:pic>
        <p:nvPicPr>
          <p:cNvPr id="89093" name="Picture 5" descr="C:\user\Desktop\1462775445772-0beafc7aca4fd2947a46b0d345ce23c5.jpeg"/>
          <p:cNvPicPr>
            <a:picLocks noChangeAspect="1" noChangeArrowheads="1"/>
          </p:cNvPicPr>
          <p:nvPr/>
        </p:nvPicPr>
        <p:blipFill>
          <a:blip r:embed="rId4" cstate="print"/>
          <a:srcRect/>
          <a:stretch>
            <a:fillRect/>
          </a:stretch>
        </p:blipFill>
        <p:spPr bwMode="auto">
          <a:xfrm>
            <a:off x="8229600" y="5751175"/>
            <a:ext cx="1039438" cy="979406"/>
          </a:xfrm>
          <a:prstGeom prst="rect">
            <a:avLst/>
          </a:prstGeom>
          <a:noFill/>
        </p:spPr>
      </p:pic>
      <p:pic>
        <p:nvPicPr>
          <p:cNvPr id="89094" name="Picture 6" descr="C:\user\Desktop\Dr Bose India Today (1).jpg"/>
          <p:cNvPicPr>
            <a:picLocks noChangeAspect="1" noChangeArrowheads="1"/>
          </p:cNvPicPr>
          <p:nvPr/>
        </p:nvPicPr>
        <p:blipFill>
          <a:blip r:embed="rId5"/>
          <a:srcRect/>
          <a:stretch>
            <a:fillRect/>
          </a:stretch>
        </p:blipFill>
        <p:spPr bwMode="auto">
          <a:xfrm>
            <a:off x="8165273" y="1030154"/>
            <a:ext cx="998394" cy="977176"/>
          </a:xfrm>
          <a:prstGeom prst="rect">
            <a:avLst/>
          </a:prstGeom>
          <a:noFill/>
        </p:spPr>
      </p:pic>
      <p:pic>
        <p:nvPicPr>
          <p:cNvPr id="89095" name="Picture 7" descr="C:\user\Desktop\PHOTO.jpg"/>
          <p:cNvPicPr>
            <a:picLocks noChangeAspect="1" noChangeArrowheads="1"/>
          </p:cNvPicPr>
          <p:nvPr/>
        </p:nvPicPr>
        <p:blipFill>
          <a:blip r:embed="rId6"/>
          <a:srcRect/>
          <a:stretch>
            <a:fillRect/>
          </a:stretch>
        </p:blipFill>
        <p:spPr bwMode="auto">
          <a:xfrm>
            <a:off x="8229600" y="3918468"/>
            <a:ext cx="1039438" cy="975728"/>
          </a:xfrm>
          <a:prstGeom prst="rect">
            <a:avLst/>
          </a:prstGeom>
          <a:noFill/>
        </p:spPr>
      </p:pic>
    </p:spTree>
    <p:extLst>
      <p:ext uri="{BB962C8B-B14F-4D97-AF65-F5344CB8AC3E}">
        <p14:creationId xmlns:p14="http://schemas.microsoft.com/office/powerpoint/2010/main" val="4006248682"/>
      </p:ext>
    </p:extLst>
  </p:cSld>
  <p:clrMapOvr>
    <a:masterClrMapping/>
  </p:clrMapOvr>
  <mc:AlternateContent xmlns:mc="http://schemas.openxmlformats.org/markup-compatibility/2006" xmlns:p14="http://schemas.microsoft.com/office/powerpoint/2010/main">
    <mc:Choice Requires="p14">
      <p:transition spd="med" p14:dur="700" advTm="200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Project Partners</a:t>
            </a:r>
            <a:endParaRPr lang="en-IN" dirty="0"/>
          </a:p>
        </p:txBody>
      </p:sp>
      <p:pic>
        <p:nvPicPr>
          <p:cNvPr id="4" name="Picture 3" descr="C:\Users\Partho\Downloads\31337930_210132296253463_8689521209000138922_n.png"/>
          <p:cNvPicPr>
            <a:picLocks noChangeAspect="1" noChangeArrowheads="1"/>
          </p:cNvPicPr>
          <p:nvPr/>
        </p:nvPicPr>
        <p:blipFill>
          <a:blip r:embed="rId2" cstate="print"/>
          <a:srcRect/>
          <a:stretch>
            <a:fillRect/>
          </a:stretch>
        </p:blipFill>
        <p:spPr bwMode="auto">
          <a:xfrm>
            <a:off x="2980565" y="1611865"/>
            <a:ext cx="3458235" cy="1415328"/>
          </a:xfrm>
          <a:prstGeom prst="rect">
            <a:avLst/>
          </a:prstGeom>
          <a:noFill/>
        </p:spPr>
      </p:pic>
      <p:pic>
        <p:nvPicPr>
          <p:cNvPr id="5" name="Picture 2" descr="C:\Users\Partho\Downloads\8f9de358-02a4-40bc-9f8e-56a09f1b694f.JPG"/>
          <p:cNvPicPr>
            <a:picLocks noChangeAspect="1" noChangeArrowheads="1"/>
          </p:cNvPicPr>
          <p:nvPr/>
        </p:nvPicPr>
        <p:blipFill>
          <a:blip r:embed="rId3"/>
          <a:srcRect/>
          <a:stretch>
            <a:fillRect/>
          </a:stretch>
        </p:blipFill>
        <p:spPr bwMode="auto">
          <a:xfrm>
            <a:off x="6438800" y="1605618"/>
            <a:ext cx="1547638" cy="1433017"/>
          </a:xfrm>
          <a:prstGeom prst="rect">
            <a:avLst/>
          </a:prstGeom>
          <a:noFill/>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72" y="1611865"/>
            <a:ext cx="2606043" cy="141532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175" y="4207944"/>
            <a:ext cx="2008956" cy="20089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8830" y="4205663"/>
            <a:ext cx="1997807" cy="2011237"/>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08405" y="3036353"/>
            <a:ext cx="2863978" cy="1160149"/>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1163" y="1617194"/>
            <a:ext cx="3354110" cy="1409999"/>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99818" y="3036353"/>
            <a:ext cx="1175456" cy="1160149"/>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94405" y="3036353"/>
            <a:ext cx="2883390" cy="1160149"/>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13709" y="4201045"/>
            <a:ext cx="2741854" cy="2059437"/>
          </a:xfrm>
          <a:prstGeom prst="rect">
            <a:avLst/>
          </a:prstGeom>
        </p:spPr>
      </p:pic>
      <p:pic>
        <p:nvPicPr>
          <p:cNvPr id="18" name="Picture 17"/>
          <p:cNvPicPr>
            <a:picLocks noChangeAspect="1"/>
          </p:cNvPicPr>
          <p:nvPr/>
        </p:nvPicPr>
        <p:blipFill>
          <a:blip r:embed="rId12"/>
          <a:stretch>
            <a:fillRect/>
          </a:stretch>
        </p:blipFill>
        <p:spPr>
          <a:xfrm>
            <a:off x="9379435" y="4185348"/>
            <a:ext cx="2055245" cy="2055245"/>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5672" y="3038635"/>
            <a:ext cx="3930712" cy="1157867"/>
          </a:xfrm>
          <a:prstGeom prst="rect">
            <a:avLst/>
          </a:prstGeom>
        </p:spPr>
      </p:pic>
      <p:pic>
        <p:nvPicPr>
          <p:cNvPr id="21" name="Picture 2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95336" y="4181968"/>
            <a:ext cx="2058625" cy="2058625"/>
          </a:xfrm>
          <a:prstGeom prst="rect">
            <a:avLst/>
          </a:prstGeom>
        </p:spPr>
      </p:pic>
    </p:spTree>
    <p:extLst>
      <p:ext uri="{BB962C8B-B14F-4D97-AF65-F5344CB8AC3E}">
        <p14:creationId xmlns:p14="http://schemas.microsoft.com/office/powerpoint/2010/main" val="308311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Picture 2" descr="C:\DOCUME~1\PPD725~1.BOS\LOCALS~1\Temp\~AUT0015.bmp"/>
          <p:cNvPicPr>
            <a:picLocks noGrp="1" noChangeAspect="1" noChangeArrowheads="1"/>
          </p:cNvPicPr>
          <p:nvPr>
            <p:ph idx="1"/>
          </p:nvPr>
        </p:nvPicPr>
        <p:blipFill>
          <a:blip r:embed="rId2"/>
          <a:srcRect/>
          <a:stretch>
            <a:fillRect/>
          </a:stretch>
        </p:blipFill>
        <p:spPr bwMode="auto">
          <a:xfrm>
            <a:off x="2245485" y="1828800"/>
            <a:ext cx="7558268" cy="4932090"/>
          </a:xfrm>
          <a:prstGeom prst="rect">
            <a:avLst/>
          </a:prstGeom>
          <a:noFill/>
          <a:ln w="9525">
            <a:noFill/>
            <a:miter lim="800000"/>
            <a:headEnd/>
            <a:tailEnd/>
          </a:ln>
        </p:spPr>
      </p:pic>
      <p:pic>
        <p:nvPicPr>
          <p:cNvPr id="5" name="Picture 3" descr="C:\DOCUME~1\PPD725~1.BOS\LOCALS~1\Temp\~AUT0016.bmp"/>
          <p:cNvPicPr>
            <a:picLocks noChangeAspect="1" noChangeArrowheads="1"/>
          </p:cNvPicPr>
          <p:nvPr/>
        </p:nvPicPr>
        <p:blipFill>
          <a:blip r:embed="rId3"/>
          <a:srcRect/>
          <a:stretch>
            <a:fillRect/>
          </a:stretch>
        </p:blipFill>
        <p:spPr bwMode="auto">
          <a:xfrm>
            <a:off x="0" y="21501"/>
            <a:ext cx="12192000" cy="1807299"/>
          </a:xfrm>
          <a:prstGeom prst="rect">
            <a:avLst/>
          </a:prstGeom>
          <a:noFill/>
          <a:ln w="9525">
            <a:noFill/>
            <a:miter lim="800000"/>
            <a:headEnd/>
            <a:tailEnd/>
          </a:ln>
        </p:spPr>
      </p:pic>
    </p:spTree>
    <p:extLst>
      <p:ext uri="{BB962C8B-B14F-4D97-AF65-F5344CB8AC3E}">
        <p14:creationId xmlns:p14="http://schemas.microsoft.com/office/powerpoint/2010/main" val="279446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Dr.Bose\Desktop\empath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206" y="2357430"/>
            <a:ext cx="1143008" cy="8068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596198" y="3214687"/>
            <a:ext cx="3357586" cy="615553"/>
          </a:xfrm>
          <a:prstGeom prst="rect">
            <a:avLst/>
          </a:prstGeom>
        </p:spPr>
        <p:txBody>
          <a:bodyPr wrap="square">
            <a:spAutoFit/>
          </a:bodyPr>
          <a:lstStyle/>
          <a:p>
            <a:pPr marL="342900" indent="-342900" algn="ctr"/>
            <a:r>
              <a:rPr lang="en-US" b="1" dirty="0">
                <a:latin typeface="Garamond" charset="0"/>
                <a:ea typeface="Garamond" charset="0"/>
                <a:cs typeface="Garamond" charset="0"/>
              </a:rPr>
              <a:t>Our Philosophy</a:t>
            </a:r>
            <a:endParaRPr lang="en-US" dirty="0">
              <a:latin typeface="Garamond" charset="0"/>
              <a:ea typeface="Garamond" charset="0"/>
              <a:cs typeface="Garamond" charset="0"/>
            </a:endParaRPr>
          </a:p>
          <a:p>
            <a:pPr algn="ctr"/>
            <a:r>
              <a:rPr lang="en-US" sz="1400" dirty="0">
                <a:latin typeface="Garamond" charset="0"/>
                <a:ea typeface="Garamond" charset="0"/>
                <a:cs typeface="Garamond" charset="0"/>
              </a:rPr>
              <a:t>“</a:t>
            </a:r>
            <a:r>
              <a:rPr lang="en-US" sz="1600" dirty="0">
                <a:latin typeface="Garamond" charset="0"/>
                <a:ea typeface="Garamond" charset="0"/>
                <a:cs typeface="Garamond" charset="0"/>
              </a:rPr>
              <a:t>Creating Empathy not Sympathy”</a:t>
            </a:r>
          </a:p>
        </p:txBody>
      </p:sp>
      <p:pic>
        <p:nvPicPr>
          <p:cNvPr id="4" name="Content Placeholder 5" descr="C:\Users\Vaio\Downloads\wellness 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1422" y="1714489"/>
            <a:ext cx="4034992" cy="38614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24364" y="5572141"/>
            <a:ext cx="3000396" cy="615553"/>
          </a:xfrm>
          <a:prstGeom prst="rect">
            <a:avLst/>
          </a:prstGeom>
        </p:spPr>
        <p:txBody>
          <a:bodyPr wrap="square">
            <a:spAutoFit/>
          </a:bodyPr>
          <a:lstStyle/>
          <a:p>
            <a:r>
              <a:rPr lang="en-US" b="1" dirty="0"/>
              <a:t>           Our Approach</a:t>
            </a:r>
          </a:p>
          <a:p>
            <a:r>
              <a:rPr lang="en-US" sz="1600" dirty="0"/>
              <a:t>“Journey from Illness to wellness”</a:t>
            </a:r>
            <a:endParaRPr lang="en-IN" sz="1600" dirty="0"/>
          </a:p>
        </p:txBody>
      </p:sp>
      <p:pic>
        <p:nvPicPr>
          <p:cNvPr id="6" name="Picture 2" descr="C:\Users\user\Desktop\wellness-keywords.gif"/>
          <p:cNvPicPr>
            <a:picLocks noChangeAspect="1" noChangeArrowheads="1"/>
          </p:cNvPicPr>
          <p:nvPr/>
        </p:nvPicPr>
        <p:blipFill>
          <a:blip r:embed="rId5"/>
          <a:srcRect/>
          <a:stretch>
            <a:fillRect/>
          </a:stretch>
        </p:blipFill>
        <p:spPr bwMode="auto">
          <a:xfrm>
            <a:off x="2381224" y="2000240"/>
            <a:ext cx="1214446" cy="1214446"/>
          </a:xfrm>
          <a:prstGeom prst="rect">
            <a:avLst/>
          </a:prstGeom>
          <a:noFill/>
        </p:spPr>
      </p:pic>
      <p:sp>
        <p:nvSpPr>
          <p:cNvPr id="10" name="Rectangle 9"/>
          <p:cNvSpPr/>
          <p:nvPr/>
        </p:nvSpPr>
        <p:spPr>
          <a:xfrm>
            <a:off x="3667108" y="4143380"/>
            <a:ext cx="4786346" cy="400110"/>
          </a:xfrm>
          <a:prstGeom prst="rect">
            <a:avLst/>
          </a:prstGeom>
        </p:spPr>
        <p:txBody>
          <a:bodyPr wrap="square">
            <a:spAutoFit/>
          </a:bodyPr>
          <a:lstStyle/>
          <a:p>
            <a:r>
              <a:rPr lang="en-US" sz="2000" b="1" dirty="0">
                <a:cs typeface="Arial" pitchFamily="34" charset="0"/>
              </a:rPr>
              <a:t>                            </a:t>
            </a:r>
            <a:endParaRPr lang="en-IN" sz="1600" dirty="0"/>
          </a:p>
        </p:txBody>
      </p:sp>
      <p:sp>
        <p:nvSpPr>
          <p:cNvPr id="11" name="Rectangle 10"/>
          <p:cNvSpPr/>
          <p:nvPr/>
        </p:nvSpPr>
        <p:spPr>
          <a:xfrm>
            <a:off x="2809852" y="4929198"/>
            <a:ext cx="6072230" cy="400110"/>
          </a:xfrm>
          <a:prstGeom prst="rect">
            <a:avLst/>
          </a:prstGeom>
        </p:spPr>
        <p:txBody>
          <a:bodyPr wrap="square">
            <a:spAutoFit/>
          </a:bodyPr>
          <a:lstStyle/>
          <a:p>
            <a:pPr algn="ctr">
              <a:buNone/>
            </a:pPr>
            <a:r>
              <a:rPr lang="en-US" sz="2000" b="1" dirty="0"/>
              <a:t>     </a:t>
            </a:r>
            <a:endParaRPr lang="en-IN" sz="2000" dirty="0"/>
          </a:p>
        </p:txBody>
      </p:sp>
      <p:sp>
        <p:nvSpPr>
          <p:cNvPr id="12" name="Rectangle 11"/>
          <p:cNvSpPr/>
          <p:nvPr/>
        </p:nvSpPr>
        <p:spPr>
          <a:xfrm>
            <a:off x="3238480" y="6357958"/>
            <a:ext cx="5143536" cy="400110"/>
          </a:xfrm>
          <a:prstGeom prst="rect">
            <a:avLst/>
          </a:prstGeom>
        </p:spPr>
        <p:txBody>
          <a:bodyPr wrap="square">
            <a:spAutoFit/>
          </a:bodyPr>
          <a:lstStyle/>
          <a:p>
            <a:r>
              <a:rPr lang="en-US" dirty="0"/>
              <a:t>                   </a:t>
            </a:r>
            <a:r>
              <a:rPr lang="en-US" sz="2000" b="1" dirty="0"/>
              <a:t>www.saansfoundationindia.com</a:t>
            </a:r>
            <a:endParaRPr lang="en-IN" sz="2000" b="1" dirty="0"/>
          </a:p>
        </p:txBody>
      </p:sp>
      <p:sp>
        <p:nvSpPr>
          <p:cNvPr id="13" name="Rectangle 12"/>
          <p:cNvSpPr/>
          <p:nvPr/>
        </p:nvSpPr>
        <p:spPr>
          <a:xfrm>
            <a:off x="1524000" y="3143248"/>
            <a:ext cx="2428860" cy="677108"/>
          </a:xfrm>
          <a:prstGeom prst="rect">
            <a:avLst/>
          </a:prstGeom>
        </p:spPr>
        <p:txBody>
          <a:bodyPr wrap="square">
            <a:spAutoFit/>
          </a:bodyPr>
          <a:lstStyle/>
          <a:p>
            <a:r>
              <a:rPr lang="en-US" b="1" dirty="0">
                <a:latin typeface="Garamond" pitchFamily="18" charset="0"/>
                <a:cs typeface="Arial" pitchFamily="34" charset="0"/>
              </a:rPr>
              <a:t>              Our Belief</a:t>
            </a:r>
            <a:r>
              <a:rPr lang="en-US" dirty="0">
                <a:latin typeface="Garamond" pitchFamily="18" charset="0"/>
                <a:cs typeface="Arial" pitchFamily="34" charset="0"/>
              </a:rPr>
              <a:t> </a:t>
            </a:r>
            <a:endParaRPr lang="en-US" sz="2400" dirty="0">
              <a:latin typeface="Garamond" pitchFamily="18" charset="0"/>
              <a:cs typeface="Arial" pitchFamily="34" charset="0"/>
            </a:endParaRPr>
          </a:p>
          <a:p>
            <a:r>
              <a:rPr lang="en-US" sz="2000" dirty="0">
                <a:latin typeface="Garamond" pitchFamily="18" charset="0"/>
                <a:cs typeface="Arial" pitchFamily="34" charset="0"/>
              </a:rPr>
              <a:t>“</a:t>
            </a:r>
            <a:r>
              <a:rPr lang="en-US" sz="1600" dirty="0">
                <a:latin typeface="Garamond" pitchFamily="18" charset="0"/>
                <a:cs typeface="Arial" pitchFamily="34" charset="0"/>
              </a:rPr>
              <a:t>We can </a:t>
            </a:r>
            <a:r>
              <a:rPr lang="en-US" sz="1400" dirty="0">
                <a:latin typeface="Garamond" pitchFamily="18" charset="0"/>
                <a:cs typeface="Arial" pitchFamily="34" charset="0"/>
              </a:rPr>
              <a:t>Change </a:t>
            </a:r>
            <a:r>
              <a:rPr lang="en-US" sz="1600" dirty="0">
                <a:latin typeface="Garamond" pitchFamily="18" charset="0"/>
                <a:cs typeface="Arial" pitchFamily="34" charset="0"/>
              </a:rPr>
              <a:t>with Chain</a:t>
            </a:r>
            <a:r>
              <a:rPr lang="en-US" sz="1400" dirty="0">
                <a:latin typeface="Garamond" pitchFamily="18" charset="0"/>
                <a:cs typeface="Arial" pitchFamily="34" charset="0"/>
              </a:rPr>
              <a:t>”</a:t>
            </a:r>
            <a:endParaRPr lang="en-IN" sz="1600" dirty="0">
              <a:latin typeface="Garamond" pitchFamily="18" charset="0"/>
            </a:endParaRPr>
          </a:p>
        </p:txBody>
      </p:sp>
      <p:sp>
        <p:nvSpPr>
          <p:cNvPr id="14" name="Rectangle 13"/>
          <p:cNvSpPr/>
          <p:nvPr/>
        </p:nvSpPr>
        <p:spPr>
          <a:xfrm>
            <a:off x="2738414" y="285730"/>
            <a:ext cx="6357982" cy="1323439"/>
          </a:xfrm>
          <a:prstGeom prst="rect">
            <a:avLst/>
          </a:prstGeom>
        </p:spPr>
        <p:txBody>
          <a:bodyPr wrap="square">
            <a:spAutoFit/>
          </a:bodyPr>
          <a:lstStyle/>
          <a:p>
            <a:pPr algn="ctr">
              <a:buNone/>
            </a:pPr>
            <a:r>
              <a:rPr lang="en-US" sz="2400" b="1" dirty="0">
                <a:solidFill>
                  <a:srgbClr val="002060"/>
                </a:solidFill>
              </a:rPr>
              <a:t>Our vision</a:t>
            </a:r>
          </a:p>
          <a:p>
            <a:pPr algn="ctr">
              <a:buNone/>
            </a:pPr>
            <a:r>
              <a:rPr lang="en-US" dirty="0">
                <a:solidFill>
                  <a:srgbClr val="002060"/>
                </a:solidFill>
              </a:rPr>
              <a:t>Reaching people and touching lives by our values of </a:t>
            </a:r>
          </a:p>
          <a:p>
            <a:pPr algn="ctr">
              <a:buNone/>
            </a:pPr>
            <a:r>
              <a:rPr lang="en-US" dirty="0">
                <a:solidFill>
                  <a:srgbClr val="002060"/>
                </a:solidFill>
              </a:rPr>
              <a:t>“</a:t>
            </a:r>
            <a:r>
              <a:rPr lang="en-US" dirty="0" err="1">
                <a:solidFill>
                  <a:srgbClr val="002060"/>
                </a:solidFill>
              </a:rPr>
              <a:t>Quality~Reliability~Trust~Innovation~Training~Empathy</a:t>
            </a:r>
            <a:r>
              <a:rPr lang="en-US" dirty="0">
                <a:solidFill>
                  <a:srgbClr val="002060"/>
                </a:solidFill>
              </a:rPr>
              <a:t>”</a:t>
            </a:r>
          </a:p>
          <a:p>
            <a:pPr algn="ctr">
              <a:buNone/>
            </a:pPr>
            <a:endParaRPr lang="en-IN" sz="2000" dirty="0"/>
          </a:p>
        </p:txBody>
      </p:sp>
    </p:spTree>
    <p:extLst>
      <p:ext uri="{BB962C8B-B14F-4D97-AF65-F5344CB8AC3E}">
        <p14:creationId xmlns:p14="http://schemas.microsoft.com/office/powerpoint/2010/main" val="278415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9175" y="1233648"/>
            <a:ext cx="4641447" cy="5113077"/>
          </a:xfrm>
          <a:prstGeom prst="rect">
            <a:avLst/>
          </a:prstGeom>
        </p:spPr>
      </p:pic>
      <p:sp>
        <p:nvSpPr>
          <p:cNvPr id="16" name="TextBox 15"/>
          <p:cNvSpPr txBox="1"/>
          <p:nvPr/>
        </p:nvSpPr>
        <p:spPr>
          <a:xfrm>
            <a:off x="3102015" y="454177"/>
            <a:ext cx="6076709" cy="584775"/>
          </a:xfrm>
          <a:prstGeom prst="rect">
            <a:avLst/>
          </a:prstGeom>
          <a:noFill/>
          <a:ln>
            <a:noFill/>
          </a:ln>
        </p:spPr>
        <p:txBody>
          <a:bodyPr wrap="square" rtlCol="0" anchor="ctr" anchorCtr="1">
            <a:spAutoFit/>
          </a:bodyPr>
          <a:lstStyle/>
          <a:p>
            <a:r>
              <a:rPr lang="en-US" sz="3200" b="1" dirty="0" smtClean="0">
                <a:solidFill>
                  <a:schemeClr val="tx1">
                    <a:lumMod val="50000"/>
                    <a:lumOff val="50000"/>
                  </a:schemeClr>
                </a:solidFill>
                <a:latin typeface="Californian FB" panose="0207040306080B030204" pitchFamily="18" charset="0"/>
              </a:rPr>
              <a:t>Our Mission: “Saving Lives”</a:t>
            </a:r>
            <a:endParaRPr lang="en-IN" sz="3200" b="1" dirty="0">
              <a:solidFill>
                <a:schemeClr val="tx1">
                  <a:lumMod val="50000"/>
                  <a:lumOff val="50000"/>
                </a:schemeClr>
              </a:solidFill>
              <a:latin typeface="Californian FB" panose="0207040306080B030204" pitchFamily="18" charset="0"/>
            </a:endParaRPr>
          </a:p>
        </p:txBody>
      </p:sp>
      <p:sp>
        <p:nvSpPr>
          <p:cNvPr id="17" name="TextBox 16"/>
          <p:cNvSpPr txBox="1"/>
          <p:nvPr/>
        </p:nvSpPr>
        <p:spPr>
          <a:xfrm>
            <a:off x="2814574" y="968090"/>
            <a:ext cx="6429447" cy="475937"/>
          </a:xfrm>
          <a:prstGeom prst="rect">
            <a:avLst/>
          </a:prstGeom>
          <a:noFill/>
          <a:ln>
            <a:noFill/>
          </a:ln>
        </p:spPr>
        <p:txBody>
          <a:bodyPr wrap="square" rtlCol="0" anchor="ctr" anchorCtr="1">
            <a:spAutoFit/>
          </a:bodyPr>
          <a:lstStyle/>
          <a:p>
            <a:r>
              <a:rPr lang="en-US" sz="2400" b="1" dirty="0" smtClean="0">
                <a:solidFill>
                  <a:srgbClr val="336600"/>
                </a:solidFill>
                <a:latin typeface="Californian FB" panose="0207040306080B030204" pitchFamily="18" charset="0"/>
              </a:rPr>
              <a:t>Through Our</a:t>
            </a:r>
            <a:endParaRPr lang="en-IN" sz="2400" b="1" dirty="0">
              <a:solidFill>
                <a:srgbClr val="336600"/>
              </a:solidFill>
              <a:latin typeface="Californian FB" panose="0207040306080B030204" pitchFamily="18" charset="0"/>
            </a:endParaRPr>
          </a:p>
        </p:txBody>
      </p:sp>
    </p:spTree>
    <p:extLst>
      <p:ext uri="{BB962C8B-B14F-4D97-AF65-F5344CB8AC3E}">
        <p14:creationId xmlns:p14="http://schemas.microsoft.com/office/powerpoint/2010/main" val="47034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
            </a:r>
            <a:br>
              <a:rPr lang="en-US" dirty="0"/>
            </a:br>
            <a:r>
              <a:rPr lang="en-US" dirty="0"/>
              <a:t>Some Facts &amp; </a:t>
            </a:r>
            <a:r>
              <a:rPr lang="en-US" dirty="0" smtClean="0"/>
              <a:t>Figures of Corporate Health</a:t>
            </a:r>
            <a:endParaRPr lang="en-IN" dirty="0"/>
          </a:p>
        </p:txBody>
      </p:sp>
    </p:spTree>
    <p:extLst>
      <p:ext uri="{BB962C8B-B14F-4D97-AF65-F5344CB8AC3E}">
        <p14:creationId xmlns:p14="http://schemas.microsoft.com/office/powerpoint/2010/main" val="31684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Sobering truth</a:t>
            </a:r>
            <a:endParaRPr lang="en-IN" dirty="0">
              <a:latin typeface="Californian FB" panose="0207040306080B030204" pitchFamily="18" charset="0"/>
            </a:endParaRPr>
          </a:p>
        </p:txBody>
      </p:sp>
      <p:sp>
        <p:nvSpPr>
          <p:cNvPr id="3" name="Content Placeholder 2"/>
          <p:cNvSpPr>
            <a:spLocks noGrp="1"/>
          </p:cNvSpPr>
          <p:nvPr>
            <p:ph idx="1"/>
          </p:nvPr>
        </p:nvSpPr>
        <p:spPr/>
        <p:txBody>
          <a:bodyPr>
            <a:normAutofit/>
          </a:bodyPr>
          <a:lstStyle/>
          <a:p>
            <a:pPr fontAlgn="base"/>
            <a:r>
              <a:rPr lang="en-IN" dirty="0" smtClean="0">
                <a:latin typeface="Californian FB" panose="0207040306080B030204" pitchFamily="18" charset="0"/>
              </a:rPr>
              <a:t>India represents the world’s workforce.</a:t>
            </a:r>
          </a:p>
          <a:p>
            <a:pPr fontAlgn="base"/>
            <a:r>
              <a:rPr lang="en-IN" dirty="0" smtClean="0">
                <a:latin typeface="Californian FB" panose="0207040306080B030204" pitchFamily="18" charset="0"/>
              </a:rPr>
              <a:t>Urban professionals are now combating first world problems such as lifestyle illnesses, mental health issues, stress and that elusive work-life balance.</a:t>
            </a:r>
          </a:p>
          <a:p>
            <a:pPr fontAlgn="base"/>
            <a:r>
              <a:rPr lang="en-IN" dirty="0" err="1">
                <a:latin typeface="Californian FB" panose="0207040306080B030204" pitchFamily="18" charset="0"/>
              </a:rPr>
              <a:t>Assocham</a:t>
            </a:r>
            <a:r>
              <a:rPr lang="en-IN" dirty="0">
                <a:latin typeface="Californian FB" panose="0207040306080B030204" pitchFamily="18" charset="0"/>
              </a:rPr>
              <a:t> study released 2017 revealed that 42.5 percent of employees suffer from depression. </a:t>
            </a:r>
          </a:p>
          <a:p>
            <a:pPr fontAlgn="base"/>
            <a:r>
              <a:rPr lang="en-IN" dirty="0">
                <a:latin typeface="Californian FB" panose="0207040306080B030204" pitchFamily="18" charset="0"/>
              </a:rPr>
              <a:t>WHO says that around 350 million people of all ages suffer from depression and it is the leading cause of suicide among 15-29-year-olds. “Such alarming statistics call for awareness to be raised about depression and anxiety” </a:t>
            </a:r>
          </a:p>
          <a:p>
            <a:pPr fontAlgn="base"/>
            <a:endParaRPr lang="en-IN" dirty="0" smtClean="0">
              <a:latin typeface="Californian FB" panose="0207040306080B030204" pitchFamily="18" charset="0"/>
            </a:endParaRPr>
          </a:p>
          <a:p>
            <a:endParaRPr lang="en-IN" dirty="0">
              <a:latin typeface="Californian FB" panose="0207040306080B030204" pitchFamily="18" charset="0"/>
            </a:endParaRPr>
          </a:p>
        </p:txBody>
      </p:sp>
    </p:spTree>
    <p:extLst>
      <p:ext uri="{BB962C8B-B14F-4D97-AF65-F5344CB8AC3E}">
        <p14:creationId xmlns:p14="http://schemas.microsoft.com/office/powerpoint/2010/main" val="115792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7166"/>
            <a:ext cx="7829576" cy="1060472"/>
          </a:xfrm>
        </p:spPr>
        <p:txBody>
          <a:bodyPr/>
          <a:lstStyle/>
          <a:p>
            <a:r>
              <a:rPr lang="en-US" b="1" dirty="0" smtClean="0">
                <a:latin typeface="Californian FB" panose="0207040306080B030204" pitchFamily="18" charset="0"/>
              </a:rPr>
              <a:t>Reasons</a:t>
            </a:r>
            <a:endParaRPr lang="en-IN" b="1" dirty="0">
              <a:latin typeface="Californian FB" panose="0207040306080B030204" pitchFamily="18" charset="0"/>
            </a:endParaRPr>
          </a:p>
        </p:txBody>
      </p:sp>
      <p:sp>
        <p:nvSpPr>
          <p:cNvPr id="3" name="Content Placeholder 2"/>
          <p:cNvSpPr>
            <a:spLocks noGrp="1"/>
          </p:cNvSpPr>
          <p:nvPr>
            <p:ph idx="1"/>
          </p:nvPr>
        </p:nvSpPr>
        <p:spPr>
          <a:xfrm>
            <a:off x="1981200" y="1643051"/>
            <a:ext cx="8186766" cy="4483113"/>
          </a:xfrm>
        </p:spPr>
        <p:txBody>
          <a:bodyPr>
            <a:normAutofit fontScale="92500" lnSpcReduction="10000"/>
          </a:bodyPr>
          <a:lstStyle/>
          <a:p>
            <a:pPr>
              <a:buFont typeface="Wingdings" pitchFamily="2" charset="2"/>
              <a:buChar char="Ø"/>
            </a:pPr>
            <a:r>
              <a:rPr lang="en-IN" dirty="0" smtClean="0">
                <a:latin typeface="Californian FB" panose="0207040306080B030204" pitchFamily="18" charset="0"/>
              </a:rPr>
              <a:t>Fear of job loss, termination, disciplinary actions, and ongoing inquiries</a:t>
            </a:r>
          </a:p>
          <a:p>
            <a:pPr>
              <a:buFont typeface="Wingdings" pitchFamily="2" charset="2"/>
              <a:buChar char="Ø"/>
            </a:pPr>
            <a:r>
              <a:rPr lang="en-IN" dirty="0" smtClean="0">
                <a:latin typeface="Californian FB" panose="0207040306080B030204" pitchFamily="18" charset="0"/>
              </a:rPr>
              <a:t>Financial concerns, huge debts</a:t>
            </a:r>
          </a:p>
          <a:p>
            <a:pPr>
              <a:buFont typeface="Wingdings" pitchFamily="2" charset="2"/>
              <a:buChar char="Ø"/>
            </a:pPr>
            <a:r>
              <a:rPr lang="en-IN" dirty="0" smtClean="0">
                <a:latin typeface="Californian FB" panose="0207040306080B030204" pitchFamily="18" charset="0"/>
              </a:rPr>
              <a:t>Unable to meet expectations, deadlines</a:t>
            </a:r>
          </a:p>
          <a:p>
            <a:pPr>
              <a:buFont typeface="Wingdings" pitchFamily="2" charset="2"/>
              <a:buChar char="Ø"/>
            </a:pPr>
            <a:r>
              <a:rPr lang="en-IN" dirty="0" smtClean="0">
                <a:latin typeface="Californian FB" panose="0207040306080B030204" pitchFamily="18" charset="0"/>
              </a:rPr>
              <a:t>Feelings of failure and unfairness</a:t>
            </a:r>
          </a:p>
          <a:p>
            <a:pPr>
              <a:buFont typeface="Wingdings" pitchFamily="2" charset="2"/>
              <a:buChar char="Ø"/>
            </a:pPr>
            <a:r>
              <a:rPr lang="en-IN" dirty="0" smtClean="0">
                <a:latin typeface="Californian FB" panose="0207040306080B030204" pitchFamily="18" charset="0"/>
              </a:rPr>
              <a:t>Job dissatisfaction, unhappy with the job location (homesickness), no clear job profile (stagnation and frustration)</a:t>
            </a:r>
          </a:p>
          <a:p>
            <a:pPr>
              <a:buFont typeface="Wingdings" pitchFamily="2" charset="2"/>
              <a:buChar char="Ø"/>
            </a:pPr>
            <a:r>
              <a:rPr lang="en-IN" dirty="0" smtClean="0">
                <a:latin typeface="Californian FB" panose="0207040306080B030204" pitchFamily="18" charset="0"/>
              </a:rPr>
              <a:t>Harassment (sexual and non-sexual)</a:t>
            </a:r>
          </a:p>
          <a:p>
            <a:pPr>
              <a:buFont typeface="Wingdings" pitchFamily="2" charset="2"/>
              <a:buChar char="Ø"/>
            </a:pPr>
            <a:r>
              <a:rPr lang="en-IN" dirty="0" smtClean="0">
                <a:latin typeface="Californian FB" panose="0207040306080B030204" pitchFamily="18" charset="0"/>
              </a:rPr>
              <a:t>Excessive burnout, emotional exhaustion, overwork, and sleep deprivation.</a:t>
            </a:r>
          </a:p>
          <a:p>
            <a:pPr>
              <a:buFont typeface="Wingdings" pitchFamily="2" charset="2"/>
              <a:buChar char="Ø"/>
            </a:pPr>
            <a:endParaRPr lang="en-IN" dirty="0">
              <a:latin typeface="Californian FB" panose="0207040306080B030204" pitchFamily="18" charset="0"/>
            </a:endParaRPr>
          </a:p>
        </p:txBody>
      </p:sp>
    </p:spTree>
    <p:extLst>
      <p:ext uri="{BB962C8B-B14F-4D97-AF65-F5344CB8AC3E}">
        <p14:creationId xmlns:p14="http://schemas.microsoft.com/office/powerpoint/2010/main" val="275333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00042"/>
            <a:ext cx="7829576" cy="917596"/>
          </a:xfrm>
        </p:spPr>
        <p:txBody>
          <a:bodyPr/>
          <a:lstStyle/>
          <a:p>
            <a:r>
              <a:rPr lang="en-IN" b="1" dirty="0" smtClean="0">
                <a:latin typeface="Californian FB" panose="0207040306080B030204" pitchFamily="18" charset="0"/>
              </a:rPr>
              <a:t>Signs that something is wrong</a:t>
            </a:r>
            <a:endParaRPr lang="en-IN" dirty="0">
              <a:latin typeface="Californian FB" panose="0207040306080B030204" pitchFamily="18" charset="0"/>
            </a:endParaRPr>
          </a:p>
        </p:txBody>
      </p:sp>
      <p:sp>
        <p:nvSpPr>
          <p:cNvPr id="3" name="Content Placeholder 2"/>
          <p:cNvSpPr>
            <a:spLocks noGrp="1"/>
          </p:cNvSpPr>
          <p:nvPr>
            <p:ph idx="1"/>
          </p:nvPr>
        </p:nvSpPr>
        <p:spPr>
          <a:xfrm>
            <a:off x="1981200" y="1643051"/>
            <a:ext cx="7758138" cy="4483113"/>
          </a:xfrm>
        </p:spPr>
        <p:txBody>
          <a:bodyPr>
            <a:normAutofit/>
          </a:bodyPr>
          <a:lstStyle/>
          <a:p>
            <a:pPr>
              <a:buFont typeface="Wingdings" pitchFamily="2" charset="2"/>
              <a:buChar char="Ø"/>
            </a:pPr>
            <a:r>
              <a:rPr lang="en-IN" dirty="0" smtClean="0">
                <a:latin typeface="Californian FB" panose="0207040306080B030204" pitchFamily="18" charset="0"/>
              </a:rPr>
              <a:t>Absenteeism</a:t>
            </a:r>
          </a:p>
          <a:p>
            <a:pPr>
              <a:buFont typeface="Wingdings" pitchFamily="2" charset="2"/>
              <a:buChar char="Ø"/>
            </a:pPr>
            <a:r>
              <a:rPr lang="en-IN" dirty="0" smtClean="0">
                <a:latin typeface="Californian FB" panose="0207040306080B030204" pitchFamily="18" charset="0"/>
              </a:rPr>
              <a:t>Physical ailments</a:t>
            </a:r>
          </a:p>
          <a:p>
            <a:pPr>
              <a:buFont typeface="Wingdings" pitchFamily="2" charset="2"/>
              <a:buChar char="Ø"/>
            </a:pPr>
            <a:r>
              <a:rPr lang="en-IN" dirty="0" smtClean="0">
                <a:latin typeface="Californian FB" panose="0207040306080B030204" pitchFamily="18" charset="0"/>
              </a:rPr>
              <a:t>Poor work performance</a:t>
            </a:r>
          </a:p>
          <a:p>
            <a:pPr>
              <a:buFont typeface="Wingdings" pitchFamily="2" charset="2"/>
              <a:buChar char="Ø"/>
            </a:pPr>
            <a:r>
              <a:rPr lang="en-IN" dirty="0" smtClean="0">
                <a:latin typeface="Californian FB" panose="0207040306080B030204" pitchFamily="18" charset="0"/>
              </a:rPr>
              <a:t>Accident proneness</a:t>
            </a:r>
          </a:p>
          <a:p>
            <a:pPr>
              <a:buFont typeface="Wingdings" pitchFamily="2" charset="2"/>
              <a:buChar char="Ø"/>
            </a:pPr>
            <a:r>
              <a:rPr lang="en-IN" dirty="0" smtClean="0">
                <a:latin typeface="Californian FB" panose="0207040306080B030204" pitchFamily="18" charset="0"/>
              </a:rPr>
              <a:t>Tension and conflict with co-workers</a:t>
            </a:r>
          </a:p>
          <a:p>
            <a:pPr>
              <a:buFont typeface="Wingdings" pitchFamily="2" charset="2"/>
              <a:buChar char="Ø"/>
            </a:pPr>
            <a:r>
              <a:rPr lang="en-IN" dirty="0" smtClean="0">
                <a:latin typeface="Californian FB" panose="0207040306080B030204" pitchFamily="18" charset="0"/>
              </a:rPr>
              <a:t>Harmful substance abuse</a:t>
            </a:r>
          </a:p>
          <a:p>
            <a:pPr>
              <a:buFont typeface="Wingdings" pitchFamily="2" charset="2"/>
              <a:buChar char="Ø"/>
            </a:pPr>
            <a:r>
              <a:rPr lang="en-IN" dirty="0" smtClean="0">
                <a:latin typeface="Californian FB" panose="0207040306080B030204" pitchFamily="18" charset="0"/>
              </a:rPr>
              <a:t>Alcoholism</a:t>
            </a:r>
          </a:p>
          <a:p>
            <a:pPr>
              <a:buFont typeface="Wingdings" pitchFamily="2" charset="2"/>
              <a:buChar char="Ø"/>
            </a:pPr>
            <a:r>
              <a:rPr lang="en-IN" dirty="0" smtClean="0">
                <a:latin typeface="Californian FB" panose="0207040306080B030204" pitchFamily="18" charset="0"/>
              </a:rPr>
              <a:t>Suicidal ideation</a:t>
            </a:r>
          </a:p>
          <a:p>
            <a:endParaRPr lang="en-IN" dirty="0">
              <a:latin typeface="Californian FB" panose="0207040306080B030204" pitchFamily="18" charset="0"/>
            </a:endParaRPr>
          </a:p>
        </p:txBody>
      </p:sp>
    </p:spTree>
    <p:extLst>
      <p:ext uri="{BB962C8B-B14F-4D97-AF65-F5344CB8AC3E}">
        <p14:creationId xmlns:p14="http://schemas.microsoft.com/office/powerpoint/2010/main" val="8678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830397677"/>
              </p:ext>
            </p:extLst>
          </p:nvPr>
        </p:nvGraphicFramePr>
        <p:xfrm>
          <a:off x="2057400" y="533401"/>
          <a:ext cx="8305800" cy="5745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6414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57961407"/>
              </p:ext>
            </p:extLst>
          </p:nvPr>
        </p:nvGraphicFramePr>
        <p:xfrm>
          <a:off x="1991544" y="428604"/>
          <a:ext cx="8229600" cy="5929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016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90220080"/>
              </p:ext>
            </p:extLst>
          </p:nvPr>
        </p:nvGraphicFramePr>
        <p:xfrm>
          <a:off x="1952596" y="214290"/>
          <a:ext cx="8358246" cy="6429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467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676400" y="858589"/>
            <a:ext cx="8763000" cy="4953000"/>
          </a:xfrm>
          <a:prstGeom prst="rect">
            <a:avLst/>
          </a:prstGeom>
        </p:spPr>
        <p:txBody>
          <a:bodyPr vert="horz" lIns="91440" tIns="45720" rIns="91440" bIns="45720" rtlCol="0">
            <a:noAutofit/>
          </a:bodyPr>
          <a:lstStyle/>
          <a:p>
            <a:pPr>
              <a:spcBef>
                <a:spcPct val="20000"/>
              </a:spcBef>
              <a:defRPr/>
            </a:pPr>
            <a:r>
              <a:rPr lang="en-IN" sz="2400" b="1" i="1" dirty="0">
                <a:latin typeface="Californian FB" panose="0207040306080B030204" pitchFamily="18" charset="0"/>
              </a:rPr>
              <a:t>Research shows 85 %</a:t>
            </a:r>
            <a:r>
              <a:rPr lang="en-IN" sz="2400" dirty="0">
                <a:latin typeface="Californian FB" panose="0207040306080B030204" pitchFamily="18" charset="0"/>
              </a:rPr>
              <a:t> *of the employees in the private sector suffer from    lifestyle-related chronic diseases such as :</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High blood pressure</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Diabetes</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Cardiovascular disease</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Obesity</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Infertility</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Arthritis</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Back pain</a:t>
            </a:r>
          </a:p>
          <a:p>
            <a:pPr marL="1714500" lvl="3" indent="-342900">
              <a:spcBef>
                <a:spcPct val="20000"/>
              </a:spcBef>
              <a:buFont typeface="Wingdings" panose="05000000000000000000" pitchFamily="2" charset="2"/>
              <a:buChar char="Ø"/>
              <a:defRPr/>
            </a:pPr>
            <a:r>
              <a:rPr lang="en-IN" sz="2400" dirty="0">
                <a:latin typeface="Californian FB" panose="0207040306080B030204" pitchFamily="18" charset="0"/>
              </a:rPr>
              <a:t>Knee problems</a:t>
            </a:r>
          </a:p>
          <a:p>
            <a:pPr lvl="3" algn="r">
              <a:spcBef>
                <a:spcPct val="20000"/>
              </a:spcBef>
              <a:defRPr/>
            </a:pPr>
            <a:r>
              <a:rPr lang="en-IN" sz="2400" dirty="0">
                <a:latin typeface="Californian FB" panose="0207040306080B030204" pitchFamily="18" charset="0"/>
              </a:rPr>
              <a:t>*(Associated Chambers of Commerce and Industry of India ASSOCHAM,2013</a:t>
            </a:r>
            <a:r>
              <a:rPr lang="en-IN" sz="2800" dirty="0">
                <a:latin typeface="Californian FB" panose="0207040306080B030204" pitchFamily="18" charset="0"/>
              </a:rPr>
              <a:t>)</a:t>
            </a:r>
            <a:endParaRPr lang="en-US" sz="2800" dirty="0">
              <a:latin typeface="Californian FB" panose="0207040306080B030204" pitchFamily="18" charset="0"/>
            </a:endParaRPr>
          </a:p>
        </p:txBody>
      </p:sp>
    </p:spTree>
    <p:extLst>
      <p:ext uri="{BB962C8B-B14F-4D97-AF65-F5344CB8AC3E}">
        <p14:creationId xmlns:p14="http://schemas.microsoft.com/office/powerpoint/2010/main" val="370425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538" y="797369"/>
            <a:ext cx="11470514" cy="631844"/>
          </a:xfrm>
        </p:spPr>
        <p:txBody>
          <a:bodyPr>
            <a:normAutofit fontScale="90000"/>
          </a:bodyPr>
          <a:lstStyle/>
          <a:p>
            <a:pPr fontAlgn="base"/>
            <a:r>
              <a:rPr lang="en-IN" b="1" dirty="0" smtClean="0">
                <a:latin typeface="Californian FB" panose="0207040306080B030204" pitchFamily="18" charset="0"/>
              </a:rPr>
              <a:t/>
            </a:r>
            <a:br>
              <a:rPr lang="en-IN" b="1" dirty="0" smtClean="0">
                <a:latin typeface="Californian FB" panose="0207040306080B030204" pitchFamily="18" charset="0"/>
              </a:rPr>
            </a:br>
            <a:r>
              <a:rPr lang="en-IN" b="1" dirty="0" smtClean="0">
                <a:latin typeface="Californian FB" panose="0207040306080B030204" pitchFamily="18" charset="0"/>
              </a:rPr>
              <a:t/>
            </a:r>
            <a:br>
              <a:rPr lang="en-IN" b="1" dirty="0" smtClean="0">
                <a:latin typeface="Californian FB" panose="0207040306080B030204" pitchFamily="18" charset="0"/>
              </a:rPr>
            </a:br>
            <a:r>
              <a:rPr lang="en-IN" sz="3600" b="1" dirty="0">
                <a:latin typeface="Californian FB" panose="0207040306080B030204" pitchFamily="18" charset="0"/>
              </a:rPr>
              <a:t>Anxiety... one of the most prevalent </a:t>
            </a:r>
            <a:r>
              <a:rPr lang="en-IN" sz="3600" b="1" dirty="0" smtClean="0">
                <a:latin typeface="Californian FB" panose="0207040306080B030204" pitchFamily="18" charset="0"/>
              </a:rPr>
              <a:t>Mental </a:t>
            </a:r>
            <a:r>
              <a:rPr lang="en-IN" sz="3600" b="1" dirty="0">
                <a:latin typeface="Californian FB" panose="0207040306080B030204" pitchFamily="18" charset="0"/>
              </a:rPr>
              <a:t>H</a:t>
            </a:r>
            <a:r>
              <a:rPr lang="en-IN" sz="3600" b="1" dirty="0" smtClean="0">
                <a:latin typeface="Californian FB" panose="0207040306080B030204" pitchFamily="18" charset="0"/>
              </a:rPr>
              <a:t>ealth Disorders</a:t>
            </a:r>
            <a:endParaRPr lang="en-IN" sz="3600" dirty="0">
              <a:latin typeface="Californian FB" panose="0207040306080B030204" pitchFamily="18" charset="0"/>
            </a:endParaRPr>
          </a:p>
        </p:txBody>
      </p:sp>
      <p:pic>
        <p:nvPicPr>
          <p:cNvPr id="4" name="Picture 2" descr="C:\Users\Partho\Desktop\yourstory-mental-health.jpg"/>
          <p:cNvPicPr>
            <a:picLocks noChangeAspect="1" noChangeArrowheads="1"/>
          </p:cNvPicPr>
          <p:nvPr/>
        </p:nvPicPr>
        <p:blipFill>
          <a:blip r:embed="rId2"/>
          <a:srcRect/>
          <a:stretch>
            <a:fillRect/>
          </a:stretch>
        </p:blipFill>
        <p:spPr bwMode="auto">
          <a:xfrm>
            <a:off x="886099" y="2357431"/>
            <a:ext cx="4545519" cy="2677656"/>
          </a:xfrm>
          <a:prstGeom prst="rect">
            <a:avLst/>
          </a:prstGeom>
          <a:noFill/>
        </p:spPr>
      </p:pic>
      <p:sp>
        <p:nvSpPr>
          <p:cNvPr id="5" name="Rectangle 4"/>
          <p:cNvSpPr/>
          <p:nvPr/>
        </p:nvSpPr>
        <p:spPr>
          <a:xfrm>
            <a:off x="5651537" y="2357431"/>
            <a:ext cx="6386133" cy="2677656"/>
          </a:xfrm>
          <a:prstGeom prst="rect">
            <a:avLst/>
          </a:prstGeom>
        </p:spPr>
        <p:txBody>
          <a:bodyPr wrap="square">
            <a:spAutoFit/>
          </a:bodyPr>
          <a:lstStyle/>
          <a:p>
            <a:r>
              <a:rPr lang="en-IN" sz="2400" dirty="0">
                <a:latin typeface="Californian FB" panose="0207040306080B030204" pitchFamily="18" charset="0"/>
              </a:rPr>
              <a:t>Anxiety is one of the most prevalent mental health disorders. 1 in 14 people in the world is likely to suffer from it. Anxiety is often the precursor to depression and very few people who need treatment actually receive it. Studies reveal that women are twice as likely as men to develop generalised anxiety disorders</a:t>
            </a:r>
          </a:p>
        </p:txBody>
      </p:sp>
    </p:spTree>
    <p:extLst>
      <p:ext uri="{BB962C8B-B14F-4D97-AF65-F5344CB8AC3E}">
        <p14:creationId xmlns:p14="http://schemas.microsoft.com/office/powerpoint/2010/main" val="345692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fornian FB" panose="0207040306080B030204" pitchFamily="18" charset="0"/>
              </a:rPr>
              <a:t>SAANS Corporate Initiatives</a:t>
            </a:r>
            <a:endParaRPr lang="en-IN" dirty="0">
              <a:latin typeface="Californian FB" panose="0207040306080B030204" pitchFamily="18" charset="0"/>
            </a:endParaRPr>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36899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7166"/>
            <a:ext cx="8043890" cy="1060472"/>
          </a:xfrm>
        </p:spPr>
        <p:txBody>
          <a:bodyPr>
            <a:normAutofit/>
          </a:bodyPr>
          <a:lstStyle/>
          <a:p>
            <a:pPr algn="ctr"/>
            <a:r>
              <a:rPr lang="en-IN" dirty="0" smtClean="0">
                <a:latin typeface="Californian FB" panose="0207040306080B030204" pitchFamily="18" charset="0"/>
              </a:rPr>
              <a:t>About SAANS Corporate Wellness</a:t>
            </a:r>
            <a:endParaRPr lang="en-IN" dirty="0">
              <a:latin typeface="Californian FB" panose="0207040306080B030204" pitchFamily="18" charset="0"/>
            </a:endParaRPr>
          </a:p>
        </p:txBody>
      </p:sp>
      <p:sp>
        <p:nvSpPr>
          <p:cNvPr id="3" name="Content Placeholder 2"/>
          <p:cNvSpPr>
            <a:spLocks noGrp="1"/>
          </p:cNvSpPr>
          <p:nvPr>
            <p:ph idx="1"/>
          </p:nvPr>
        </p:nvSpPr>
        <p:spPr>
          <a:xfrm>
            <a:off x="1981200" y="1857365"/>
            <a:ext cx="7758138" cy="4268799"/>
          </a:xfrm>
        </p:spPr>
        <p:txBody>
          <a:bodyPr>
            <a:normAutofit/>
          </a:bodyPr>
          <a:lstStyle/>
          <a:p>
            <a:pPr algn="ctr">
              <a:buNone/>
            </a:pPr>
            <a:r>
              <a:rPr lang="en-IN" dirty="0" smtClean="0">
                <a:latin typeface="Californian FB" panose="0207040306080B030204" pitchFamily="18" charset="0"/>
              </a:rPr>
              <a:t>    </a:t>
            </a:r>
            <a:r>
              <a:rPr lang="en-IN" sz="2400" dirty="0">
                <a:latin typeface="Californian FB" panose="0207040306080B030204" pitchFamily="18" charset="0"/>
              </a:rPr>
              <a:t>At SAANS Wellness, we actively work on redefining 'wellness' in our journey from “Illness to Wellness” a 360 degree approach from physical, mental,emotional,enviormental, social to spiritual wellness  thereby enhancing corporate wellness, engagement and productivity. </a:t>
            </a:r>
            <a:endParaRPr lang="en-IN" sz="2800" dirty="0">
              <a:latin typeface="Californian FB" panose="0207040306080B030204" pitchFamily="18" charset="0"/>
            </a:endParaRPr>
          </a:p>
          <a:p>
            <a:pPr algn="ctr"/>
            <a:endParaRPr lang="en-IN" sz="2800" dirty="0">
              <a:latin typeface="Californian FB" panose="0207040306080B030204" pitchFamily="18" charset="0"/>
            </a:endParaRPr>
          </a:p>
        </p:txBody>
      </p:sp>
    </p:spTree>
    <p:extLst>
      <p:ext uri="{BB962C8B-B14F-4D97-AF65-F5344CB8AC3E}">
        <p14:creationId xmlns:p14="http://schemas.microsoft.com/office/powerpoint/2010/main" val="17215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1205" y="1169744"/>
            <a:ext cx="6972320" cy="917596"/>
          </a:xfrm>
        </p:spPr>
        <p:txBody>
          <a:bodyPr>
            <a:normAutofit fontScale="90000"/>
          </a:bodyPr>
          <a:lstStyle/>
          <a:p>
            <a:pPr algn="ctr"/>
            <a:r>
              <a:rPr lang="en-IN" b="1" dirty="0" smtClean="0">
                <a:latin typeface="Californian FB" panose="0207040306080B030204" pitchFamily="18" charset="0"/>
              </a:rPr>
              <a:t/>
            </a:r>
            <a:br>
              <a:rPr lang="en-IN" b="1" dirty="0" smtClean="0">
                <a:latin typeface="Californian FB" panose="0207040306080B030204" pitchFamily="18" charset="0"/>
              </a:rPr>
            </a:br>
            <a:r>
              <a:rPr lang="en-IN" b="1" dirty="0" smtClean="0">
                <a:latin typeface="Californian FB" panose="0207040306080B030204" pitchFamily="18" charset="0"/>
              </a:rPr>
              <a:t>Promote </a:t>
            </a:r>
            <a:r>
              <a:rPr lang="en-IN" b="1" dirty="0">
                <a:latin typeface="Californian FB" panose="0207040306080B030204" pitchFamily="18" charset="0"/>
              </a:rPr>
              <a:t>P</a:t>
            </a:r>
            <a:r>
              <a:rPr lang="en-IN" b="1" dirty="0" smtClean="0">
                <a:latin typeface="Californian FB" panose="0207040306080B030204" pitchFamily="18" charset="0"/>
              </a:rPr>
              <a:t>reventative </a:t>
            </a:r>
            <a:r>
              <a:rPr lang="en-IN" b="1" dirty="0">
                <a:latin typeface="Californian FB" panose="0207040306080B030204" pitchFamily="18" charset="0"/>
              </a:rPr>
              <a:t>C</a:t>
            </a:r>
            <a:r>
              <a:rPr lang="en-IN" b="1" dirty="0" smtClean="0">
                <a:latin typeface="Californian FB" panose="0207040306080B030204" pitchFamily="18" charset="0"/>
              </a:rPr>
              <a:t>are</a:t>
            </a:r>
            <a:endParaRPr lang="en-IN" dirty="0">
              <a:latin typeface="Californian FB" panose="0207040306080B030204" pitchFamily="18" charset="0"/>
            </a:endParaRPr>
          </a:p>
        </p:txBody>
      </p:sp>
      <p:sp>
        <p:nvSpPr>
          <p:cNvPr id="3" name="Content Placeholder 2"/>
          <p:cNvSpPr>
            <a:spLocks noGrp="1"/>
          </p:cNvSpPr>
          <p:nvPr>
            <p:ph idx="1"/>
          </p:nvPr>
        </p:nvSpPr>
        <p:spPr>
          <a:xfrm>
            <a:off x="1981200" y="2481388"/>
            <a:ext cx="7829576" cy="2245160"/>
          </a:xfrm>
        </p:spPr>
        <p:txBody>
          <a:bodyPr>
            <a:normAutofit/>
          </a:bodyPr>
          <a:lstStyle/>
          <a:p>
            <a:pPr>
              <a:buFont typeface="Wingdings" pitchFamily="2" charset="2"/>
              <a:buChar char="Ø"/>
            </a:pPr>
            <a:r>
              <a:rPr lang="en-IN" dirty="0" smtClean="0">
                <a:latin typeface="Californian FB" panose="0207040306080B030204" pitchFamily="18" charset="0"/>
              </a:rPr>
              <a:t>Awareness workshops </a:t>
            </a:r>
          </a:p>
          <a:p>
            <a:pPr>
              <a:buFont typeface="Wingdings" pitchFamily="2" charset="2"/>
              <a:buChar char="Ø"/>
            </a:pPr>
            <a:r>
              <a:rPr lang="en-IN" dirty="0" smtClean="0">
                <a:latin typeface="Californian FB" panose="0207040306080B030204" pitchFamily="18" charset="0"/>
              </a:rPr>
              <a:t> Medical check-ups </a:t>
            </a:r>
          </a:p>
          <a:p>
            <a:pPr>
              <a:buFont typeface="Wingdings" pitchFamily="2" charset="2"/>
              <a:buChar char="Ø"/>
            </a:pPr>
            <a:r>
              <a:rPr lang="en-IN" dirty="0" smtClean="0">
                <a:latin typeface="Californian FB" panose="0207040306080B030204" pitchFamily="18" charset="0"/>
              </a:rPr>
              <a:t> Flu and other vaccinations</a:t>
            </a:r>
          </a:p>
          <a:p>
            <a:pPr>
              <a:buFont typeface="Wingdings" pitchFamily="2" charset="2"/>
              <a:buChar char="Ø"/>
            </a:pPr>
            <a:r>
              <a:rPr lang="en-US" dirty="0" smtClean="0">
                <a:latin typeface="Californian FB" panose="0207040306080B030204" pitchFamily="18" charset="0"/>
              </a:rPr>
              <a:t> Specialized areas</a:t>
            </a:r>
            <a:endParaRPr lang="en-IN" dirty="0" smtClean="0">
              <a:latin typeface="Californian FB" panose="0207040306080B030204" pitchFamily="18" charset="0"/>
            </a:endParaRPr>
          </a:p>
        </p:txBody>
      </p:sp>
    </p:spTree>
    <p:extLst>
      <p:ext uri="{BB962C8B-B14F-4D97-AF65-F5344CB8AC3E}">
        <p14:creationId xmlns:p14="http://schemas.microsoft.com/office/powerpoint/2010/main" val="250886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4687" y="1491717"/>
            <a:ext cx="7615262" cy="917596"/>
          </a:xfrm>
        </p:spPr>
        <p:txBody>
          <a:bodyPr>
            <a:normAutofit/>
          </a:bodyPr>
          <a:lstStyle/>
          <a:p>
            <a:pPr algn="ctr"/>
            <a:r>
              <a:rPr lang="en-IN" b="1" dirty="0" smtClean="0">
                <a:latin typeface="Californian FB" panose="0207040306080B030204" pitchFamily="18" charset="0"/>
              </a:rPr>
              <a:t>Campaigns</a:t>
            </a:r>
            <a:endParaRPr lang="en-IN" dirty="0">
              <a:latin typeface="Californian FB" panose="0207040306080B030204" pitchFamily="18" charset="0"/>
            </a:endParaRPr>
          </a:p>
        </p:txBody>
      </p:sp>
      <p:sp>
        <p:nvSpPr>
          <p:cNvPr id="3" name="Content Placeholder 2"/>
          <p:cNvSpPr>
            <a:spLocks noGrp="1"/>
          </p:cNvSpPr>
          <p:nvPr>
            <p:ph idx="1"/>
          </p:nvPr>
        </p:nvSpPr>
        <p:spPr>
          <a:xfrm>
            <a:off x="1206321" y="2516749"/>
            <a:ext cx="10363200" cy="1269642"/>
          </a:xfrm>
        </p:spPr>
        <p:txBody>
          <a:bodyPr/>
          <a:lstStyle/>
          <a:p>
            <a:pPr algn="ctr">
              <a:buNone/>
            </a:pPr>
            <a:r>
              <a:rPr lang="en-IN" dirty="0" smtClean="0">
                <a:latin typeface="Californian FB" panose="0207040306080B030204" pitchFamily="18" charset="0"/>
              </a:rPr>
              <a:t>Compelling campaigns  to engage, educate and drive healthy actions – a key element of successful corporate wellness programs</a:t>
            </a:r>
            <a:endParaRPr lang="en-IN" dirty="0">
              <a:latin typeface="Californian FB" panose="0207040306080B030204" pitchFamily="18" charset="0"/>
            </a:endParaRPr>
          </a:p>
        </p:txBody>
      </p:sp>
    </p:spTree>
    <p:extLst>
      <p:ext uri="{BB962C8B-B14F-4D97-AF65-F5344CB8AC3E}">
        <p14:creationId xmlns:p14="http://schemas.microsoft.com/office/powerpoint/2010/main" val="36586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92473"/>
            <a:ext cx="8115328" cy="917596"/>
          </a:xfrm>
        </p:spPr>
        <p:txBody>
          <a:bodyPr>
            <a:normAutofit fontScale="90000"/>
          </a:bodyPr>
          <a:lstStyle/>
          <a:p>
            <a:pPr algn="ctr"/>
            <a:r>
              <a:rPr lang="en-IN" b="1" dirty="0" smtClean="0">
                <a:latin typeface="Californian FB" panose="0207040306080B030204" pitchFamily="18" charset="0"/>
              </a:rPr>
              <a:t/>
            </a:r>
            <a:br>
              <a:rPr lang="en-IN" b="1" dirty="0" smtClean="0">
                <a:latin typeface="Californian FB" panose="0207040306080B030204" pitchFamily="18" charset="0"/>
              </a:rPr>
            </a:br>
            <a:r>
              <a:rPr lang="en-IN" b="1" dirty="0" smtClean="0">
                <a:latin typeface="Californian FB" panose="0207040306080B030204" pitchFamily="18" charset="0"/>
              </a:rPr>
              <a:t>Specific Areas</a:t>
            </a:r>
            <a:endParaRPr lang="en-IN" dirty="0">
              <a:latin typeface="Californian FB" panose="0207040306080B030204" pitchFamily="18" charset="0"/>
            </a:endParaRPr>
          </a:p>
        </p:txBody>
      </p:sp>
      <p:sp>
        <p:nvSpPr>
          <p:cNvPr id="3" name="Content Placeholder 2"/>
          <p:cNvSpPr>
            <a:spLocks noGrp="1"/>
          </p:cNvSpPr>
          <p:nvPr>
            <p:ph idx="1"/>
          </p:nvPr>
        </p:nvSpPr>
        <p:spPr>
          <a:xfrm>
            <a:off x="3589732" y="2562899"/>
            <a:ext cx="4898263" cy="2768958"/>
          </a:xfrm>
        </p:spPr>
        <p:txBody>
          <a:bodyPr>
            <a:normAutofit/>
          </a:bodyPr>
          <a:lstStyle/>
          <a:p>
            <a:pPr>
              <a:buFont typeface="Wingdings" pitchFamily="2" charset="2"/>
              <a:buChar char="Ø"/>
            </a:pPr>
            <a:r>
              <a:rPr lang="en-US" dirty="0" smtClean="0">
                <a:latin typeface="Californian FB" panose="0207040306080B030204" pitchFamily="18" charset="0"/>
              </a:rPr>
              <a:t>Tobacco Cessation</a:t>
            </a:r>
          </a:p>
          <a:p>
            <a:pPr>
              <a:buFont typeface="Wingdings" pitchFamily="2" charset="2"/>
              <a:buChar char="Ø"/>
            </a:pPr>
            <a:r>
              <a:rPr lang="en-US" dirty="0" smtClean="0">
                <a:latin typeface="Californian FB" panose="0207040306080B030204" pitchFamily="18" charset="0"/>
              </a:rPr>
              <a:t> Lung check </a:t>
            </a:r>
          </a:p>
          <a:p>
            <a:pPr>
              <a:buFont typeface="Wingdings" pitchFamily="2" charset="2"/>
              <a:buChar char="Ø"/>
            </a:pPr>
            <a:r>
              <a:rPr lang="en-US" dirty="0" smtClean="0">
                <a:latin typeface="Californian FB" panose="0207040306080B030204" pitchFamily="18" charset="0"/>
              </a:rPr>
              <a:t>Sleep disorder</a:t>
            </a:r>
          </a:p>
          <a:p>
            <a:pPr>
              <a:buFont typeface="Wingdings" pitchFamily="2" charset="2"/>
              <a:buChar char="Ø"/>
            </a:pPr>
            <a:r>
              <a:rPr lang="en-US" dirty="0" smtClean="0">
                <a:latin typeface="Californian FB" panose="0207040306080B030204" pitchFamily="18" charset="0"/>
              </a:rPr>
              <a:t>Breathing Retraining </a:t>
            </a:r>
          </a:p>
          <a:p>
            <a:pPr>
              <a:buFont typeface="Wingdings" pitchFamily="2" charset="2"/>
              <a:buChar char="Ø"/>
            </a:pPr>
            <a:r>
              <a:rPr lang="en-US" dirty="0" smtClean="0">
                <a:latin typeface="Californian FB" panose="0207040306080B030204" pitchFamily="18" charset="0"/>
              </a:rPr>
              <a:t>Pilates</a:t>
            </a:r>
            <a:endParaRPr lang="en-IN" dirty="0" smtClean="0">
              <a:latin typeface="Californian FB" panose="0207040306080B030204" pitchFamily="18" charset="0"/>
            </a:endParaRPr>
          </a:p>
          <a:p>
            <a:endParaRPr lang="en-IN" dirty="0">
              <a:latin typeface="Californian FB" panose="0207040306080B030204" pitchFamily="18" charset="0"/>
            </a:endParaRPr>
          </a:p>
        </p:txBody>
      </p:sp>
    </p:spTree>
    <p:extLst>
      <p:ext uri="{BB962C8B-B14F-4D97-AF65-F5344CB8AC3E}">
        <p14:creationId xmlns:p14="http://schemas.microsoft.com/office/powerpoint/2010/main" val="8073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563" y="712521"/>
            <a:ext cx="9740721" cy="1143000"/>
          </a:xfrm>
        </p:spPr>
        <p:txBody>
          <a:bodyPr>
            <a:normAutofit/>
          </a:bodyPr>
          <a:lstStyle/>
          <a:p>
            <a:pPr algn="ctr"/>
            <a:r>
              <a:rPr lang="en-IN" b="1" dirty="0" smtClean="0">
                <a:latin typeface="Californian FB" panose="0207040306080B030204" pitchFamily="18" charset="0"/>
              </a:rPr>
              <a:t>Fitness Training</a:t>
            </a:r>
            <a:endParaRPr lang="en-IN" dirty="0">
              <a:latin typeface="Californian FB" panose="0207040306080B030204" pitchFamily="18" charset="0"/>
            </a:endParaRPr>
          </a:p>
        </p:txBody>
      </p:sp>
      <p:sp>
        <p:nvSpPr>
          <p:cNvPr id="3" name="Content Placeholder 2"/>
          <p:cNvSpPr>
            <a:spLocks noGrp="1"/>
          </p:cNvSpPr>
          <p:nvPr>
            <p:ph idx="1"/>
          </p:nvPr>
        </p:nvSpPr>
        <p:spPr>
          <a:xfrm>
            <a:off x="3601790" y="2091747"/>
            <a:ext cx="6289183" cy="3252989"/>
          </a:xfrm>
        </p:spPr>
        <p:txBody>
          <a:bodyPr/>
          <a:lstStyle/>
          <a:p>
            <a:pPr>
              <a:buFont typeface="Wingdings" pitchFamily="2" charset="2"/>
              <a:buChar char="Ø"/>
            </a:pPr>
            <a:r>
              <a:rPr lang="en-IN" dirty="0" smtClean="0">
                <a:latin typeface="Californian FB" panose="0207040306080B030204" pitchFamily="18" charset="0"/>
              </a:rPr>
              <a:t>Fitness programs</a:t>
            </a:r>
          </a:p>
          <a:p>
            <a:pPr>
              <a:buFont typeface="Wingdings" pitchFamily="2" charset="2"/>
              <a:buChar char="Ø"/>
            </a:pPr>
            <a:r>
              <a:rPr lang="en-US" dirty="0" smtClean="0">
                <a:latin typeface="Californian FB" panose="0207040306080B030204" pitchFamily="18" charset="0"/>
              </a:rPr>
              <a:t>Nutrition program</a:t>
            </a:r>
          </a:p>
          <a:p>
            <a:pPr>
              <a:buFont typeface="Wingdings" pitchFamily="2" charset="2"/>
              <a:buChar char="Ø"/>
            </a:pPr>
            <a:r>
              <a:rPr lang="en-US" dirty="0" smtClean="0">
                <a:latin typeface="Californian FB" panose="0207040306080B030204" pitchFamily="18" charset="0"/>
              </a:rPr>
              <a:t>Endurance training</a:t>
            </a:r>
          </a:p>
          <a:p>
            <a:pPr>
              <a:buFont typeface="Wingdings" pitchFamily="2" charset="2"/>
              <a:buChar char="Ø"/>
            </a:pPr>
            <a:r>
              <a:rPr lang="en-US" dirty="0" smtClean="0">
                <a:latin typeface="Californian FB" panose="0207040306080B030204" pitchFamily="18" charset="0"/>
              </a:rPr>
              <a:t>Breathing retraining</a:t>
            </a:r>
          </a:p>
          <a:p>
            <a:pPr>
              <a:buFont typeface="Wingdings" pitchFamily="2" charset="2"/>
              <a:buChar char="Ø"/>
            </a:pPr>
            <a:r>
              <a:rPr lang="en-US" dirty="0" smtClean="0">
                <a:latin typeface="Californian FB" panose="0207040306080B030204" pitchFamily="18" charset="0"/>
              </a:rPr>
              <a:t>Pilates</a:t>
            </a:r>
          </a:p>
          <a:p>
            <a:pPr>
              <a:buFont typeface="Wingdings" pitchFamily="2" charset="2"/>
              <a:buChar char="Ø"/>
            </a:pPr>
            <a:r>
              <a:rPr lang="en-US" dirty="0">
                <a:latin typeface="Californian FB" panose="0207040306080B030204" pitchFamily="18" charset="0"/>
              </a:rPr>
              <a:t>Y</a:t>
            </a:r>
            <a:r>
              <a:rPr lang="en-US" dirty="0" smtClean="0">
                <a:latin typeface="Californian FB" panose="0207040306080B030204" pitchFamily="18" charset="0"/>
              </a:rPr>
              <a:t>oga</a:t>
            </a:r>
            <a:endParaRPr lang="en-IN" dirty="0">
              <a:latin typeface="Californian FB" panose="0207040306080B030204" pitchFamily="18" charset="0"/>
            </a:endParaRPr>
          </a:p>
        </p:txBody>
      </p:sp>
    </p:spTree>
    <p:extLst>
      <p:ext uri="{BB962C8B-B14F-4D97-AF65-F5344CB8AC3E}">
        <p14:creationId xmlns:p14="http://schemas.microsoft.com/office/powerpoint/2010/main" val="381544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591" y="995855"/>
            <a:ext cx="10363200" cy="1143000"/>
          </a:xfrm>
        </p:spPr>
        <p:txBody>
          <a:bodyPr>
            <a:normAutofit/>
          </a:bodyPr>
          <a:lstStyle/>
          <a:p>
            <a:pPr algn="ctr"/>
            <a:r>
              <a:rPr lang="en-IN" b="1" dirty="0" smtClean="0">
                <a:latin typeface="Californian FB" panose="0207040306080B030204" pitchFamily="18" charset="0"/>
              </a:rPr>
              <a:t>Onsite Clinics</a:t>
            </a:r>
            <a:endParaRPr lang="en-IN" dirty="0">
              <a:latin typeface="Californian FB" panose="0207040306080B030204" pitchFamily="18" charset="0"/>
            </a:endParaRPr>
          </a:p>
        </p:txBody>
      </p:sp>
      <p:sp>
        <p:nvSpPr>
          <p:cNvPr id="3" name="Content Placeholder 2"/>
          <p:cNvSpPr>
            <a:spLocks noGrp="1"/>
          </p:cNvSpPr>
          <p:nvPr>
            <p:ph idx="1"/>
          </p:nvPr>
        </p:nvSpPr>
        <p:spPr>
          <a:xfrm>
            <a:off x="1880313" y="2138856"/>
            <a:ext cx="8680359" cy="3308906"/>
          </a:xfrm>
        </p:spPr>
        <p:txBody>
          <a:bodyPr>
            <a:normAutofit/>
          </a:bodyPr>
          <a:lstStyle/>
          <a:p>
            <a:pPr marL="0" indent="0" algn="ctr">
              <a:buNone/>
            </a:pPr>
            <a:r>
              <a:rPr lang="en-IN" sz="2400" dirty="0" smtClean="0">
                <a:latin typeface="Californian FB" panose="0207040306080B030204" pitchFamily="18" charset="0"/>
              </a:rPr>
              <a:t>Onsite Clinic </a:t>
            </a:r>
            <a:r>
              <a:rPr lang="en-IN" sz="2400" dirty="0" smtClean="0">
                <a:latin typeface="Californian FB" panose="0207040306080B030204" pitchFamily="18" charset="0"/>
              </a:rPr>
              <a:t>Services </a:t>
            </a:r>
            <a:r>
              <a:rPr lang="en-IN" sz="2400" dirty="0" smtClean="0">
                <a:latin typeface="Californian FB" panose="0207040306080B030204" pitchFamily="18" charset="0"/>
              </a:rPr>
              <a:t>includes:</a:t>
            </a:r>
          </a:p>
          <a:p>
            <a:pPr>
              <a:buFont typeface="Wingdings" panose="05000000000000000000" pitchFamily="2" charset="2"/>
              <a:buChar char="Ø"/>
            </a:pPr>
            <a:r>
              <a:rPr lang="en-IN" sz="2400" dirty="0" smtClean="0">
                <a:latin typeface="Californian FB" panose="0207040306080B030204" pitchFamily="18" charset="0"/>
              </a:rPr>
              <a:t>Multidisciplinary consultations with doctors,</a:t>
            </a:r>
          </a:p>
          <a:p>
            <a:pPr>
              <a:buFont typeface="Wingdings" panose="05000000000000000000" pitchFamily="2" charset="2"/>
              <a:buChar char="Ø"/>
            </a:pPr>
            <a:r>
              <a:rPr lang="en-IN" sz="2400" dirty="0" smtClean="0">
                <a:latin typeface="Californian FB" panose="0207040306080B030204" pitchFamily="18" charset="0"/>
              </a:rPr>
              <a:t>Nutritionists,</a:t>
            </a:r>
          </a:p>
          <a:p>
            <a:pPr>
              <a:buFont typeface="Wingdings" panose="05000000000000000000" pitchFamily="2" charset="2"/>
              <a:buChar char="Ø"/>
            </a:pPr>
            <a:r>
              <a:rPr lang="en-IN" sz="2400" dirty="0">
                <a:latin typeface="Californian FB" panose="0207040306080B030204" pitchFamily="18" charset="0"/>
              </a:rPr>
              <a:t>E</a:t>
            </a:r>
            <a:r>
              <a:rPr lang="en-IN" sz="2400" dirty="0" smtClean="0">
                <a:latin typeface="Californian FB" panose="0207040306080B030204" pitchFamily="18" charset="0"/>
              </a:rPr>
              <a:t>xercise Physiologists,</a:t>
            </a:r>
          </a:p>
          <a:p>
            <a:pPr>
              <a:buFont typeface="Wingdings" panose="05000000000000000000" pitchFamily="2" charset="2"/>
              <a:buChar char="Ø"/>
            </a:pPr>
            <a:r>
              <a:rPr lang="en-IN" sz="2400" dirty="0">
                <a:latin typeface="Californian FB" panose="0207040306080B030204" pitchFamily="18" charset="0"/>
              </a:rPr>
              <a:t>W</a:t>
            </a:r>
            <a:r>
              <a:rPr lang="en-IN" sz="2400" dirty="0" smtClean="0">
                <a:latin typeface="Californian FB" panose="0207040306080B030204" pitchFamily="18" charset="0"/>
              </a:rPr>
              <a:t>ellness Coach</a:t>
            </a:r>
          </a:p>
          <a:p>
            <a:pPr marL="0" indent="0" algn="ctr">
              <a:buNone/>
            </a:pPr>
            <a:r>
              <a:rPr lang="en-IN" sz="2400" dirty="0" smtClean="0">
                <a:latin typeface="Californian FB" panose="0207040306080B030204" pitchFamily="18" charset="0"/>
              </a:rPr>
              <a:t> as part of a complete corporate wellness program</a:t>
            </a:r>
            <a:endParaRPr lang="en-IN" sz="2400" dirty="0">
              <a:latin typeface="Californian FB" panose="0207040306080B030204" pitchFamily="18" charset="0"/>
            </a:endParaRPr>
          </a:p>
        </p:txBody>
      </p:sp>
    </p:spTree>
    <p:extLst>
      <p:ext uri="{BB962C8B-B14F-4D97-AF65-F5344CB8AC3E}">
        <p14:creationId xmlns:p14="http://schemas.microsoft.com/office/powerpoint/2010/main" val="263993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3" y="712522"/>
            <a:ext cx="11204619" cy="1439850"/>
          </a:xfrm>
        </p:spPr>
        <p:txBody>
          <a:bodyPr>
            <a:normAutofit/>
          </a:bodyPr>
          <a:lstStyle/>
          <a:p>
            <a:pPr algn="ctr"/>
            <a:r>
              <a:rPr lang="en-IN" sz="3200" b="1" dirty="0" smtClean="0">
                <a:latin typeface="Californian FB" panose="0207040306080B030204" pitchFamily="18" charset="0"/>
              </a:rPr>
              <a:t>Functional </a:t>
            </a:r>
            <a:r>
              <a:rPr lang="en-IN" sz="3200" b="1" dirty="0">
                <a:latin typeface="Californian FB" panose="0207040306080B030204" pitchFamily="18" charset="0"/>
              </a:rPr>
              <a:t>T</a:t>
            </a:r>
            <a:r>
              <a:rPr lang="en-IN" sz="3200" b="1" dirty="0" smtClean="0">
                <a:latin typeface="Californian FB" panose="0207040306080B030204" pitchFamily="18" charset="0"/>
              </a:rPr>
              <a:t>raining</a:t>
            </a:r>
            <a:r>
              <a:rPr lang="en-IN" sz="3200" b="1" dirty="0">
                <a:latin typeface="Californian FB" panose="0207040306080B030204" pitchFamily="18" charset="0"/>
              </a:rPr>
              <a:t>: </a:t>
            </a:r>
            <a:br>
              <a:rPr lang="en-IN" sz="3200" b="1" dirty="0">
                <a:latin typeface="Californian FB" panose="0207040306080B030204" pitchFamily="18" charset="0"/>
              </a:rPr>
            </a:br>
            <a:r>
              <a:rPr lang="en-IN" sz="3200" b="1" dirty="0">
                <a:latin typeface="Californian FB" panose="0207040306080B030204" pitchFamily="18" charset="0"/>
              </a:rPr>
              <a:t>How can it enhance one’s ability to perform daily activities</a:t>
            </a:r>
            <a:r>
              <a:rPr lang="en-IN" sz="3200" b="1" dirty="0" smtClean="0">
                <a:latin typeface="Californian FB" panose="0207040306080B030204" pitchFamily="18" charset="0"/>
              </a:rPr>
              <a:t>?</a:t>
            </a:r>
            <a:endParaRPr lang="en-IN" sz="4800" dirty="0">
              <a:latin typeface="Californian FB" panose="0207040306080B030204" pitchFamily="18" charset="0"/>
            </a:endParaRPr>
          </a:p>
        </p:txBody>
      </p:sp>
      <p:sp>
        <p:nvSpPr>
          <p:cNvPr id="3" name="Content Placeholder 2"/>
          <p:cNvSpPr>
            <a:spLocks noGrp="1"/>
          </p:cNvSpPr>
          <p:nvPr>
            <p:ph idx="1"/>
          </p:nvPr>
        </p:nvSpPr>
        <p:spPr>
          <a:xfrm>
            <a:off x="1981200" y="2438125"/>
            <a:ext cx="8043890" cy="3241459"/>
          </a:xfrm>
        </p:spPr>
        <p:txBody>
          <a:bodyPr>
            <a:normAutofit/>
          </a:bodyPr>
          <a:lstStyle/>
          <a:p>
            <a:pPr fontAlgn="base">
              <a:buFont typeface="Wingdings" pitchFamily="2" charset="2"/>
              <a:buChar char="Ø"/>
            </a:pPr>
            <a:r>
              <a:rPr lang="en-IN" dirty="0" smtClean="0">
                <a:latin typeface="Californian FB" panose="0207040306080B030204" pitchFamily="18" charset="0"/>
              </a:rPr>
              <a:t>Functional training helps you build strength, power, and mobility that translate beyond the gym. It enhances one’s ability to perform activities in daily life. </a:t>
            </a:r>
          </a:p>
          <a:p>
            <a:pPr fontAlgn="base">
              <a:buFont typeface="Wingdings" pitchFamily="2" charset="2"/>
              <a:buChar char="Ø"/>
            </a:pPr>
            <a:r>
              <a:rPr lang="en-IN" dirty="0" smtClean="0">
                <a:latin typeface="Californian FB" panose="0207040306080B030204" pitchFamily="18" charset="0"/>
              </a:rPr>
              <a:t>For example, a squat is a functional exercise because it also works the muscles you use to squat down and grab something you dropped.</a:t>
            </a:r>
          </a:p>
        </p:txBody>
      </p:sp>
    </p:spTree>
    <p:extLst>
      <p:ext uri="{BB962C8B-B14F-4D97-AF65-F5344CB8AC3E}">
        <p14:creationId xmlns:p14="http://schemas.microsoft.com/office/powerpoint/2010/main" val="196996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fornian FB" panose="0207040306080B030204" pitchFamily="18" charset="0"/>
              </a:rPr>
              <a:t>Our Community Outreach &amp; Corporate </a:t>
            </a:r>
            <a:r>
              <a:rPr lang="en-US" dirty="0">
                <a:latin typeface="Californian FB" panose="0207040306080B030204" pitchFamily="18" charset="0"/>
              </a:rPr>
              <a:t>P</a:t>
            </a:r>
            <a:r>
              <a:rPr lang="en-US" dirty="0" smtClean="0">
                <a:latin typeface="Californian FB" panose="0207040306080B030204" pitchFamily="18" charset="0"/>
              </a:rPr>
              <a:t>rojects</a:t>
            </a:r>
            <a:endParaRPr lang="en-IN" dirty="0">
              <a:latin typeface="Californian FB" panose="0207040306080B030204" pitchFamily="18" charset="0"/>
            </a:endParaRPr>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321773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2" descr="C:\Users\Partho\Downloads\Screenshot 2018-01-25 21.44.49.png"/>
          <p:cNvPicPr>
            <a:picLocks noGrp="1" noChangeAspect="1" noChangeArrowheads="1"/>
          </p:cNvPicPr>
          <p:nvPr>
            <p:ph sz="quarter" idx="4294967295"/>
          </p:nvPr>
        </p:nvPicPr>
        <p:blipFill>
          <a:blip r:embed="rId3"/>
          <a:srcRect/>
          <a:stretch>
            <a:fillRect/>
          </a:stretch>
        </p:blipFill>
        <p:spPr>
          <a:xfrm>
            <a:off x="103031" y="1143001"/>
            <a:ext cx="3921283" cy="1103313"/>
          </a:xfrm>
        </p:spPr>
      </p:pic>
      <p:sp>
        <p:nvSpPr>
          <p:cNvPr id="1029" name="Title 1"/>
          <p:cNvSpPr>
            <a:spLocks noGrp="1"/>
          </p:cNvSpPr>
          <p:nvPr>
            <p:ph type="title"/>
          </p:nvPr>
        </p:nvSpPr>
        <p:spPr>
          <a:xfrm>
            <a:off x="1524000" y="141669"/>
            <a:ext cx="9144000" cy="990600"/>
          </a:xfrm>
        </p:spPr>
        <p:txBody>
          <a:bodyPr>
            <a:noAutofit/>
          </a:bodyPr>
          <a:lstStyle/>
          <a:p>
            <a:pPr algn="ctr" eaLnBrk="1" hangingPunct="1"/>
            <a:r>
              <a:rPr lang="en-US" b="1" dirty="0">
                <a:latin typeface="Californian FB" panose="0207040306080B030204" pitchFamily="18" charset="0"/>
              </a:rPr>
              <a:t/>
            </a:r>
            <a:br>
              <a:rPr lang="en-US" b="1" dirty="0">
                <a:latin typeface="Californian FB" panose="0207040306080B030204" pitchFamily="18" charset="0"/>
              </a:rPr>
            </a:br>
            <a:r>
              <a:rPr lang="en-US" b="1" dirty="0">
                <a:latin typeface="Californian FB" panose="0207040306080B030204" pitchFamily="18" charset="0"/>
              </a:rPr>
              <a:t>Heath Camps &amp; Advocacy</a:t>
            </a:r>
            <a:endParaRPr lang="en-IN" b="1" dirty="0">
              <a:latin typeface="Californian FB" panose="0207040306080B030204" pitchFamily="18" charset="0"/>
            </a:endParaRPr>
          </a:p>
        </p:txBody>
      </p:sp>
      <p:pic>
        <p:nvPicPr>
          <p:cNvPr id="1030" name="Picture 2" descr="C:\Users\Partho\Desktop\combinepdf.bmp"/>
          <p:cNvPicPr>
            <a:picLocks noChangeAspect="1" noChangeArrowheads="1"/>
          </p:cNvPicPr>
          <p:nvPr/>
        </p:nvPicPr>
        <p:blipFill>
          <a:blip r:embed="rId4"/>
          <a:srcRect/>
          <a:stretch>
            <a:fillRect/>
          </a:stretch>
        </p:blipFill>
        <p:spPr bwMode="auto">
          <a:xfrm>
            <a:off x="103031" y="2209800"/>
            <a:ext cx="2716369" cy="1785938"/>
          </a:xfrm>
          <a:prstGeom prst="rect">
            <a:avLst/>
          </a:prstGeom>
          <a:noFill/>
          <a:ln w="9525">
            <a:noFill/>
            <a:miter lim="800000"/>
            <a:headEnd/>
            <a:tailEnd/>
          </a:ln>
        </p:spPr>
      </p:pic>
      <p:pic>
        <p:nvPicPr>
          <p:cNvPr id="1031" name="Picture 2" descr="C:\Users\Partho\Downloads\Screenshot 2018-01-25 21.45.29.png"/>
          <p:cNvPicPr>
            <a:picLocks noChangeAspect="1" noChangeArrowheads="1"/>
          </p:cNvPicPr>
          <p:nvPr/>
        </p:nvPicPr>
        <p:blipFill>
          <a:blip r:embed="rId5"/>
          <a:srcRect/>
          <a:stretch>
            <a:fillRect/>
          </a:stretch>
        </p:blipFill>
        <p:spPr bwMode="auto">
          <a:xfrm>
            <a:off x="2819401" y="2209800"/>
            <a:ext cx="1389063" cy="1785938"/>
          </a:xfrm>
          <a:prstGeom prst="rect">
            <a:avLst/>
          </a:prstGeom>
          <a:noFill/>
          <a:ln w="9525">
            <a:noFill/>
            <a:miter lim="800000"/>
            <a:headEnd/>
            <a:tailEnd/>
          </a:ln>
        </p:spPr>
      </p:pic>
      <p:pic>
        <p:nvPicPr>
          <p:cNvPr id="1032" name="Picture 2" descr="C:\Users\Partho\Downloads\Screenshot 2018-01-25 21.46.41.png"/>
          <p:cNvPicPr>
            <a:picLocks noChangeAspect="1" noChangeArrowheads="1"/>
          </p:cNvPicPr>
          <p:nvPr/>
        </p:nvPicPr>
        <p:blipFill>
          <a:blip r:embed="rId6"/>
          <a:srcRect/>
          <a:stretch>
            <a:fillRect/>
          </a:stretch>
        </p:blipFill>
        <p:spPr bwMode="auto">
          <a:xfrm>
            <a:off x="4191001" y="2286000"/>
            <a:ext cx="1306513" cy="1854200"/>
          </a:xfrm>
          <a:prstGeom prst="rect">
            <a:avLst/>
          </a:prstGeom>
          <a:noFill/>
          <a:ln w="9525">
            <a:noFill/>
            <a:miter lim="800000"/>
            <a:headEnd/>
            <a:tailEnd/>
          </a:ln>
        </p:spPr>
      </p:pic>
      <p:pic>
        <p:nvPicPr>
          <p:cNvPr id="1033" name="Picture 2" descr="C:\Users\Partho\Downloads\Screenshot 2018-01-25 21.41.32.png"/>
          <p:cNvPicPr>
            <a:picLocks noChangeAspect="1" noChangeArrowheads="1"/>
          </p:cNvPicPr>
          <p:nvPr/>
        </p:nvPicPr>
        <p:blipFill>
          <a:blip r:embed="rId7"/>
          <a:srcRect/>
          <a:stretch>
            <a:fillRect/>
          </a:stretch>
        </p:blipFill>
        <p:spPr bwMode="auto">
          <a:xfrm>
            <a:off x="4038601" y="1143000"/>
            <a:ext cx="1990725" cy="1168400"/>
          </a:xfrm>
          <a:prstGeom prst="rect">
            <a:avLst/>
          </a:prstGeom>
          <a:noFill/>
          <a:ln w="9525">
            <a:noFill/>
            <a:miter lim="800000"/>
            <a:headEnd/>
            <a:tailEnd/>
          </a:ln>
        </p:spPr>
      </p:pic>
      <p:pic>
        <p:nvPicPr>
          <p:cNvPr id="1034" name="Picture 2" descr="C:\Users\Partho\Downloads\Screenshot 2018-01-25 21.42.03.png"/>
          <p:cNvPicPr>
            <a:picLocks noChangeAspect="1" noChangeArrowheads="1"/>
          </p:cNvPicPr>
          <p:nvPr/>
        </p:nvPicPr>
        <p:blipFill>
          <a:blip r:embed="rId8"/>
          <a:srcRect/>
          <a:stretch>
            <a:fillRect/>
          </a:stretch>
        </p:blipFill>
        <p:spPr bwMode="auto">
          <a:xfrm>
            <a:off x="5943601" y="1143000"/>
            <a:ext cx="1787525" cy="1290638"/>
          </a:xfrm>
          <a:prstGeom prst="rect">
            <a:avLst/>
          </a:prstGeom>
          <a:noFill/>
          <a:ln w="9525">
            <a:noFill/>
            <a:miter lim="800000"/>
            <a:headEnd/>
            <a:tailEnd/>
          </a:ln>
        </p:spPr>
      </p:pic>
      <p:pic>
        <p:nvPicPr>
          <p:cNvPr id="1035" name="Picture 2" descr="C:\Users\Partho\Downloads\Screenshot 2018-01-25 21.46.21.png"/>
          <p:cNvPicPr>
            <a:picLocks noChangeAspect="1" noChangeArrowheads="1"/>
          </p:cNvPicPr>
          <p:nvPr/>
        </p:nvPicPr>
        <p:blipFill>
          <a:blip r:embed="rId9"/>
          <a:srcRect/>
          <a:stretch>
            <a:fillRect/>
          </a:stretch>
        </p:blipFill>
        <p:spPr bwMode="auto">
          <a:xfrm>
            <a:off x="5410200" y="2362201"/>
            <a:ext cx="1295400" cy="1674813"/>
          </a:xfrm>
          <a:prstGeom prst="rect">
            <a:avLst/>
          </a:prstGeom>
          <a:noFill/>
          <a:ln w="9525">
            <a:noFill/>
            <a:miter lim="800000"/>
            <a:headEnd/>
            <a:tailEnd/>
          </a:ln>
        </p:spPr>
      </p:pic>
      <p:pic>
        <p:nvPicPr>
          <p:cNvPr id="1036" name="Picture 2" descr="C:\Users\Partho\Downloads\Screenshot 2018-01-25 21.42.58.png"/>
          <p:cNvPicPr>
            <a:picLocks noChangeAspect="1" noChangeArrowheads="1"/>
          </p:cNvPicPr>
          <p:nvPr/>
        </p:nvPicPr>
        <p:blipFill>
          <a:blip r:embed="rId10"/>
          <a:srcRect/>
          <a:stretch>
            <a:fillRect/>
          </a:stretch>
        </p:blipFill>
        <p:spPr bwMode="auto">
          <a:xfrm>
            <a:off x="6629400" y="2362200"/>
            <a:ext cx="1201738" cy="1714500"/>
          </a:xfrm>
          <a:prstGeom prst="rect">
            <a:avLst/>
          </a:prstGeom>
          <a:noFill/>
          <a:ln w="9525">
            <a:noFill/>
            <a:miter lim="800000"/>
            <a:headEnd/>
            <a:tailEnd/>
          </a:ln>
        </p:spPr>
      </p:pic>
      <p:pic>
        <p:nvPicPr>
          <p:cNvPr id="1037" name="Picture 2" descr="C:\Users\Partho\Downloads\Screenshot 2018-01-25 21.40.44.png"/>
          <p:cNvPicPr>
            <a:picLocks noChangeAspect="1" noChangeArrowheads="1"/>
          </p:cNvPicPr>
          <p:nvPr/>
        </p:nvPicPr>
        <p:blipFill>
          <a:blip r:embed="rId11"/>
          <a:srcRect/>
          <a:stretch>
            <a:fillRect/>
          </a:stretch>
        </p:blipFill>
        <p:spPr bwMode="auto">
          <a:xfrm>
            <a:off x="7810500" y="1143001"/>
            <a:ext cx="4381500" cy="1230313"/>
          </a:xfrm>
          <a:prstGeom prst="rect">
            <a:avLst/>
          </a:prstGeom>
          <a:noFill/>
          <a:ln w="9525">
            <a:noFill/>
            <a:miter lim="800000"/>
            <a:headEnd/>
            <a:tailEnd/>
          </a:ln>
        </p:spPr>
      </p:pic>
      <p:pic>
        <p:nvPicPr>
          <p:cNvPr id="1038" name="Picture 2" descr="C:\Users\Partho\Downloads\Screenshot 2018-01-25 21.40.17.png"/>
          <p:cNvPicPr>
            <a:picLocks noChangeAspect="1" noChangeArrowheads="1"/>
          </p:cNvPicPr>
          <p:nvPr/>
        </p:nvPicPr>
        <p:blipFill>
          <a:blip r:embed="rId12"/>
          <a:srcRect/>
          <a:stretch>
            <a:fillRect/>
          </a:stretch>
        </p:blipFill>
        <p:spPr bwMode="auto">
          <a:xfrm>
            <a:off x="103031" y="3886200"/>
            <a:ext cx="3589495" cy="1143000"/>
          </a:xfrm>
          <a:prstGeom prst="rect">
            <a:avLst/>
          </a:prstGeom>
          <a:noFill/>
          <a:ln w="9525">
            <a:noFill/>
            <a:miter lim="800000"/>
            <a:headEnd/>
            <a:tailEnd/>
          </a:ln>
        </p:spPr>
      </p:pic>
      <p:pic>
        <p:nvPicPr>
          <p:cNvPr id="1039" name="Picture 2" descr="C:\Users\Partho\Downloads\Screenshot 2018-01-25 21.39.54.png"/>
          <p:cNvPicPr>
            <a:picLocks noChangeAspect="1" noChangeArrowheads="1"/>
          </p:cNvPicPr>
          <p:nvPr/>
        </p:nvPicPr>
        <p:blipFill>
          <a:blip r:embed="rId13"/>
          <a:srcRect/>
          <a:stretch>
            <a:fillRect/>
          </a:stretch>
        </p:blipFill>
        <p:spPr bwMode="auto">
          <a:xfrm>
            <a:off x="7772400" y="2286001"/>
            <a:ext cx="1143000" cy="1636713"/>
          </a:xfrm>
          <a:prstGeom prst="rect">
            <a:avLst/>
          </a:prstGeom>
          <a:noFill/>
          <a:ln w="9525">
            <a:noFill/>
            <a:miter lim="800000"/>
            <a:headEnd/>
            <a:tailEnd/>
          </a:ln>
        </p:spPr>
      </p:pic>
      <p:pic>
        <p:nvPicPr>
          <p:cNvPr id="1040" name="Picture 2" descr="C:\Users\Partho\Downloads\Screenshot 2017-12-19 11.45.47.png"/>
          <p:cNvPicPr>
            <a:picLocks noChangeAspect="1" noChangeArrowheads="1"/>
          </p:cNvPicPr>
          <p:nvPr/>
        </p:nvPicPr>
        <p:blipFill>
          <a:blip r:embed="rId14"/>
          <a:srcRect/>
          <a:stretch>
            <a:fillRect/>
          </a:stretch>
        </p:blipFill>
        <p:spPr bwMode="auto">
          <a:xfrm>
            <a:off x="3733800" y="3886200"/>
            <a:ext cx="2000250" cy="1250950"/>
          </a:xfrm>
          <a:prstGeom prst="rect">
            <a:avLst/>
          </a:prstGeom>
          <a:noFill/>
          <a:ln w="9525">
            <a:noFill/>
            <a:miter lim="800000"/>
            <a:headEnd/>
            <a:tailEnd/>
          </a:ln>
        </p:spPr>
      </p:pic>
      <p:pic>
        <p:nvPicPr>
          <p:cNvPr id="1041" name="Picture 2" descr="C:\Users\Partho\Downloads\Screenshot 2018-01-25 21.39.21.png"/>
          <p:cNvPicPr>
            <a:picLocks noChangeAspect="1" noChangeArrowheads="1"/>
          </p:cNvPicPr>
          <p:nvPr/>
        </p:nvPicPr>
        <p:blipFill>
          <a:blip r:embed="rId15"/>
          <a:srcRect/>
          <a:stretch>
            <a:fillRect/>
          </a:stretch>
        </p:blipFill>
        <p:spPr bwMode="auto">
          <a:xfrm>
            <a:off x="5715000" y="3886200"/>
            <a:ext cx="2433638" cy="1214438"/>
          </a:xfrm>
          <a:prstGeom prst="rect">
            <a:avLst/>
          </a:prstGeom>
          <a:noFill/>
          <a:ln w="9525">
            <a:noFill/>
            <a:miter lim="800000"/>
            <a:headEnd/>
            <a:tailEnd/>
          </a:ln>
        </p:spPr>
      </p:pic>
      <p:pic>
        <p:nvPicPr>
          <p:cNvPr id="1042" name="Picture 2" descr="C:\Users\Partho\Downloads\LORDS CLINIC GYNAE CAMP 04.12.2016.jpg"/>
          <p:cNvPicPr>
            <a:picLocks noChangeAspect="1" noChangeArrowheads="1"/>
          </p:cNvPicPr>
          <p:nvPr/>
        </p:nvPicPr>
        <p:blipFill>
          <a:blip r:embed="rId16"/>
          <a:srcRect/>
          <a:stretch>
            <a:fillRect/>
          </a:stretch>
        </p:blipFill>
        <p:spPr bwMode="auto">
          <a:xfrm>
            <a:off x="8953500" y="2362200"/>
            <a:ext cx="3238500" cy="1651000"/>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8077200" y="3886200"/>
          <a:ext cx="1385888" cy="1606550"/>
        </p:xfrm>
        <a:graphic>
          <a:graphicData uri="http://schemas.openxmlformats.org/presentationml/2006/ole">
            <mc:AlternateContent xmlns:mc="http://schemas.openxmlformats.org/markup-compatibility/2006">
              <mc:Choice xmlns:v="urn:schemas-microsoft-com:vml" Requires="v">
                <p:oleObj spid="_x0000_s2068" name="Acrobat Document" r:id="rId17" imgW="16459105" imgH="24688665" progId="AcroExch.Document.7">
                  <p:embed/>
                </p:oleObj>
              </mc:Choice>
              <mc:Fallback>
                <p:oleObj name="Acrobat Document" r:id="rId17" imgW="16459105" imgH="24688665" progId="AcroExch.Document.7">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077200" y="3886200"/>
                        <a:ext cx="1385888"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43" name="Picture 2" descr="C:\Users\Partho\Desktop\22448643_10210087252037932_36715264325399947_n.jpg"/>
          <p:cNvPicPr>
            <a:picLocks noChangeAspect="1" noChangeArrowheads="1"/>
          </p:cNvPicPr>
          <p:nvPr/>
        </p:nvPicPr>
        <p:blipFill>
          <a:blip r:embed="rId19"/>
          <a:srcRect/>
          <a:stretch>
            <a:fillRect/>
          </a:stretch>
        </p:blipFill>
        <p:spPr bwMode="auto">
          <a:xfrm>
            <a:off x="6705601" y="5105400"/>
            <a:ext cx="2245525" cy="1752600"/>
          </a:xfrm>
          <a:prstGeom prst="rect">
            <a:avLst/>
          </a:prstGeom>
          <a:noFill/>
          <a:ln w="9525">
            <a:noFill/>
            <a:miter lim="800000"/>
            <a:headEnd/>
            <a:tailEnd/>
          </a:ln>
        </p:spPr>
      </p:pic>
      <p:pic>
        <p:nvPicPr>
          <p:cNvPr id="1044" name="Picture 2" descr="C:\Users\Partho\Desktop\22406403_10210087251837927_3921468139976561287_n.jpg"/>
          <p:cNvPicPr>
            <a:picLocks noChangeAspect="1" noChangeArrowheads="1"/>
          </p:cNvPicPr>
          <p:nvPr/>
        </p:nvPicPr>
        <p:blipFill>
          <a:blip r:embed="rId20"/>
          <a:srcRect/>
          <a:stretch>
            <a:fillRect/>
          </a:stretch>
        </p:blipFill>
        <p:spPr bwMode="auto">
          <a:xfrm flipH="1">
            <a:off x="83996" y="5029200"/>
            <a:ext cx="2792570" cy="1828800"/>
          </a:xfrm>
          <a:prstGeom prst="rect">
            <a:avLst/>
          </a:prstGeom>
          <a:noFill/>
          <a:ln w="9525">
            <a:noFill/>
            <a:miter lim="800000"/>
            <a:headEnd/>
            <a:tailEnd/>
          </a:ln>
        </p:spPr>
      </p:pic>
      <p:pic>
        <p:nvPicPr>
          <p:cNvPr id="1045" name="Picture 2" descr="C:\Users\Partho\Desktop\22405689_10210087251517919_8288796004121871374_n (1).jpg"/>
          <p:cNvPicPr>
            <a:picLocks noChangeAspect="1" noChangeArrowheads="1"/>
          </p:cNvPicPr>
          <p:nvPr/>
        </p:nvPicPr>
        <p:blipFill>
          <a:blip r:embed="rId21"/>
          <a:srcRect/>
          <a:stretch>
            <a:fillRect/>
          </a:stretch>
        </p:blipFill>
        <p:spPr bwMode="auto">
          <a:xfrm>
            <a:off x="4419601" y="5105400"/>
            <a:ext cx="2278063" cy="1752600"/>
          </a:xfrm>
          <a:prstGeom prst="rect">
            <a:avLst/>
          </a:prstGeom>
          <a:noFill/>
          <a:ln w="9525">
            <a:noFill/>
            <a:miter lim="800000"/>
            <a:headEnd/>
            <a:tailEnd/>
          </a:ln>
        </p:spPr>
      </p:pic>
      <p:graphicFrame>
        <p:nvGraphicFramePr>
          <p:cNvPr id="1027" name="Object 3"/>
          <p:cNvGraphicFramePr>
            <a:graphicFrameLocks noChangeAspect="1"/>
          </p:cNvGraphicFramePr>
          <p:nvPr/>
        </p:nvGraphicFramePr>
        <p:xfrm>
          <a:off x="2895601" y="5105400"/>
          <a:ext cx="1577975" cy="1752600"/>
        </p:xfrm>
        <a:graphic>
          <a:graphicData uri="http://schemas.openxmlformats.org/presentationml/2006/ole">
            <mc:AlternateContent xmlns:mc="http://schemas.openxmlformats.org/markup-compatibility/2006">
              <mc:Choice xmlns:v="urn:schemas-microsoft-com:vml" Requires="v">
                <p:oleObj spid="_x0000_s2069" name="Acrobat Document" r:id="rId22" imgW="5829103" imgH="9600998" progId="AcroExch.Document.7">
                  <p:embed/>
                </p:oleObj>
              </mc:Choice>
              <mc:Fallback>
                <p:oleObj name="Acrobat Document" r:id="rId22" imgW="5829103" imgH="9600998" progId="AcroExch.Document.7">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895601" y="5105400"/>
                        <a:ext cx="15779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46" name="Content Placeholder 4" descr="C:\Users\Vaio\Documents\Saksham\saksham image\New folder\Saans-sAksham\09 sAksham Nurturing Talent Concern.jpg"/>
          <p:cNvPicPr>
            <a:picLocks noChangeAspect="1" noChangeArrowheads="1"/>
          </p:cNvPicPr>
          <p:nvPr/>
        </p:nvPicPr>
        <p:blipFill>
          <a:blip r:embed="rId24"/>
          <a:srcRect/>
          <a:stretch>
            <a:fillRect/>
          </a:stretch>
        </p:blipFill>
        <p:spPr bwMode="auto">
          <a:xfrm>
            <a:off x="9372600" y="4000500"/>
            <a:ext cx="2819400" cy="1143000"/>
          </a:xfrm>
          <a:prstGeom prst="rect">
            <a:avLst/>
          </a:prstGeom>
          <a:noFill/>
          <a:ln w="9525">
            <a:noFill/>
            <a:miter lim="800000"/>
            <a:headEnd/>
            <a:tailEnd/>
          </a:ln>
        </p:spPr>
      </p:pic>
      <p:pic>
        <p:nvPicPr>
          <p:cNvPr id="1047" name="Picture 2" descr="C:\Users\Partho\Desktop\22008193_10209990006846863_6985649099356374360_n.jpg"/>
          <p:cNvPicPr>
            <a:picLocks noChangeAspect="1" noChangeArrowheads="1"/>
          </p:cNvPicPr>
          <p:nvPr/>
        </p:nvPicPr>
        <p:blipFill>
          <a:blip r:embed="rId25"/>
          <a:srcRect/>
          <a:stretch>
            <a:fillRect/>
          </a:stretch>
        </p:blipFill>
        <p:spPr bwMode="auto">
          <a:xfrm flipH="1">
            <a:off x="10491788" y="5100638"/>
            <a:ext cx="1681713" cy="1699424"/>
          </a:xfrm>
          <a:prstGeom prst="rect">
            <a:avLst/>
          </a:prstGeom>
          <a:noFill/>
          <a:ln w="9525">
            <a:noFill/>
            <a:miter lim="800000"/>
            <a:headEnd/>
            <a:tailEnd/>
          </a:ln>
        </p:spPr>
      </p:pic>
      <p:pic>
        <p:nvPicPr>
          <p:cNvPr id="1049" name="Picture 4"/>
          <p:cNvPicPr>
            <a:picLocks noChangeAspect="1" noChangeArrowheads="1"/>
          </p:cNvPicPr>
          <p:nvPr/>
        </p:nvPicPr>
        <p:blipFill>
          <a:blip r:embed="rId26"/>
          <a:srcRect/>
          <a:stretch>
            <a:fillRect/>
          </a:stretch>
        </p:blipFill>
        <p:spPr bwMode="auto">
          <a:xfrm>
            <a:off x="8951126" y="5133581"/>
            <a:ext cx="1516047" cy="1676400"/>
          </a:xfrm>
          <a:prstGeom prst="rect">
            <a:avLst/>
          </a:prstGeom>
          <a:noFill/>
          <a:ln w="9525">
            <a:noFill/>
            <a:miter lim="800000"/>
            <a:headEnd/>
            <a:tailEnd/>
          </a:ln>
        </p:spPr>
      </p:pic>
    </p:spTree>
    <p:extLst>
      <p:ext uri="{BB962C8B-B14F-4D97-AF65-F5344CB8AC3E}">
        <p14:creationId xmlns:p14="http://schemas.microsoft.com/office/powerpoint/2010/main" val="21006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038" y="428604"/>
            <a:ext cx="9996152" cy="714380"/>
          </a:xfrm>
        </p:spPr>
        <p:txBody>
          <a:bodyPr>
            <a:noAutofit/>
          </a:bodyPr>
          <a:lstStyle/>
          <a:p>
            <a:r>
              <a:rPr lang="en-US" dirty="0">
                <a:latin typeface="Californian FB" panose="0207040306080B030204" pitchFamily="18" charset="0"/>
              </a:rPr>
              <a:t>SAANS Media </a:t>
            </a:r>
            <a:r>
              <a:rPr lang="en-US" dirty="0" smtClean="0">
                <a:latin typeface="Californian FB" panose="0207040306080B030204" pitchFamily="18" charset="0"/>
              </a:rPr>
              <a:t>Outreach </a:t>
            </a:r>
            <a:r>
              <a:rPr lang="en-US" dirty="0">
                <a:latin typeface="Californian FB" panose="0207040306080B030204" pitchFamily="18" charset="0"/>
              </a:rPr>
              <a:t>&amp; </a:t>
            </a:r>
            <a:r>
              <a:rPr lang="en-US" dirty="0" smtClean="0">
                <a:latin typeface="Californian FB" panose="0207040306080B030204" pitchFamily="18" charset="0"/>
              </a:rPr>
              <a:t>Wellness </a:t>
            </a:r>
            <a:r>
              <a:rPr lang="en-US" dirty="0">
                <a:latin typeface="Californian FB" panose="0207040306080B030204" pitchFamily="18" charset="0"/>
              </a:rPr>
              <a:t>C</a:t>
            </a:r>
            <a:r>
              <a:rPr lang="en-US" dirty="0" smtClean="0">
                <a:latin typeface="Californian FB" panose="0207040306080B030204" pitchFamily="18" charset="0"/>
              </a:rPr>
              <a:t>olumns</a:t>
            </a:r>
            <a:endParaRPr lang="en-IN" dirty="0">
              <a:latin typeface="Californian FB" panose="0207040306080B030204" pitchFamily="18" charset="0"/>
            </a:endParaRPr>
          </a:p>
        </p:txBody>
      </p:sp>
      <p:pic>
        <p:nvPicPr>
          <p:cNvPr id="5" name="Picture 2" descr="C:\Users\Vaio\Desktop\6 (1).jpg"/>
          <p:cNvPicPr>
            <a:picLocks noGrp="1" noChangeAspect="1" noChangeArrowheads="1"/>
          </p:cNvPicPr>
          <p:nvPr>
            <p:ph idx="1"/>
          </p:nvPr>
        </p:nvPicPr>
        <p:blipFill>
          <a:blip r:embed="rId4" cstate="print"/>
          <a:srcRect/>
          <a:stretch>
            <a:fillRect/>
          </a:stretch>
        </p:blipFill>
        <p:spPr bwMode="auto">
          <a:xfrm>
            <a:off x="5381620" y="4256000"/>
            <a:ext cx="1938499" cy="958950"/>
          </a:xfrm>
          <a:prstGeom prst="rect">
            <a:avLst/>
          </a:prstGeom>
          <a:noFill/>
        </p:spPr>
      </p:pic>
      <p:pic>
        <p:nvPicPr>
          <p:cNvPr id="6" name="Picture 2" descr="C:\Users\Vaio\Desktop\8.jpg"/>
          <p:cNvPicPr>
            <a:picLocks noChangeAspect="1" noChangeArrowheads="1"/>
          </p:cNvPicPr>
          <p:nvPr/>
        </p:nvPicPr>
        <p:blipFill>
          <a:blip r:embed="rId5" cstate="print"/>
          <a:srcRect/>
          <a:stretch>
            <a:fillRect/>
          </a:stretch>
        </p:blipFill>
        <p:spPr bwMode="auto">
          <a:xfrm>
            <a:off x="1524000" y="3538583"/>
            <a:ext cx="1928794" cy="1047321"/>
          </a:xfrm>
          <a:prstGeom prst="rect">
            <a:avLst/>
          </a:prstGeom>
          <a:noFill/>
        </p:spPr>
      </p:pic>
      <p:pic>
        <p:nvPicPr>
          <p:cNvPr id="7" name="Picture 2" descr="C:\Users\Vaio\Desktop\8.jpg"/>
          <p:cNvPicPr>
            <a:picLocks noChangeAspect="1" noChangeArrowheads="1"/>
          </p:cNvPicPr>
          <p:nvPr/>
        </p:nvPicPr>
        <p:blipFill>
          <a:blip r:embed="rId6" cstate="print"/>
          <a:srcRect/>
          <a:stretch>
            <a:fillRect/>
          </a:stretch>
        </p:blipFill>
        <p:spPr bwMode="auto">
          <a:xfrm>
            <a:off x="3452794" y="3071810"/>
            <a:ext cx="1785950" cy="1071570"/>
          </a:xfrm>
          <a:prstGeom prst="rect">
            <a:avLst/>
          </a:prstGeom>
          <a:noFill/>
        </p:spPr>
      </p:pic>
      <p:pic>
        <p:nvPicPr>
          <p:cNvPr id="8" name="Picture 2" descr="C:\Users\Vaio\Desktop\20a.jpg"/>
          <p:cNvPicPr>
            <a:picLocks noChangeAspect="1" noChangeArrowheads="1"/>
          </p:cNvPicPr>
          <p:nvPr/>
        </p:nvPicPr>
        <p:blipFill>
          <a:blip r:embed="rId7"/>
          <a:srcRect/>
          <a:stretch>
            <a:fillRect/>
          </a:stretch>
        </p:blipFill>
        <p:spPr bwMode="auto">
          <a:xfrm>
            <a:off x="1524000" y="2323943"/>
            <a:ext cx="1928794" cy="1101712"/>
          </a:xfrm>
          <a:prstGeom prst="rect">
            <a:avLst/>
          </a:prstGeom>
          <a:noFill/>
        </p:spPr>
      </p:pic>
      <p:pic>
        <p:nvPicPr>
          <p:cNvPr id="9" name="Picture 2" descr="C:\Users\Vaio\Desktop\10.jpg"/>
          <p:cNvPicPr>
            <a:picLocks noChangeAspect="1" noChangeArrowheads="1"/>
          </p:cNvPicPr>
          <p:nvPr/>
        </p:nvPicPr>
        <p:blipFill>
          <a:blip r:embed="rId8" cstate="print"/>
          <a:srcRect/>
          <a:stretch>
            <a:fillRect/>
          </a:stretch>
        </p:blipFill>
        <p:spPr bwMode="auto">
          <a:xfrm>
            <a:off x="3595671" y="1428736"/>
            <a:ext cx="1119195" cy="839396"/>
          </a:xfrm>
          <a:prstGeom prst="rect">
            <a:avLst/>
          </a:prstGeom>
          <a:noFill/>
        </p:spPr>
      </p:pic>
      <p:pic>
        <p:nvPicPr>
          <p:cNvPr id="10" name="Picture 2" descr="C:\Users\Vaio\Desktop\7.jpg"/>
          <p:cNvPicPr>
            <a:picLocks noChangeAspect="1" noChangeArrowheads="1"/>
          </p:cNvPicPr>
          <p:nvPr/>
        </p:nvPicPr>
        <p:blipFill>
          <a:blip r:embed="rId9" cstate="print"/>
          <a:srcRect/>
          <a:stretch>
            <a:fillRect/>
          </a:stretch>
        </p:blipFill>
        <p:spPr bwMode="auto">
          <a:xfrm>
            <a:off x="7167571" y="3286125"/>
            <a:ext cx="1491845" cy="896465"/>
          </a:xfrm>
          <a:prstGeom prst="rect">
            <a:avLst/>
          </a:prstGeom>
          <a:noFill/>
        </p:spPr>
      </p:pic>
      <p:pic>
        <p:nvPicPr>
          <p:cNvPr id="11" name="Picture 2" descr="C:\Users\Vaio\Desktop\candl.jpg 1.jpg 2.jpg 3.jpg 4.jpg 5.jpg"/>
          <p:cNvPicPr>
            <a:picLocks noChangeAspect="1" noChangeArrowheads="1"/>
          </p:cNvPicPr>
          <p:nvPr/>
        </p:nvPicPr>
        <p:blipFill>
          <a:blip r:embed="rId10" cstate="print"/>
          <a:srcRect/>
          <a:stretch>
            <a:fillRect/>
          </a:stretch>
        </p:blipFill>
        <p:spPr bwMode="auto">
          <a:xfrm>
            <a:off x="7524760" y="5000637"/>
            <a:ext cx="1359596" cy="896881"/>
          </a:xfrm>
          <a:prstGeom prst="rect">
            <a:avLst/>
          </a:prstGeom>
          <a:noFill/>
        </p:spPr>
      </p:pic>
      <p:pic>
        <p:nvPicPr>
          <p:cNvPr id="12" name="Picture 2" descr="C:\Users\Vaio\Desktop\6 - Copy (1).jpg"/>
          <p:cNvPicPr>
            <a:picLocks noChangeAspect="1" noChangeArrowheads="1"/>
          </p:cNvPicPr>
          <p:nvPr/>
        </p:nvPicPr>
        <p:blipFill>
          <a:blip r:embed="rId11" cstate="print"/>
          <a:srcRect/>
          <a:stretch>
            <a:fillRect/>
          </a:stretch>
        </p:blipFill>
        <p:spPr bwMode="auto">
          <a:xfrm>
            <a:off x="1524000" y="5572140"/>
            <a:ext cx="2000232" cy="986932"/>
          </a:xfrm>
          <a:prstGeom prst="rect">
            <a:avLst/>
          </a:prstGeom>
          <a:noFill/>
        </p:spPr>
      </p:pic>
      <p:pic>
        <p:nvPicPr>
          <p:cNvPr id="13" name="Picture 2" descr="C:\Users\Vaio\Desktop\11.jpg"/>
          <p:cNvPicPr>
            <a:picLocks noChangeAspect="1" noChangeArrowheads="1"/>
          </p:cNvPicPr>
          <p:nvPr/>
        </p:nvPicPr>
        <p:blipFill>
          <a:blip r:embed="rId12" cstate="print"/>
          <a:srcRect/>
          <a:stretch>
            <a:fillRect/>
          </a:stretch>
        </p:blipFill>
        <p:spPr bwMode="auto">
          <a:xfrm>
            <a:off x="6453190" y="5143512"/>
            <a:ext cx="1214446" cy="1518060"/>
          </a:xfrm>
          <a:prstGeom prst="rect">
            <a:avLst/>
          </a:prstGeom>
          <a:noFill/>
        </p:spPr>
      </p:pic>
      <p:pic>
        <p:nvPicPr>
          <p:cNvPr id="14" name="Picture 2" descr="C:\Users\Vaio\Desktop\candl.jpg 1.jpg 2.jpg 3.jpg 4.jpg"/>
          <p:cNvPicPr>
            <a:picLocks noChangeAspect="1" noChangeArrowheads="1"/>
          </p:cNvPicPr>
          <p:nvPr/>
        </p:nvPicPr>
        <p:blipFill>
          <a:blip r:embed="rId13" cstate="print"/>
          <a:srcRect/>
          <a:stretch>
            <a:fillRect/>
          </a:stretch>
        </p:blipFill>
        <p:spPr bwMode="auto">
          <a:xfrm>
            <a:off x="3667108" y="5357827"/>
            <a:ext cx="1428760" cy="1339463"/>
          </a:xfrm>
          <a:prstGeom prst="rect">
            <a:avLst/>
          </a:prstGeom>
          <a:noFill/>
        </p:spPr>
      </p:pic>
      <p:pic>
        <p:nvPicPr>
          <p:cNvPr id="15" name="Picture 2" descr="C:\Users\Vaio\Desktop\newspaper.jpg"/>
          <p:cNvPicPr>
            <a:picLocks noChangeAspect="1" noChangeArrowheads="1"/>
          </p:cNvPicPr>
          <p:nvPr/>
        </p:nvPicPr>
        <p:blipFill>
          <a:blip r:embed="rId14" cstate="print"/>
          <a:srcRect/>
          <a:stretch>
            <a:fillRect/>
          </a:stretch>
        </p:blipFill>
        <p:spPr bwMode="auto">
          <a:xfrm>
            <a:off x="7381884" y="4214819"/>
            <a:ext cx="1428760" cy="857257"/>
          </a:xfrm>
          <a:prstGeom prst="rect">
            <a:avLst/>
          </a:prstGeom>
          <a:noFill/>
        </p:spPr>
      </p:pic>
      <p:pic>
        <p:nvPicPr>
          <p:cNvPr id="16" name="Picture 7" descr="C:\Users\Partho\Downloads\115 (2).jpg"/>
          <p:cNvPicPr>
            <a:picLocks noChangeAspect="1" noChangeArrowheads="1"/>
          </p:cNvPicPr>
          <p:nvPr/>
        </p:nvPicPr>
        <p:blipFill>
          <a:blip r:embed="rId15" cstate="print"/>
          <a:srcRect/>
          <a:stretch>
            <a:fillRect/>
          </a:stretch>
        </p:blipFill>
        <p:spPr bwMode="auto">
          <a:xfrm>
            <a:off x="7239009" y="2285992"/>
            <a:ext cx="1372877" cy="986880"/>
          </a:xfrm>
          <a:prstGeom prst="rect">
            <a:avLst/>
          </a:prstGeom>
          <a:noFill/>
        </p:spPr>
      </p:pic>
      <p:pic>
        <p:nvPicPr>
          <p:cNvPr id="17" name="Picture 9" descr="C:\Users\Partho\Downloads\117 (1).jpg"/>
          <p:cNvPicPr>
            <a:picLocks noChangeAspect="1" noChangeArrowheads="1"/>
          </p:cNvPicPr>
          <p:nvPr/>
        </p:nvPicPr>
        <p:blipFill>
          <a:blip r:embed="rId16" cstate="print"/>
          <a:srcRect/>
          <a:stretch>
            <a:fillRect/>
          </a:stretch>
        </p:blipFill>
        <p:spPr bwMode="auto">
          <a:xfrm>
            <a:off x="9667900" y="1428736"/>
            <a:ext cx="759112" cy="2030626"/>
          </a:xfrm>
          <a:prstGeom prst="rect">
            <a:avLst/>
          </a:prstGeom>
          <a:noFill/>
        </p:spPr>
      </p:pic>
      <p:pic>
        <p:nvPicPr>
          <p:cNvPr id="18" name="Picture 16" descr="C:\Users\Partho\Downloads\118 (1).jpg"/>
          <p:cNvPicPr>
            <a:picLocks noChangeAspect="1" noChangeArrowheads="1"/>
          </p:cNvPicPr>
          <p:nvPr/>
        </p:nvPicPr>
        <p:blipFill>
          <a:blip r:embed="rId17" cstate="print"/>
          <a:srcRect/>
          <a:stretch>
            <a:fillRect/>
          </a:stretch>
        </p:blipFill>
        <p:spPr bwMode="auto">
          <a:xfrm>
            <a:off x="8882082" y="4429132"/>
            <a:ext cx="1428760" cy="972410"/>
          </a:xfrm>
          <a:prstGeom prst="rect">
            <a:avLst/>
          </a:prstGeom>
          <a:noFill/>
        </p:spPr>
      </p:pic>
      <p:graphicFrame>
        <p:nvGraphicFramePr>
          <p:cNvPr id="51202" name="Object 3"/>
          <p:cNvGraphicFramePr>
            <a:graphicFrameLocks noChangeAspect="1"/>
          </p:cNvGraphicFramePr>
          <p:nvPr/>
        </p:nvGraphicFramePr>
        <p:xfrm>
          <a:off x="4952992" y="5143513"/>
          <a:ext cx="1364958" cy="1516009"/>
        </p:xfrm>
        <a:graphic>
          <a:graphicData uri="http://schemas.openxmlformats.org/presentationml/2006/ole">
            <mc:AlternateContent xmlns:mc="http://schemas.openxmlformats.org/markup-compatibility/2006">
              <mc:Choice xmlns:v="urn:schemas-microsoft-com:vml" Requires="v">
                <p:oleObj spid="_x0000_s3083" name="Acrobat Document" r:id="rId18" imgW="5829103" imgH="9600998" progId="AcroExch.Document.7">
                  <p:embed/>
                </p:oleObj>
              </mc:Choice>
              <mc:Fallback>
                <p:oleObj name="Acrobat Document" r:id="rId18" imgW="5829103" imgH="9600998" progId="AcroExch.Document.7">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52992" y="5143513"/>
                        <a:ext cx="1364958" cy="1516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 name="Picture 2" descr="C:\Users\Vaio\Desktop\12.jpg"/>
          <p:cNvPicPr>
            <a:picLocks noChangeAspect="1" noChangeArrowheads="1"/>
          </p:cNvPicPr>
          <p:nvPr/>
        </p:nvPicPr>
        <p:blipFill>
          <a:blip r:embed="rId20" cstate="print"/>
          <a:srcRect/>
          <a:stretch>
            <a:fillRect/>
          </a:stretch>
        </p:blipFill>
        <p:spPr bwMode="auto">
          <a:xfrm>
            <a:off x="8953520" y="3357563"/>
            <a:ext cx="1428728" cy="1077917"/>
          </a:xfrm>
          <a:prstGeom prst="rect">
            <a:avLst/>
          </a:prstGeom>
          <a:noFill/>
        </p:spPr>
      </p:pic>
      <p:pic>
        <p:nvPicPr>
          <p:cNvPr id="52227" name="Picture 3" descr="C:\Users\Partho\Downloads\India today feb 2018.jpg"/>
          <p:cNvPicPr>
            <a:picLocks noChangeAspect="1" noChangeArrowheads="1"/>
          </p:cNvPicPr>
          <p:nvPr/>
        </p:nvPicPr>
        <p:blipFill>
          <a:blip r:embed="rId21" cstate="print"/>
          <a:srcRect/>
          <a:stretch>
            <a:fillRect/>
          </a:stretch>
        </p:blipFill>
        <p:spPr bwMode="auto">
          <a:xfrm>
            <a:off x="8524892" y="2357431"/>
            <a:ext cx="1154356" cy="1604125"/>
          </a:xfrm>
          <a:prstGeom prst="rect">
            <a:avLst/>
          </a:prstGeom>
          <a:noFill/>
        </p:spPr>
      </p:pic>
      <p:pic>
        <p:nvPicPr>
          <p:cNvPr id="52228" name="Picture 4" descr="C:\Users\Partho\Downloads\38 (1).jpg"/>
          <p:cNvPicPr>
            <a:picLocks noChangeAspect="1" noChangeArrowheads="1"/>
          </p:cNvPicPr>
          <p:nvPr/>
        </p:nvPicPr>
        <p:blipFill>
          <a:blip r:embed="rId22" cstate="print"/>
          <a:srcRect/>
          <a:stretch>
            <a:fillRect/>
          </a:stretch>
        </p:blipFill>
        <p:spPr bwMode="auto">
          <a:xfrm flipH="1">
            <a:off x="3381356" y="2186980"/>
            <a:ext cx="1857388" cy="884830"/>
          </a:xfrm>
          <a:prstGeom prst="rect">
            <a:avLst/>
          </a:prstGeom>
          <a:noFill/>
        </p:spPr>
      </p:pic>
      <p:pic>
        <p:nvPicPr>
          <p:cNvPr id="52229" name="Picture 5" descr="C:\Users\Partho\Downloads\381.jpg"/>
          <p:cNvPicPr>
            <a:picLocks noChangeAspect="1" noChangeArrowheads="1"/>
          </p:cNvPicPr>
          <p:nvPr/>
        </p:nvPicPr>
        <p:blipFill>
          <a:blip r:embed="rId23" cstate="print"/>
          <a:srcRect/>
          <a:stretch>
            <a:fillRect/>
          </a:stretch>
        </p:blipFill>
        <p:spPr bwMode="auto">
          <a:xfrm>
            <a:off x="4695490" y="1357298"/>
            <a:ext cx="1781046" cy="826698"/>
          </a:xfrm>
          <a:prstGeom prst="rect">
            <a:avLst/>
          </a:prstGeom>
          <a:noFill/>
        </p:spPr>
      </p:pic>
      <p:pic>
        <p:nvPicPr>
          <p:cNvPr id="52230" name="Picture 6" descr="C:\Users\Partho\Downloads\382.jpg"/>
          <p:cNvPicPr>
            <a:picLocks noChangeAspect="1" noChangeArrowheads="1"/>
          </p:cNvPicPr>
          <p:nvPr/>
        </p:nvPicPr>
        <p:blipFill>
          <a:blip r:embed="rId24" cstate="print"/>
          <a:srcRect/>
          <a:stretch>
            <a:fillRect/>
          </a:stretch>
        </p:blipFill>
        <p:spPr bwMode="auto">
          <a:xfrm>
            <a:off x="3595671" y="4214818"/>
            <a:ext cx="1719977" cy="1072698"/>
          </a:xfrm>
          <a:prstGeom prst="rect">
            <a:avLst/>
          </a:prstGeom>
          <a:noFill/>
        </p:spPr>
      </p:pic>
      <p:pic>
        <p:nvPicPr>
          <p:cNvPr id="52231" name="Picture 7" descr="C:\Users\Partho\Downloads\383.jpg"/>
          <p:cNvPicPr>
            <a:picLocks noChangeAspect="1" noChangeArrowheads="1"/>
          </p:cNvPicPr>
          <p:nvPr/>
        </p:nvPicPr>
        <p:blipFill>
          <a:blip r:embed="rId25" cstate="print"/>
          <a:srcRect/>
          <a:stretch>
            <a:fillRect/>
          </a:stretch>
        </p:blipFill>
        <p:spPr bwMode="auto">
          <a:xfrm flipH="1">
            <a:off x="7667636" y="1357298"/>
            <a:ext cx="2436958" cy="1071570"/>
          </a:xfrm>
          <a:prstGeom prst="rect">
            <a:avLst/>
          </a:prstGeom>
          <a:noFill/>
        </p:spPr>
      </p:pic>
      <p:pic>
        <p:nvPicPr>
          <p:cNvPr id="52232" name="Picture 8" descr="C:\Users\Partho\Downloads\384.jpg"/>
          <p:cNvPicPr>
            <a:picLocks noChangeAspect="1" noChangeArrowheads="1"/>
          </p:cNvPicPr>
          <p:nvPr/>
        </p:nvPicPr>
        <p:blipFill>
          <a:blip r:embed="rId26" cstate="print"/>
          <a:srcRect/>
          <a:stretch>
            <a:fillRect/>
          </a:stretch>
        </p:blipFill>
        <p:spPr bwMode="auto">
          <a:xfrm>
            <a:off x="1524001" y="4572009"/>
            <a:ext cx="2282563" cy="993885"/>
          </a:xfrm>
          <a:prstGeom prst="rect">
            <a:avLst/>
          </a:prstGeom>
          <a:noFill/>
        </p:spPr>
      </p:pic>
      <p:pic>
        <p:nvPicPr>
          <p:cNvPr id="52233" name="Picture 9" descr="C:\Users\Partho\Downloads\SAANS PHOTOS 3 (2).jpg"/>
          <p:cNvPicPr>
            <a:picLocks noChangeAspect="1" noChangeArrowheads="1"/>
          </p:cNvPicPr>
          <p:nvPr/>
        </p:nvPicPr>
        <p:blipFill>
          <a:blip r:embed="rId27" cstate="print"/>
          <a:srcRect/>
          <a:stretch>
            <a:fillRect/>
          </a:stretch>
        </p:blipFill>
        <p:spPr bwMode="auto">
          <a:xfrm>
            <a:off x="5277124" y="2285992"/>
            <a:ext cx="1104629" cy="1510324"/>
          </a:xfrm>
          <a:prstGeom prst="rect">
            <a:avLst/>
          </a:prstGeom>
          <a:noFill/>
        </p:spPr>
      </p:pic>
      <p:pic>
        <p:nvPicPr>
          <p:cNvPr id="52234" name="Picture 10" descr="C:\Users\Partho\Downloads\SAANS PHOTOS 31.jpg"/>
          <p:cNvPicPr>
            <a:picLocks noChangeAspect="1" noChangeArrowheads="1"/>
          </p:cNvPicPr>
          <p:nvPr/>
        </p:nvPicPr>
        <p:blipFill>
          <a:blip r:embed="rId28" cstate="print"/>
          <a:srcRect/>
          <a:stretch>
            <a:fillRect/>
          </a:stretch>
        </p:blipFill>
        <p:spPr bwMode="auto">
          <a:xfrm>
            <a:off x="6532660" y="1357298"/>
            <a:ext cx="1134976" cy="944702"/>
          </a:xfrm>
          <a:prstGeom prst="rect">
            <a:avLst/>
          </a:prstGeom>
          <a:noFill/>
        </p:spPr>
      </p:pic>
      <p:pic>
        <p:nvPicPr>
          <p:cNvPr id="52235" name="Picture 11" descr="C:\Users\Partho\Downloads\SAANS PHOTOS 32.jpg"/>
          <p:cNvPicPr>
            <a:picLocks noChangeAspect="1" noChangeArrowheads="1"/>
          </p:cNvPicPr>
          <p:nvPr/>
        </p:nvPicPr>
        <p:blipFill>
          <a:blip r:embed="rId29" cstate="print"/>
          <a:srcRect/>
          <a:stretch>
            <a:fillRect/>
          </a:stretch>
        </p:blipFill>
        <p:spPr bwMode="auto">
          <a:xfrm>
            <a:off x="6437022" y="2357430"/>
            <a:ext cx="817668" cy="2000264"/>
          </a:xfrm>
          <a:prstGeom prst="rect">
            <a:avLst/>
          </a:prstGeom>
          <a:noFill/>
        </p:spPr>
      </p:pic>
      <p:pic>
        <p:nvPicPr>
          <p:cNvPr id="52236" name="Picture 12" descr="C:\Users\Partho\Downloads\SAANS PHOTOS 33.jpg"/>
          <p:cNvPicPr>
            <a:picLocks noChangeAspect="1" noChangeArrowheads="1"/>
          </p:cNvPicPr>
          <p:nvPr/>
        </p:nvPicPr>
        <p:blipFill>
          <a:blip r:embed="rId30" cstate="print"/>
          <a:srcRect/>
          <a:stretch>
            <a:fillRect/>
          </a:stretch>
        </p:blipFill>
        <p:spPr bwMode="auto">
          <a:xfrm>
            <a:off x="8882083" y="5429264"/>
            <a:ext cx="1386245" cy="928694"/>
          </a:xfrm>
          <a:prstGeom prst="rect">
            <a:avLst/>
          </a:prstGeom>
          <a:noFill/>
        </p:spPr>
      </p:pic>
      <p:pic>
        <p:nvPicPr>
          <p:cNvPr id="52237" name="Picture 13" descr="C:\Users\Partho\Downloads\SAANS PHOTOS 34.jpg"/>
          <p:cNvPicPr>
            <a:picLocks noChangeAspect="1" noChangeArrowheads="1"/>
          </p:cNvPicPr>
          <p:nvPr/>
        </p:nvPicPr>
        <p:blipFill>
          <a:blip r:embed="rId31" cstate="print"/>
          <a:srcRect/>
          <a:stretch>
            <a:fillRect/>
          </a:stretch>
        </p:blipFill>
        <p:spPr bwMode="auto">
          <a:xfrm flipH="1">
            <a:off x="7953388" y="5786454"/>
            <a:ext cx="857256" cy="751448"/>
          </a:xfrm>
          <a:prstGeom prst="rect">
            <a:avLst/>
          </a:prstGeom>
          <a:noFill/>
        </p:spPr>
      </p:pic>
      <p:pic>
        <p:nvPicPr>
          <p:cNvPr id="52238" name="Picture 14" descr="C:\Users\Partho\Downloads\SAANS PHOTOS.jpg"/>
          <p:cNvPicPr>
            <a:picLocks noChangeAspect="1" noChangeArrowheads="1"/>
          </p:cNvPicPr>
          <p:nvPr/>
        </p:nvPicPr>
        <p:blipFill>
          <a:blip r:embed="rId32" cstate="print"/>
          <a:srcRect/>
          <a:stretch>
            <a:fillRect/>
          </a:stretch>
        </p:blipFill>
        <p:spPr bwMode="auto">
          <a:xfrm>
            <a:off x="1524000" y="1357299"/>
            <a:ext cx="2045618" cy="911945"/>
          </a:xfrm>
          <a:prstGeom prst="rect">
            <a:avLst/>
          </a:prstGeom>
          <a:noFill/>
        </p:spPr>
      </p:pic>
      <p:pic>
        <p:nvPicPr>
          <p:cNvPr id="31" name="Picture 2" descr="C:\Users\Vaio\Desktop\20.jpg"/>
          <p:cNvPicPr>
            <a:picLocks noChangeAspect="1" noChangeArrowheads="1"/>
          </p:cNvPicPr>
          <p:nvPr/>
        </p:nvPicPr>
        <p:blipFill>
          <a:blip r:embed="rId33" cstate="print"/>
          <a:srcRect/>
          <a:stretch>
            <a:fillRect/>
          </a:stretch>
        </p:blipFill>
        <p:spPr bwMode="auto">
          <a:xfrm>
            <a:off x="4238612" y="2786058"/>
            <a:ext cx="3173602" cy="3300422"/>
          </a:xfrm>
          <a:prstGeom prst="rect">
            <a:avLst/>
          </a:prstGeom>
          <a:noFill/>
        </p:spPr>
      </p:pic>
    </p:spTree>
    <p:extLst>
      <p:ext uri="{BB962C8B-B14F-4D97-AF65-F5344CB8AC3E}">
        <p14:creationId xmlns:p14="http://schemas.microsoft.com/office/powerpoint/2010/main" val="285948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877" y="478658"/>
            <a:ext cx="8678103" cy="794115"/>
          </a:xfrm>
        </p:spPr>
        <p:txBody>
          <a:bodyPr>
            <a:noAutofit/>
          </a:bodyPr>
          <a:lstStyle/>
          <a:p>
            <a:pPr algn="ctr"/>
            <a:r>
              <a:rPr lang="en-US" dirty="0" smtClean="0">
                <a:latin typeface="Californian FB" panose="0207040306080B030204" pitchFamily="18" charset="0"/>
              </a:rPr>
              <a:t>Respiratory </a:t>
            </a:r>
            <a:r>
              <a:rPr lang="en-US" dirty="0">
                <a:latin typeface="Californian FB" panose="0207040306080B030204" pitchFamily="18" charset="0"/>
              </a:rPr>
              <a:t>Awareness </a:t>
            </a:r>
            <a:r>
              <a:rPr lang="en-US" dirty="0" smtClean="0">
                <a:latin typeface="Californian FB" panose="0207040306080B030204" pitchFamily="18" charset="0"/>
              </a:rPr>
              <a:t>Initiatives</a:t>
            </a:r>
            <a:endParaRPr lang="en-IN" dirty="0">
              <a:latin typeface="Californian FB" panose="0207040306080B030204" pitchFamily="18" charset="0"/>
            </a:endParaRPr>
          </a:p>
        </p:txBody>
      </p:sp>
      <p:pic>
        <p:nvPicPr>
          <p:cNvPr id="4" name="Picture 2" descr="C:\Users\Vaio\Desktop\candl.jpg 1.jpg"/>
          <p:cNvPicPr>
            <a:picLocks noGrp="1" noChangeAspect="1" noChangeArrowheads="1"/>
          </p:cNvPicPr>
          <p:nvPr>
            <p:ph idx="1"/>
          </p:nvPr>
        </p:nvPicPr>
        <p:blipFill>
          <a:blip r:embed="rId2" cstate="print"/>
          <a:srcRect/>
          <a:stretch>
            <a:fillRect/>
          </a:stretch>
        </p:blipFill>
        <p:spPr bwMode="auto">
          <a:xfrm>
            <a:off x="5667372" y="5629888"/>
            <a:ext cx="1648619" cy="1027293"/>
          </a:xfrm>
          <a:prstGeom prst="rect">
            <a:avLst/>
          </a:prstGeom>
          <a:noFill/>
        </p:spPr>
      </p:pic>
      <p:pic>
        <p:nvPicPr>
          <p:cNvPr id="6" name="Picture 2" descr="C:\Users\Vaio\Desktop\1.jpg"/>
          <p:cNvPicPr>
            <a:picLocks noChangeAspect="1" noChangeArrowheads="1"/>
          </p:cNvPicPr>
          <p:nvPr/>
        </p:nvPicPr>
        <p:blipFill>
          <a:blip r:embed="rId3"/>
          <a:srcRect/>
          <a:stretch>
            <a:fillRect/>
          </a:stretch>
        </p:blipFill>
        <p:spPr bwMode="auto">
          <a:xfrm>
            <a:off x="1774001" y="4340652"/>
            <a:ext cx="2403757" cy="1017173"/>
          </a:xfrm>
          <a:prstGeom prst="rect">
            <a:avLst/>
          </a:prstGeom>
          <a:noFill/>
        </p:spPr>
      </p:pic>
      <p:pic>
        <p:nvPicPr>
          <p:cNvPr id="7" name="Picture 2" descr="C:\Users\Vaio\Desktop\4 (2).jpg"/>
          <p:cNvPicPr>
            <a:picLocks noChangeAspect="1" noChangeArrowheads="1"/>
          </p:cNvPicPr>
          <p:nvPr/>
        </p:nvPicPr>
        <p:blipFill>
          <a:blip r:embed="rId4" cstate="print"/>
          <a:srcRect/>
          <a:stretch>
            <a:fillRect/>
          </a:stretch>
        </p:blipFill>
        <p:spPr bwMode="auto">
          <a:xfrm>
            <a:off x="8953520" y="4619912"/>
            <a:ext cx="1214446" cy="1062096"/>
          </a:xfrm>
          <a:prstGeom prst="rect">
            <a:avLst/>
          </a:prstGeom>
          <a:noFill/>
        </p:spPr>
      </p:pic>
      <p:pic>
        <p:nvPicPr>
          <p:cNvPr id="15" name="Picture 2" descr="C:\Users\Vaio\Desktop\3.jpg"/>
          <p:cNvPicPr>
            <a:picLocks noChangeAspect="1" noChangeArrowheads="1"/>
          </p:cNvPicPr>
          <p:nvPr/>
        </p:nvPicPr>
        <p:blipFill>
          <a:blip r:embed="rId5" cstate="print"/>
          <a:srcRect/>
          <a:stretch>
            <a:fillRect/>
          </a:stretch>
        </p:blipFill>
        <p:spPr bwMode="auto">
          <a:xfrm>
            <a:off x="3738546" y="5642525"/>
            <a:ext cx="1857388" cy="1001185"/>
          </a:xfrm>
          <a:prstGeom prst="rect">
            <a:avLst/>
          </a:prstGeom>
          <a:noFill/>
        </p:spPr>
      </p:pic>
      <p:pic>
        <p:nvPicPr>
          <p:cNvPr id="16" name="Picture 4" descr="C:\Users\Partho\Downloads\12.jpg"/>
          <p:cNvPicPr>
            <a:picLocks noChangeAspect="1" noChangeArrowheads="1"/>
          </p:cNvPicPr>
          <p:nvPr/>
        </p:nvPicPr>
        <p:blipFill>
          <a:blip r:embed="rId6" cstate="print"/>
          <a:srcRect/>
          <a:stretch>
            <a:fillRect/>
          </a:stretch>
        </p:blipFill>
        <p:spPr bwMode="auto">
          <a:xfrm>
            <a:off x="8728804" y="5717054"/>
            <a:ext cx="1439162" cy="847123"/>
          </a:xfrm>
          <a:prstGeom prst="rect">
            <a:avLst/>
          </a:prstGeom>
          <a:noFill/>
        </p:spPr>
      </p:pic>
      <p:pic>
        <p:nvPicPr>
          <p:cNvPr id="18" name="Picture 2" descr="C:\Users\Vaio\Desktop\20.jpg"/>
          <p:cNvPicPr>
            <a:picLocks noChangeAspect="1" noChangeArrowheads="1"/>
          </p:cNvPicPr>
          <p:nvPr/>
        </p:nvPicPr>
        <p:blipFill>
          <a:blip r:embed="rId7" cstate="print"/>
          <a:srcRect/>
          <a:stretch>
            <a:fillRect/>
          </a:stretch>
        </p:blipFill>
        <p:spPr bwMode="auto">
          <a:xfrm>
            <a:off x="1771451" y="2756099"/>
            <a:ext cx="2757938" cy="1547497"/>
          </a:xfrm>
          <a:prstGeom prst="rect">
            <a:avLst/>
          </a:prstGeom>
          <a:noFill/>
        </p:spPr>
      </p:pic>
      <p:pic>
        <p:nvPicPr>
          <p:cNvPr id="19" name="Picture 2" descr="C:\Users\Vaio\Desktop\Screenshot_2014-09-16-09-57-23.png"/>
          <p:cNvPicPr>
            <a:picLocks noChangeAspect="1" noChangeArrowheads="1"/>
          </p:cNvPicPr>
          <p:nvPr/>
        </p:nvPicPr>
        <p:blipFill>
          <a:blip r:embed="rId8" cstate="print"/>
          <a:srcRect/>
          <a:stretch>
            <a:fillRect/>
          </a:stretch>
        </p:blipFill>
        <p:spPr bwMode="auto">
          <a:xfrm>
            <a:off x="8882082" y="2569530"/>
            <a:ext cx="1288477" cy="1108168"/>
          </a:xfrm>
          <a:prstGeom prst="rect">
            <a:avLst/>
          </a:prstGeom>
          <a:noFill/>
        </p:spPr>
      </p:pic>
      <p:pic>
        <p:nvPicPr>
          <p:cNvPr id="20" name="Picture 2" descr="C:\Users\Vaio\Desktop\Screenshot_2014-09-15-00-22-03.png"/>
          <p:cNvPicPr>
            <a:picLocks noChangeAspect="1" noChangeArrowheads="1"/>
          </p:cNvPicPr>
          <p:nvPr/>
        </p:nvPicPr>
        <p:blipFill>
          <a:blip r:embed="rId9" cstate="print"/>
          <a:srcRect/>
          <a:stretch>
            <a:fillRect/>
          </a:stretch>
        </p:blipFill>
        <p:spPr bwMode="auto">
          <a:xfrm>
            <a:off x="8989281" y="3630509"/>
            <a:ext cx="1178727" cy="1000932"/>
          </a:xfrm>
          <a:prstGeom prst="rect">
            <a:avLst/>
          </a:prstGeom>
          <a:noFill/>
        </p:spPr>
      </p:pic>
      <p:pic>
        <p:nvPicPr>
          <p:cNvPr id="21" name="Picture 2" descr="C:\Users\Vaio\Desktop\Screenshot_2014-09-15-00-33-35.png"/>
          <p:cNvPicPr>
            <a:picLocks noChangeAspect="1" noChangeArrowheads="1"/>
          </p:cNvPicPr>
          <p:nvPr/>
        </p:nvPicPr>
        <p:blipFill>
          <a:blip r:embed="rId10" cstate="print"/>
          <a:srcRect/>
          <a:stretch>
            <a:fillRect/>
          </a:stretch>
        </p:blipFill>
        <p:spPr bwMode="auto">
          <a:xfrm>
            <a:off x="8772177" y="1368008"/>
            <a:ext cx="1362817" cy="1171324"/>
          </a:xfrm>
          <a:prstGeom prst="rect">
            <a:avLst/>
          </a:prstGeom>
          <a:noFill/>
        </p:spPr>
      </p:pic>
      <p:pic>
        <p:nvPicPr>
          <p:cNvPr id="22" name="Picture 2" descr="C:\Users\Vaio\Desktop\Screenshot_2014-09-15-00-16-16.png"/>
          <p:cNvPicPr>
            <a:picLocks noChangeAspect="1" noChangeArrowheads="1"/>
          </p:cNvPicPr>
          <p:nvPr/>
        </p:nvPicPr>
        <p:blipFill>
          <a:blip r:embed="rId11" cstate="print"/>
          <a:srcRect/>
          <a:stretch>
            <a:fillRect/>
          </a:stretch>
        </p:blipFill>
        <p:spPr bwMode="auto">
          <a:xfrm>
            <a:off x="7422416" y="1368008"/>
            <a:ext cx="1511110" cy="1230928"/>
          </a:xfrm>
          <a:prstGeom prst="rect">
            <a:avLst/>
          </a:prstGeom>
          <a:noFill/>
        </p:spPr>
      </p:pic>
      <p:pic>
        <p:nvPicPr>
          <p:cNvPr id="25"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39008" y="5617251"/>
            <a:ext cx="1428760" cy="95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descr="C:\Users\Vaio\Desktop\sAksham\saksham image\New folder\Saans-sAksham\39 doing Lung function test.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1743717" y="5394881"/>
            <a:ext cx="1994829" cy="126668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Partho\Desktop\22405689_10210087251517919_8288796004121871374_n (1).jpg"/>
          <p:cNvPicPr>
            <a:picLocks noChangeAspect="1" noChangeArrowheads="1"/>
          </p:cNvPicPr>
          <p:nvPr/>
        </p:nvPicPr>
        <p:blipFill>
          <a:blip r:embed="rId14" cstate="print"/>
          <a:srcRect/>
          <a:stretch>
            <a:fillRect/>
          </a:stretch>
        </p:blipFill>
        <p:spPr bwMode="auto">
          <a:xfrm>
            <a:off x="4590367" y="1334066"/>
            <a:ext cx="2857520" cy="1565099"/>
          </a:xfrm>
          <a:prstGeom prst="rect">
            <a:avLst/>
          </a:prstGeom>
          <a:noFill/>
          <a:ln w="9525">
            <a:noFill/>
            <a:miter lim="800000"/>
            <a:headEnd/>
            <a:tailEnd/>
          </a:ln>
        </p:spPr>
      </p:pic>
      <p:pic>
        <p:nvPicPr>
          <p:cNvPr id="28" name="Picture 2" descr="C:\Users\Vaio\Desktop\20a.jpg"/>
          <p:cNvPicPr>
            <a:picLocks noChangeAspect="1" noChangeArrowheads="1"/>
          </p:cNvPicPr>
          <p:nvPr/>
        </p:nvPicPr>
        <p:blipFill>
          <a:blip r:embed="rId15"/>
          <a:srcRect/>
          <a:stretch>
            <a:fillRect/>
          </a:stretch>
        </p:blipFill>
        <p:spPr bwMode="auto">
          <a:xfrm>
            <a:off x="1774001" y="1368008"/>
            <a:ext cx="2786082" cy="1456628"/>
          </a:xfrm>
          <a:prstGeom prst="rect">
            <a:avLst/>
          </a:prstGeom>
          <a:noFill/>
        </p:spPr>
      </p:pic>
      <p:pic>
        <p:nvPicPr>
          <p:cNvPr id="24" name="Picture 2" descr="C:\Users\Vaio\Desktop\7.jpg"/>
          <p:cNvPicPr>
            <a:picLocks noChangeAspect="1" noChangeArrowheads="1"/>
          </p:cNvPicPr>
          <p:nvPr/>
        </p:nvPicPr>
        <p:blipFill>
          <a:blip r:embed="rId16" cstate="print"/>
          <a:srcRect/>
          <a:stretch>
            <a:fillRect/>
          </a:stretch>
        </p:blipFill>
        <p:spPr bwMode="auto">
          <a:xfrm>
            <a:off x="3738546" y="2911802"/>
            <a:ext cx="5250776" cy="2718086"/>
          </a:xfrm>
          <a:prstGeom prst="rect">
            <a:avLst/>
          </a:prstGeom>
          <a:noFill/>
        </p:spPr>
      </p:pic>
      <p:pic>
        <p:nvPicPr>
          <p:cNvPr id="29" name="Picture 2" descr="C:\Users\Vaio\Desktop\candl.jpg"/>
          <p:cNvPicPr>
            <a:picLocks noChangeAspect="1" noChangeArrowheads="1"/>
          </p:cNvPicPr>
          <p:nvPr/>
        </p:nvPicPr>
        <p:blipFill>
          <a:blip r:embed="rId17" cstate="print"/>
          <a:srcRect/>
          <a:stretch>
            <a:fillRect/>
          </a:stretch>
        </p:blipFill>
        <p:spPr bwMode="auto">
          <a:xfrm>
            <a:off x="1743717" y="2579524"/>
            <a:ext cx="1571604" cy="1449443"/>
          </a:xfrm>
          <a:prstGeom prst="rect">
            <a:avLst/>
          </a:prstGeom>
          <a:noFill/>
        </p:spPr>
      </p:pic>
    </p:spTree>
    <p:extLst>
      <p:ext uri="{BB962C8B-B14F-4D97-AF65-F5344CB8AC3E}">
        <p14:creationId xmlns:p14="http://schemas.microsoft.com/office/powerpoint/2010/main" val="250076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Smoke Less Delhi Initiative</a:t>
            </a:r>
            <a:endParaRPr lang="en-IN" dirty="0"/>
          </a:p>
        </p:txBody>
      </p:sp>
      <p:pic>
        <p:nvPicPr>
          <p:cNvPr id="4" name="Picture 2" descr="C:\Users\Partho\Desktop\lords2.jpg"/>
          <p:cNvPicPr>
            <a:picLocks noGrp="1" noChangeAspect="1" noChangeArrowheads="1"/>
          </p:cNvPicPr>
          <p:nvPr>
            <p:ph idx="1"/>
          </p:nvPr>
        </p:nvPicPr>
        <p:blipFill>
          <a:blip r:embed="rId2"/>
          <a:srcRect/>
          <a:stretch>
            <a:fillRect/>
          </a:stretch>
        </p:blipFill>
        <p:spPr bwMode="auto">
          <a:xfrm>
            <a:off x="798490" y="1484785"/>
            <a:ext cx="10676585" cy="5173592"/>
          </a:xfrm>
          <a:prstGeom prst="rect">
            <a:avLst/>
          </a:prstGeom>
          <a:noFill/>
        </p:spPr>
      </p:pic>
    </p:spTree>
    <p:extLst>
      <p:ext uri="{BB962C8B-B14F-4D97-AF65-F5344CB8AC3E}">
        <p14:creationId xmlns:p14="http://schemas.microsoft.com/office/powerpoint/2010/main" val="11310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11" y="377670"/>
            <a:ext cx="11466490" cy="1143000"/>
          </a:xfrm>
        </p:spPr>
        <p:txBody>
          <a:bodyPr>
            <a:normAutofit fontScale="90000"/>
          </a:bodyPr>
          <a:lstStyle/>
          <a:p>
            <a:pPr algn="ctr"/>
            <a:r>
              <a:rPr lang="en-US" dirty="0" smtClean="0"/>
              <a:t>Choose Life Study done on Smokers Shows Poor Mental Health And Hypersensitive Behavior in Smokers</a:t>
            </a:r>
            <a:endParaRPr lang="en-IN"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9648"/>
          <a:stretch/>
        </p:blipFill>
        <p:spPr>
          <a:xfrm>
            <a:off x="6130342" y="1764406"/>
            <a:ext cx="5371000" cy="5077084"/>
          </a:xfrm>
          <a:prstGeom prst="rect">
            <a:avLst/>
          </a:prstGeom>
        </p:spPr>
      </p:pic>
      <p:pic>
        <p:nvPicPr>
          <p:cNvPr id="5" name="Picture 4" descr="Image may contain: 1 person, smiling"/>
          <p:cNvPicPr>
            <a:picLocks noChangeAspect="1" noChangeArrowheads="1"/>
          </p:cNvPicPr>
          <p:nvPr/>
        </p:nvPicPr>
        <p:blipFill>
          <a:blip r:embed="rId3"/>
          <a:srcRect/>
          <a:stretch>
            <a:fillRect/>
          </a:stretch>
        </p:blipFill>
        <p:spPr bwMode="auto">
          <a:xfrm>
            <a:off x="594892" y="1764406"/>
            <a:ext cx="5535450" cy="4986932"/>
          </a:xfrm>
          <a:prstGeom prst="rect">
            <a:avLst/>
          </a:prstGeom>
          <a:noFill/>
        </p:spPr>
      </p:pic>
    </p:spTree>
    <p:extLst>
      <p:ext uri="{BB962C8B-B14F-4D97-AF65-F5344CB8AC3E}">
        <p14:creationId xmlns:p14="http://schemas.microsoft.com/office/powerpoint/2010/main" val="116870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om-02\Downloads\FullSizeRender.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36" r="2941"/>
          <a:stretch/>
        </p:blipFill>
        <p:spPr bwMode="auto">
          <a:xfrm rot="10800000">
            <a:off x="1146220" y="1576119"/>
            <a:ext cx="10380371" cy="52328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Partho\Downloads\SAANS PHOTOS 32.jpg"/>
          <p:cNvPicPr>
            <a:picLocks noChangeAspect="1" noChangeArrowheads="1"/>
          </p:cNvPicPr>
          <p:nvPr/>
        </p:nvPicPr>
        <p:blipFill>
          <a:blip r:embed="rId3" cstate="print"/>
          <a:srcRect/>
          <a:stretch>
            <a:fillRect/>
          </a:stretch>
        </p:blipFill>
        <p:spPr bwMode="auto">
          <a:xfrm>
            <a:off x="9793064" y="2500306"/>
            <a:ext cx="1196572" cy="2357430"/>
          </a:xfrm>
          <a:prstGeom prst="rect">
            <a:avLst/>
          </a:prstGeom>
          <a:noFill/>
        </p:spPr>
      </p:pic>
      <p:sp>
        <p:nvSpPr>
          <p:cNvPr id="3" name="TextBox 2"/>
          <p:cNvSpPr txBox="1"/>
          <p:nvPr/>
        </p:nvSpPr>
        <p:spPr>
          <a:xfrm>
            <a:off x="695456" y="252680"/>
            <a:ext cx="10998558" cy="1323439"/>
          </a:xfrm>
          <a:prstGeom prst="rect">
            <a:avLst/>
          </a:prstGeom>
          <a:noFill/>
          <a:ln>
            <a:solidFill>
              <a:schemeClr val="bg2"/>
            </a:solidFill>
          </a:ln>
        </p:spPr>
        <p:txBody>
          <a:bodyPr wrap="square" rtlCol="0" anchor="ctr" anchorCtr="1">
            <a:spAutoFit/>
          </a:bodyPr>
          <a:lstStyle/>
          <a:p>
            <a:r>
              <a:rPr lang="en-US" sz="4000" dirty="0" smtClean="0">
                <a:latin typeface="Californian FB" panose="0207040306080B030204" pitchFamily="18" charset="0"/>
              </a:rPr>
              <a:t>SAANS Awarded </a:t>
            </a:r>
            <a:r>
              <a:rPr lang="en-US" sz="4000" dirty="0" smtClean="0">
                <a:latin typeface="Californian FB" panose="0207040306080B030204" pitchFamily="18" charset="0"/>
              </a:rPr>
              <a:t>among top 10 Global </a:t>
            </a:r>
            <a:r>
              <a:rPr lang="en-US" sz="4000" dirty="0" smtClean="0">
                <a:latin typeface="Californian FB" panose="0207040306080B030204" pitchFamily="18" charset="0"/>
              </a:rPr>
              <a:t>Foundation For Excellence in Sleep and Sleep Related Disorders </a:t>
            </a:r>
            <a:endParaRPr lang="en-IN" sz="4000" dirty="0">
              <a:latin typeface="Californian FB" panose="0207040306080B030204" pitchFamily="18" charset="0"/>
            </a:endParaRPr>
          </a:p>
        </p:txBody>
      </p:sp>
    </p:spTree>
    <p:extLst>
      <p:ext uri="{BB962C8B-B14F-4D97-AF65-F5344CB8AC3E}">
        <p14:creationId xmlns:p14="http://schemas.microsoft.com/office/powerpoint/2010/main" val="3255288711"/>
      </p:ext>
    </p:extLst>
  </p:cSld>
  <p:clrMapOvr>
    <a:masterClrMapping/>
  </p:clrMapOvr>
  <mc:AlternateContent xmlns:mc="http://schemas.openxmlformats.org/markup-compatibility/2006" xmlns:p14="http://schemas.microsoft.com/office/powerpoint/2010/main">
    <mc:Choice Requires="p14">
      <p:transition spd="med" p14:dur="700" advTm="200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5" y="267013"/>
            <a:ext cx="11694017" cy="1060472"/>
          </a:xfrm>
        </p:spPr>
        <p:txBody>
          <a:bodyPr>
            <a:noAutofit/>
          </a:bodyPr>
          <a:lstStyle/>
          <a:p>
            <a:r>
              <a:rPr lang="en-US" dirty="0" smtClean="0">
                <a:latin typeface="Californian FB" panose="0207040306080B030204" pitchFamily="18" charset="0"/>
              </a:rPr>
              <a:t> Sleep Advocacy &amp; </a:t>
            </a:r>
            <a:r>
              <a:rPr lang="en-US" dirty="0">
                <a:latin typeface="Californian FB" panose="0207040306080B030204" pitchFamily="18" charset="0"/>
              </a:rPr>
              <a:t>Awareness for </a:t>
            </a:r>
            <a:r>
              <a:rPr lang="en-US" dirty="0" smtClean="0">
                <a:latin typeface="Californian FB" panose="0207040306080B030204" pitchFamily="18" charset="0"/>
              </a:rPr>
              <a:t>High </a:t>
            </a:r>
            <a:r>
              <a:rPr lang="en-US" dirty="0">
                <a:latin typeface="Californian FB" panose="0207040306080B030204" pitchFamily="18" charset="0"/>
              </a:rPr>
              <a:t>R</a:t>
            </a:r>
            <a:r>
              <a:rPr lang="en-US" dirty="0" smtClean="0">
                <a:latin typeface="Californian FB" panose="0207040306080B030204" pitchFamily="18" charset="0"/>
              </a:rPr>
              <a:t>isk </a:t>
            </a:r>
            <a:r>
              <a:rPr lang="en-US" dirty="0">
                <a:latin typeface="Californian FB" panose="0207040306080B030204" pitchFamily="18" charset="0"/>
              </a:rPr>
              <a:t>P</a:t>
            </a:r>
            <a:r>
              <a:rPr lang="en-US" dirty="0" smtClean="0">
                <a:latin typeface="Californian FB" panose="0207040306080B030204" pitchFamily="18" charset="0"/>
              </a:rPr>
              <a:t>opulation </a:t>
            </a:r>
            <a:endParaRPr lang="en-IN" dirty="0">
              <a:latin typeface="Californian FB" panose="0207040306080B030204" pitchFamily="18" charset="0"/>
            </a:endParaRPr>
          </a:p>
        </p:txBody>
      </p:sp>
      <p:grpSp>
        <p:nvGrpSpPr>
          <p:cNvPr id="5" name="Group 6"/>
          <p:cNvGrpSpPr>
            <a:grpSpLocks/>
          </p:cNvGrpSpPr>
          <p:nvPr/>
        </p:nvGrpSpPr>
        <p:grpSpPr bwMode="auto">
          <a:xfrm>
            <a:off x="5195972" y="3380189"/>
            <a:ext cx="2538077" cy="2333105"/>
            <a:chOff x="438150" y="95250"/>
            <a:chExt cx="8305800" cy="6267450"/>
          </a:xfrm>
        </p:grpSpPr>
        <p:pic>
          <p:nvPicPr>
            <p:cNvPr id="6" name="Picture 2"/>
            <p:cNvPicPr>
              <a:picLocks noChangeAspect="1" noChangeArrowheads="1"/>
            </p:cNvPicPr>
            <p:nvPr/>
          </p:nvPicPr>
          <p:blipFill>
            <a:blip r:embed="rId2"/>
            <a:srcRect/>
            <a:stretch>
              <a:fillRect/>
            </a:stretch>
          </p:blipFill>
          <p:spPr bwMode="auto">
            <a:xfrm>
              <a:off x="438150" y="95250"/>
              <a:ext cx="4114800" cy="3086100"/>
            </a:xfrm>
            <a:prstGeom prst="rect">
              <a:avLst/>
            </a:prstGeom>
            <a:noFill/>
            <a:ln w="9525">
              <a:noFill/>
              <a:miter lim="800000"/>
              <a:headEnd/>
              <a:tailEnd/>
            </a:ln>
          </p:spPr>
        </p:pic>
        <p:pic>
          <p:nvPicPr>
            <p:cNvPr id="7" name="Picture 3"/>
            <p:cNvPicPr>
              <a:picLocks noChangeAspect="1" noChangeArrowheads="1"/>
            </p:cNvPicPr>
            <p:nvPr/>
          </p:nvPicPr>
          <p:blipFill>
            <a:blip r:embed="rId2"/>
            <a:srcRect/>
            <a:stretch>
              <a:fillRect/>
            </a:stretch>
          </p:blipFill>
          <p:spPr bwMode="auto">
            <a:xfrm>
              <a:off x="438150" y="3257550"/>
              <a:ext cx="4114800" cy="3086100"/>
            </a:xfrm>
            <a:prstGeom prst="rect">
              <a:avLst/>
            </a:prstGeom>
            <a:noFill/>
            <a:ln w="9525">
              <a:noFill/>
              <a:miter lim="800000"/>
              <a:headEnd/>
              <a:tailEnd/>
            </a:ln>
          </p:spPr>
        </p:pic>
        <p:pic>
          <p:nvPicPr>
            <p:cNvPr id="8" name="Picture 4"/>
            <p:cNvPicPr>
              <a:picLocks noChangeAspect="1" noChangeArrowheads="1"/>
            </p:cNvPicPr>
            <p:nvPr/>
          </p:nvPicPr>
          <p:blipFill>
            <a:blip r:embed="rId2"/>
            <a:srcRect/>
            <a:stretch>
              <a:fillRect/>
            </a:stretch>
          </p:blipFill>
          <p:spPr bwMode="auto">
            <a:xfrm>
              <a:off x="4629150" y="100013"/>
              <a:ext cx="4114800" cy="3086100"/>
            </a:xfrm>
            <a:prstGeom prst="rect">
              <a:avLst/>
            </a:prstGeom>
            <a:noFill/>
            <a:ln w="9525">
              <a:noFill/>
              <a:miter lim="800000"/>
              <a:headEnd/>
              <a:tailEnd/>
            </a:ln>
          </p:spPr>
        </p:pic>
        <p:pic>
          <p:nvPicPr>
            <p:cNvPr id="9" name="Picture 5"/>
            <p:cNvPicPr>
              <a:picLocks noChangeAspect="1" noChangeArrowheads="1"/>
            </p:cNvPicPr>
            <p:nvPr/>
          </p:nvPicPr>
          <p:blipFill>
            <a:blip r:embed="rId2"/>
            <a:srcRect/>
            <a:stretch>
              <a:fillRect/>
            </a:stretch>
          </p:blipFill>
          <p:spPr bwMode="auto">
            <a:xfrm>
              <a:off x="4629150" y="3276600"/>
              <a:ext cx="4114800" cy="3086100"/>
            </a:xfrm>
            <a:prstGeom prst="rect">
              <a:avLst/>
            </a:prstGeom>
            <a:noFill/>
            <a:ln w="9525">
              <a:noFill/>
              <a:miter lim="800000"/>
              <a:headEnd/>
              <a:tailEnd/>
            </a:ln>
          </p:spPr>
        </p:pic>
      </p:grpSp>
      <p:pic>
        <p:nvPicPr>
          <p:cNvPr id="10" name="Picture 2" descr="C:\Users\hp\Pictures\1375210_610519545678216_1389106904_n.jpg"/>
          <p:cNvPicPr>
            <a:picLocks noChangeAspect="1" noChangeArrowheads="1"/>
          </p:cNvPicPr>
          <p:nvPr/>
        </p:nvPicPr>
        <p:blipFill>
          <a:blip r:embed="rId3" cstate="print"/>
          <a:srcRect/>
          <a:stretch>
            <a:fillRect/>
          </a:stretch>
        </p:blipFill>
        <p:spPr bwMode="auto">
          <a:xfrm>
            <a:off x="3166115" y="1429817"/>
            <a:ext cx="3955907" cy="1941493"/>
          </a:xfrm>
          <a:prstGeom prst="rect">
            <a:avLst/>
          </a:prstGeom>
          <a:noFill/>
          <a:ln w="9525">
            <a:noFill/>
            <a:miter lim="800000"/>
            <a:headEnd/>
            <a:tailEnd/>
          </a:ln>
        </p:spPr>
      </p:pic>
      <p:pic>
        <p:nvPicPr>
          <p:cNvPr id="13" name="Picture 4" descr="~AUT0149"/>
          <p:cNvPicPr>
            <a:picLocks noChangeAspect="1" noChangeArrowheads="1"/>
          </p:cNvPicPr>
          <p:nvPr/>
        </p:nvPicPr>
        <p:blipFill>
          <a:blip r:embed="rId4" cstate="print"/>
          <a:srcRect/>
          <a:stretch>
            <a:fillRect/>
          </a:stretch>
        </p:blipFill>
        <p:spPr bwMode="auto">
          <a:xfrm>
            <a:off x="7734049" y="4508968"/>
            <a:ext cx="3100161" cy="2274521"/>
          </a:xfrm>
          <a:prstGeom prst="rect">
            <a:avLst/>
          </a:prstGeom>
          <a:noFill/>
          <a:ln w="9525">
            <a:noFill/>
            <a:miter lim="800000"/>
            <a:headEnd/>
            <a:tailEnd/>
          </a:ln>
        </p:spPr>
      </p:pic>
      <p:pic>
        <p:nvPicPr>
          <p:cNvPr id="15" name="Picture 5"/>
          <p:cNvPicPr>
            <a:picLocks noChangeAspect="1" noChangeArrowheads="1"/>
          </p:cNvPicPr>
          <p:nvPr/>
        </p:nvPicPr>
        <p:blipFill>
          <a:blip r:embed="rId5"/>
          <a:srcRect/>
          <a:stretch>
            <a:fillRect/>
          </a:stretch>
        </p:blipFill>
        <p:spPr bwMode="auto">
          <a:xfrm>
            <a:off x="1378046" y="3357562"/>
            <a:ext cx="3803115" cy="2408640"/>
          </a:xfrm>
          <a:prstGeom prst="rect">
            <a:avLst/>
          </a:prstGeom>
          <a:noFill/>
          <a:ln w="12700">
            <a:noFill/>
            <a:miter lim="800000"/>
            <a:headEnd type="none" w="sm" len="sm"/>
            <a:tailEnd type="none" w="sm" len="sm"/>
          </a:ln>
        </p:spPr>
      </p:pic>
      <p:pic>
        <p:nvPicPr>
          <p:cNvPr id="63491" name="Picture 3"/>
          <p:cNvPicPr>
            <a:picLocks noChangeAspect="1" noChangeArrowheads="1"/>
          </p:cNvPicPr>
          <p:nvPr/>
        </p:nvPicPr>
        <p:blipFill>
          <a:blip r:embed="rId6"/>
          <a:srcRect/>
          <a:stretch>
            <a:fillRect/>
          </a:stretch>
        </p:blipFill>
        <p:spPr bwMode="auto">
          <a:xfrm>
            <a:off x="1394787" y="5746977"/>
            <a:ext cx="6339261" cy="1065907"/>
          </a:xfrm>
          <a:prstGeom prst="rect">
            <a:avLst/>
          </a:prstGeom>
          <a:noFill/>
        </p:spPr>
      </p:pic>
      <p:pic>
        <p:nvPicPr>
          <p:cNvPr id="17" name="Picture 2" descr="C:\Users\Vaio\Desktop\2.jpg"/>
          <p:cNvPicPr>
            <a:picLocks noChangeAspect="1" noChangeArrowheads="1"/>
          </p:cNvPicPr>
          <p:nvPr/>
        </p:nvPicPr>
        <p:blipFill>
          <a:blip r:embed="rId7"/>
          <a:srcRect/>
          <a:stretch>
            <a:fillRect/>
          </a:stretch>
        </p:blipFill>
        <p:spPr bwMode="auto">
          <a:xfrm>
            <a:off x="1309370" y="1410609"/>
            <a:ext cx="1841933" cy="2026127"/>
          </a:xfrm>
          <a:prstGeom prst="rect">
            <a:avLst/>
          </a:prstGeom>
          <a:noFill/>
        </p:spPr>
      </p:pic>
      <p:pic>
        <p:nvPicPr>
          <p:cNvPr id="23" name="Picture 1027" descr="~AUT0137"/>
          <p:cNvPicPr>
            <a:picLocks noChangeAspect="1" noChangeArrowheads="1"/>
          </p:cNvPicPr>
          <p:nvPr/>
        </p:nvPicPr>
        <p:blipFill>
          <a:blip r:embed="rId8" cstate="print"/>
          <a:srcRect/>
          <a:stretch>
            <a:fillRect/>
          </a:stretch>
        </p:blipFill>
        <p:spPr bwMode="auto">
          <a:xfrm>
            <a:off x="7136834" y="1417639"/>
            <a:ext cx="2116293" cy="1118364"/>
          </a:xfrm>
          <a:prstGeom prst="rect">
            <a:avLst/>
          </a:prstGeom>
          <a:noFill/>
          <a:ln w="9525">
            <a:noFill/>
            <a:miter lim="800000"/>
            <a:headEnd/>
            <a:tailEnd/>
          </a:ln>
          <a:effectLst/>
        </p:spPr>
      </p:pic>
      <p:pic>
        <p:nvPicPr>
          <p:cNvPr id="87043" name="Picture 3" descr="C:\Users\Partho\Desktop\download (1).jpg"/>
          <p:cNvPicPr>
            <a:picLocks noChangeAspect="1" noChangeArrowheads="1"/>
          </p:cNvPicPr>
          <p:nvPr/>
        </p:nvPicPr>
        <p:blipFill>
          <a:blip r:embed="rId9"/>
          <a:srcRect/>
          <a:stretch>
            <a:fillRect/>
          </a:stretch>
        </p:blipFill>
        <p:spPr bwMode="auto">
          <a:xfrm>
            <a:off x="9250397" y="2927646"/>
            <a:ext cx="1583815" cy="1581322"/>
          </a:xfrm>
          <a:prstGeom prst="rect">
            <a:avLst/>
          </a:prstGeom>
          <a:noFill/>
        </p:spPr>
      </p:pic>
      <p:pic>
        <p:nvPicPr>
          <p:cNvPr id="87044" name="Picture 4" descr="C:\Users\Partho\Desktop\download.jpg"/>
          <p:cNvPicPr>
            <a:picLocks noChangeAspect="1" noChangeArrowheads="1"/>
          </p:cNvPicPr>
          <p:nvPr/>
        </p:nvPicPr>
        <p:blipFill>
          <a:blip r:embed="rId10"/>
          <a:srcRect/>
          <a:stretch>
            <a:fillRect/>
          </a:stretch>
        </p:blipFill>
        <p:spPr bwMode="auto">
          <a:xfrm>
            <a:off x="9253158" y="1428290"/>
            <a:ext cx="1581053" cy="1469961"/>
          </a:xfrm>
          <a:prstGeom prst="rect">
            <a:avLst/>
          </a:prstGeom>
          <a:noFill/>
        </p:spPr>
      </p:pic>
      <p:pic>
        <p:nvPicPr>
          <p:cNvPr id="18" name="Picture 5" descr="sleep_apnia"/>
          <p:cNvPicPr>
            <a:picLocks noChangeAspect="1" noChangeArrowheads="1"/>
          </p:cNvPicPr>
          <p:nvPr/>
        </p:nvPicPr>
        <p:blipFill>
          <a:blip r:embed="rId11"/>
          <a:srcRect/>
          <a:stretch>
            <a:fillRect/>
          </a:stretch>
        </p:blipFill>
        <p:spPr bwMode="auto">
          <a:xfrm>
            <a:off x="7145307" y="2546655"/>
            <a:ext cx="2133107" cy="1236267"/>
          </a:xfrm>
          <a:prstGeom prst="rect">
            <a:avLst/>
          </a:prstGeom>
          <a:noFill/>
          <a:ln w="9525">
            <a:noFill/>
            <a:miter lim="800000"/>
            <a:headEnd/>
            <a:tailEnd/>
          </a:ln>
        </p:spPr>
      </p:pic>
    </p:spTree>
    <p:extLst>
      <p:ext uri="{BB962C8B-B14F-4D97-AF65-F5344CB8AC3E}">
        <p14:creationId xmlns:p14="http://schemas.microsoft.com/office/powerpoint/2010/main" val="61647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1\PPD725~1.BOS\LOCALS~1\Temp\~AUT0059.bmp"/>
          <p:cNvPicPr>
            <a:picLocks noChangeAspect="1" noChangeArrowheads="1"/>
          </p:cNvPicPr>
          <p:nvPr/>
        </p:nvPicPr>
        <p:blipFill>
          <a:blip r:embed="rId2" cstate="print"/>
          <a:srcRect/>
          <a:stretch>
            <a:fillRect/>
          </a:stretch>
        </p:blipFill>
        <p:spPr bwMode="auto">
          <a:xfrm>
            <a:off x="429924" y="3109294"/>
            <a:ext cx="4979203" cy="3556586"/>
          </a:xfrm>
          <a:prstGeom prst="rect">
            <a:avLst/>
          </a:prstGeom>
          <a:noFill/>
          <a:ln w="9525">
            <a:noFill/>
            <a:miter lim="800000"/>
            <a:headEnd/>
            <a:tailEnd/>
          </a:ln>
        </p:spPr>
      </p:pic>
      <p:pic>
        <p:nvPicPr>
          <p:cNvPr id="4" name="Picture 2" descr="C:\Users\Partho\Desktop\ideal-breathing-pattern.png"/>
          <p:cNvPicPr>
            <a:picLocks noChangeAspect="1" noChangeArrowheads="1"/>
          </p:cNvPicPr>
          <p:nvPr/>
        </p:nvPicPr>
        <p:blipFill>
          <a:blip r:embed="rId3"/>
          <a:srcRect/>
          <a:stretch>
            <a:fillRect/>
          </a:stretch>
        </p:blipFill>
        <p:spPr bwMode="auto">
          <a:xfrm>
            <a:off x="5409127" y="4887587"/>
            <a:ext cx="6453081" cy="1579425"/>
          </a:xfrm>
          <a:prstGeom prst="rect">
            <a:avLst/>
          </a:prstGeom>
          <a:noFill/>
        </p:spPr>
      </p:pic>
      <p:pic>
        <p:nvPicPr>
          <p:cNvPr id="5" name="Picture 2" descr="C:\Users\Partho\Desktop\What-Belly-Breathing-Looks-Like_636456370743832179.png"/>
          <p:cNvPicPr>
            <a:picLocks noChangeAspect="1" noChangeArrowheads="1"/>
          </p:cNvPicPr>
          <p:nvPr/>
        </p:nvPicPr>
        <p:blipFill>
          <a:blip r:embed="rId4"/>
          <a:srcRect/>
          <a:stretch>
            <a:fillRect/>
          </a:stretch>
        </p:blipFill>
        <p:spPr bwMode="auto">
          <a:xfrm>
            <a:off x="5563672" y="1965977"/>
            <a:ext cx="3400023" cy="2746494"/>
          </a:xfrm>
          <a:prstGeom prst="rect">
            <a:avLst/>
          </a:prstGeom>
          <a:noFill/>
        </p:spPr>
      </p:pic>
      <p:pic>
        <p:nvPicPr>
          <p:cNvPr id="6" name="Picture 2" descr="C:\Users\Partho\Desktop\aid3786277-v4-728px-Exercise-Yoga-Breathing-Step-3.jpg"/>
          <p:cNvPicPr>
            <a:picLocks noChangeAspect="1" noChangeArrowheads="1"/>
          </p:cNvPicPr>
          <p:nvPr/>
        </p:nvPicPr>
        <p:blipFill>
          <a:blip r:embed="rId5"/>
          <a:srcRect/>
          <a:stretch>
            <a:fillRect/>
          </a:stretch>
        </p:blipFill>
        <p:spPr bwMode="auto">
          <a:xfrm>
            <a:off x="8933647" y="2093589"/>
            <a:ext cx="3258353" cy="2443765"/>
          </a:xfrm>
          <a:prstGeom prst="rect">
            <a:avLst/>
          </a:prstGeom>
          <a:noFill/>
        </p:spPr>
      </p:pic>
      <p:pic>
        <p:nvPicPr>
          <p:cNvPr id="7" name="Picture 2" descr="C:\Users\Partho\Desktop\PLB-Graphic-Pursed-lips-Breathing.jpg"/>
          <p:cNvPicPr>
            <a:picLocks noChangeAspect="1" noChangeArrowheads="1"/>
          </p:cNvPicPr>
          <p:nvPr/>
        </p:nvPicPr>
        <p:blipFill>
          <a:blip r:embed="rId6"/>
          <a:srcRect/>
          <a:stretch>
            <a:fillRect/>
          </a:stretch>
        </p:blipFill>
        <p:spPr bwMode="auto">
          <a:xfrm>
            <a:off x="416624" y="1942224"/>
            <a:ext cx="5147048" cy="1167069"/>
          </a:xfrm>
          <a:prstGeom prst="rect">
            <a:avLst/>
          </a:prstGeom>
          <a:noFill/>
        </p:spPr>
      </p:pic>
      <p:sp>
        <p:nvSpPr>
          <p:cNvPr id="2" name="TextBox 1"/>
          <p:cNvSpPr txBox="1"/>
          <p:nvPr/>
        </p:nvSpPr>
        <p:spPr>
          <a:xfrm>
            <a:off x="1571222" y="385219"/>
            <a:ext cx="9672033" cy="1323439"/>
          </a:xfrm>
          <a:prstGeom prst="rect">
            <a:avLst/>
          </a:prstGeom>
          <a:noFill/>
          <a:ln>
            <a:solidFill>
              <a:schemeClr val="bg2"/>
            </a:solidFill>
          </a:ln>
        </p:spPr>
        <p:txBody>
          <a:bodyPr wrap="square" rtlCol="0" anchor="ctr" anchorCtr="1">
            <a:spAutoFit/>
          </a:bodyPr>
          <a:lstStyle/>
          <a:p>
            <a:pPr algn="ctr"/>
            <a:r>
              <a:rPr lang="en-US" sz="4000" b="1" dirty="0" err="1" smtClean="0">
                <a:latin typeface="Californian FB" panose="0207040306080B030204" pitchFamily="18" charset="0"/>
              </a:rPr>
              <a:t>Buteyko</a:t>
            </a:r>
            <a:r>
              <a:rPr lang="en-US" sz="4000" b="1" dirty="0" smtClean="0">
                <a:latin typeface="Californian FB" panose="0207040306080B030204" pitchFamily="18" charset="0"/>
              </a:rPr>
              <a:t> Professional International Breathing Techniques</a:t>
            </a:r>
            <a:endParaRPr lang="en-IN" sz="4000" b="1" dirty="0">
              <a:latin typeface="Californian FB" panose="0207040306080B030204" pitchFamily="18" charset="0"/>
            </a:endParaRPr>
          </a:p>
        </p:txBody>
      </p:sp>
    </p:spTree>
    <p:extLst>
      <p:ext uri="{BB962C8B-B14F-4D97-AF65-F5344CB8AC3E}">
        <p14:creationId xmlns:p14="http://schemas.microsoft.com/office/powerpoint/2010/main" val="379821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629548" y="392392"/>
            <a:ext cx="7429552" cy="1071570"/>
          </a:xfrm>
        </p:spPr>
        <p:txBody>
          <a:bodyPr>
            <a:noAutofit/>
          </a:bodyPr>
          <a:lstStyle/>
          <a:p>
            <a:pPr algn="ctr">
              <a:tabLst>
                <a:tab pos="450850" algn="l"/>
                <a:tab pos="531813" algn="l"/>
              </a:tabLst>
            </a:pPr>
            <a:r>
              <a:rPr lang="en-US" dirty="0">
                <a:latin typeface="Californian FB" panose="0207040306080B030204" pitchFamily="18" charset="0"/>
              </a:rPr>
              <a:t>More Breath </a:t>
            </a:r>
            <a:r>
              <a:rPr lang="en-US" dirty="0" smtClean="0">
                <a:latin typeface="Californian FB" panose="0207040306080B030204" pitchFamily="18" charset="0"/>
              </a:rPr>
              <a:t>Per </a:t>
            </a:r>
            <a:r>
              <a:rPr lang="en-US" dirty="0">
                <a:latin typeface="Californian FB" panose="0207040306080B030204" pitchFamily="18" charset="0"/>
              </a:rPr>
              <a:t>Breath </a:t>
            </a:r>
            <a:r>
              <a:rPr lang="en-US" dirty="0" smtClean="0">
                <a:latin typeface="Californian FB" panose="0207040306080B030204" pitchFamily="18" charset="0"/>
              </a:rPr>
              <a:t>Program</a:t>
            </a:r>
            <a:r>
              <a:rPr lang="en-US" dirty="0">
                <a:latin typeface="Californian FB" panose="0207040306080B030204" pitchFamily="18" charset="0"/>
              </a:rPr>
              <a:t/>
            </a:r>
            <a:br>
              <a:rPr lang="en-US" dirty="0">
                <a:latin typeface="Californian FB" panose="0207040306080B030204" pitchFamily="18" charset="0"/>
              </a:rPr>
            </a:br>
            <a:r>
              <a:rPr lang="en-US" dirty="0">
                <a:latin typeface="Californian FB" panose="0207040306080B030204" pitchFamily="18" charset="0"/>
              </a:rPr>
              <a:t>SAANS Power </a:t>
            </a:r>
            <a:r>
              <a:rPr lang="en-US" dirty="0" smtClean="0">
                <a:latin typeface="Californian FB" panose="0207040306080B030204" pitchFamily="18" charset="0"/>
              </a:rPr>
              <a:t>Breath</a:t>
            </a:r>
            <a:endParaRPr lang="en-US" dirty="0">
              <a:latin typeface="Californian FB" panose="0207040306080B030204" pitchFamily="18" charset="0"/>
            </a:endParaRPr>
          </a:p>
        </p:txBody>
      </p:sp>
      <p:pic>
        <p:nvPicPr>
          <p:cNvPr id="27651" name="Picture 3" descr="alveoli"/>
          <p:cNvPicPr>
            <a:picLocks noChangeAspect="1" noChangeArrowheads="1" noCrop="1"/>
          </p:cNvPicPr>
          <p:nvPr/>
        </p:nvPicPr>
        <p:blipFill>
          <a:blip r:embed="rId2"/>
          <a:srcRect/>
          <a:stretch>
            <a:fillRect/>
          </a:stretch>
        </p:blipFill>
        <p:spPr bwMode="auto">
          <a:xfrm>
            <a:off x="2095473" y="4922342"/>
            <a:ext cx="1428760" cy="1450501"/>
          </a:xfrm>
          <a:prstGeom prst="rect">
            <a:avLst/>
          </a:prstGeom>
          <a:noFill/>
          <a:ln w="9525">
            <a:noFill/>
            <a:miter lim="800000"/>
            <a:headEnd/>
            <a:tailEnd/>
          </a:ln>
        </p:spPr>
      </p:pic>
      <p:pic>
        <p:nvPicPr>
          <p:cNvPr id="27652" name="Picture 4" descr="breathng"/>
          <p:cNvPicPr>
            <a:picLocks noChangeAspect="1" noChangeArrowheads="1" noCrop="1"/>
          </p:cNvPicPr>
          <p:nvPr/>
        </p:nvPicPr>
        <p:blipFill>
          <a:blip r:embed="rId3"/>
          <a:srcRect/>
          <a:stretch>
            <a:fillRect/>
          </a:stretch>
        </p:blipFill>
        <p:spPr bwMode="auto">
          <a:xfrm>
            <a:off x="2095472" y="2832027"/>
            <a:ext cx="1500198" cy="1693261"/>
          </a:xfrm>
          <a:prstGeom prst="rect">
            <a:avLst/>
          </a:prstGeom>
          <a:noFill/>
          <a:ln w="9525">
            <a:noFill/>
            <a:miter lim="800000"/>
            <a:headEnd/>
            <a:tailEnd/>
          </a:ln>
        </p:spPr>
      </p:pic>
      <p:pic>
        <p:nvPicPr>
          <p:cNvPr id="5" name="Picture 2" descr="C:\DOCUME~1\PPD725~1.BOS\LOCALS~1\Temp\~AUT0059.bmp"/>
          <p:cNvPicPr>
            <a:picLocks noChangeAspect="1" noChangeArrowheads="1"/>
          </p:cNvPicPr>
          <p:nvPr/>
        </p:nvPicPr>
        <p:blipFill>
          <a:blip r:embed="rId4" cstate="print"/>
          <a:srcRect/>
          <a:stretch>
            <a:fillRect/>
          </a:stretch>
        </p:blipFill>
        <p:spPr bwMode="auto">
          <a:xfrm>
            <a:off x="2309786" y="1209320"/>
            <a:ext cx="1428760" cy="1173625"/>
          </a:xfrm>
          <a:prstGeom prst="rect">
            <a:avLst/>
          </a:prstGeom>
          <a:noFill/>
          <a:ln w="9525">
            <a:noFill/>
            <a:miter lim="800000"/>
            <a:headEnd/>
            <a:tailEnd/>
          </a:ln>
        </p:spPr>
      </p:pic>
      <p:sp>
        <p:nvSpPr>
          <p:cNvPr id="6" name="Rectangle 5"/>
          <p:cNvSpPr/>
          <p:nvPr/>
        </p:nvSpPr>
        <p:spPr>
          <a:xfrm>
            <a:off x="4018208" y="1738648"/>
            <a:ext cx="7212165" cy="4770537"/>
          </a:xfrm>
          <a:prstGeom prst="rect">
            <a:avLst/>
          </a:prstGeom>
        </p:spPr>
        <p:txBody>
          <a:bodyPr wrap="square">
            <a:spAutoFit/>
          </a:bodyPr>
          <a:lstStyle/>
          <a:p>
            <a:pPr lvl="0" fontAlgn="base">
              <a:spcBef>
                <a:spcPct val="0"/>
              </a:spcBef>
              <a:spcAft>
                <a:spcPct val="0"/>
              </a:spcAft>
            </a:pPr>
            <a:r>
              <a:rPr lang="en-US" sz="1600" b="1" dirty="0">
                <a:solidFill>
                  <a:srgbClr val="212121"/>
                </a:solidFill>
                <a:latin typeface="Californian FB" panose="0207040306080B030204" pitchFamily="18" charset="0"/>
                <a:cs typeface="Arial" pitchFamily="34" charset="0"/>
              </a:rPr>
              <a:t>Breathe deeply with SAANS POWER breathe for more energy</a:t>
            </a:r>
          </a:p>
          <a:p>
            <a:pPr lvl="0" fontAlgn="base">
              <a:spcBef>
                <a:spcPct val="0"/>
              </a:spcBef>
              <a:spcAft>
                <a:spcPct val="0"/>
              </a:spcAft>
            </a:pPr>
            <a:endParaRPr lang="en-US" sz="1600" dirty="0">
              <a:latin typeface="Californian FB" panose="0207040306080B030204" pitchFamily="18" charset="0"/>
              <a:cs typeface="Arial" pitchFamily="34" charset="0"/>
            </a:endParaRPr>
          </a:p>
          <a:p>
            <a:pPr lvl="0" fontAlgn="base">
              <a:spcBef>
                <a:spcPct val="0"/>
              </a:spcBef>
              <a:spcAft>
                <a:spcPct val="0"/>
              </a:spcAft>
            </a:pPr>
            <a:r>
              <a:rPr lang="en-US" sz="1600" dirty="0">
                <a:latin typeface="Californian FB" panose="0207040306080B030204" pitchFamily="18" charset="0"/>
                <a:cs typeface="Arial" pitchFamily="34" charset="0"/>
              </a:rPr>
              <a:t>Deep breathing reaches the deepest depths of your lungs, and by practicing SAANS POWER breathe inspiratory muscle training you’ll be training your respiratory muscles to breathe deeply into your diaphragm, taking in as much air as possible, breathing more in per breath. As you’re breathing in more air per breath, you’re receiving more oxygen into your body, giving you more energy. Senior consultant at the National heart Institute, India, and Founder, </a:t>
            </a:r>
            <a:r>
              <a:rPr lang="en-US" sz="1600" dirty="0">
                <a:latin typeface="Californian FB" panose="0207040306080B030204" pitchFamily="18" charset="0"/>
                <a:cs typeface="Arial" pitchFamily="34" charset="0"/>
                <a:hlinkClick r:id="rId5" tooltip="SAANS Foundation"/>
              </a:rPr>
              <a:t>SAANS Foundation</a:t>
            </a:r>
            <a:r>
              <a:rPr lang="en-US" sz="1600" dirty="0">
                <a:latin typeface="Californian FB" panose="0207040306080B030204" pitchFamily="18" charset="0"/>
                <a:cs typeface="Arial" pitchFamily="34" charset="0"/>
              </a:rPr>
              <a:t> in India, </a:t>
            </a:r>
            <a:r>
              <a:rPr lang="en-US" sz="1600" dirty="0" err="1">
                <a:latin typeface="Californian FB" panose="0207040306080B030204" pitchFamily="18" charset="0"/>
                <a:cs typeface="Arial" pitchFamily="34" charset="0"/>
              </a:rPr>
              <a:t>Partha</a:t>
            </a:r>
            <a:r>
              <a:rPr lang="en-US" sz="1600" dirty="0">
                <a:latin typeface="Californian FB" panose="0207040306080B030204" pitchFamily="18" charset="0"/>
                <a:cs typeface="Arial" pitchFamily="34" charset="0"/>
              </a:rPr>
              <a:t> </a:t>
            </a:r>
            <a:r>
              <a:rPr lang="en-US" sz="1600" dirty="0" err="1">
                <a:latin typeface="Californian FB" panose="0207040306080B030204" pitchFamily="18" charset="0"/>
                <a:cs typeface="Arial" pitchFamily="34" charset="0"/>
              </a:rPr>
              <a:t>Pratim</a:t>
            </a:r>
            <a:r>
              <a:rPr lang="en-US" sz="1600" dirty="0">
                <a:latin typeface="Californian FB" panose="0207040306080B030204" pitchFamily="18" charset="0"/>
                <a:cs typeface="Arial" pitchFamily="34" charset="0"/>
              </a:rPr>
              <a:t> Bose offers a good example of this,</a:t>
            </a:r>
          </a:p>
          <a:p>
            <a:pPr lvl="0" eaLnBrk="0" fontAlgn="base" hangingPunct="0">
              <a:spcBef>
                <a:spcPct val="0"/>
              </a:spcBef>
              <a:spcAft>
                <a:spcPct val="0"/>
              </a:spcAft>
            </a:pPr>
            <a:r>
              <a:rPr lang="en-US" sz="1600" dirty="0">
                <a:latin typeface="Californian FB" panose="0207040306080B030204" pitchFamily="18" charset="0"/>
                <a:cs typeface="Arial" pitchFamily="34" charset="0"/>
              </a:rPr>
              <a:t>“By deep breathing exercises you breathe more per breath. If you breathe more per breath you expand your lungs more, you receive more oxygen. You will feel more energetic and also save your breaths. For example, if you breathe 250 ml per breath and your requirement is 5 liters then you need 20 breaths per minute. If you breathe more breath say double i.e. 500ml then you will require only ten breaths. So by breathing deep you breathe less and you feel better and conserve energy.”</a:t>
            </a:r>
          </a:p>
          <a:p>
            <a:pPr lvl="0" eaLnBrk="0" fontAlgn="base" hangingPunct="0">
              <a:spcBef>
                <a:spcPct val="0"/>
              </a:spcBef>
              <a:spcAft>
                <a:spcPct val="0"/>
              </a:spcAft>
            </a:pPr>
            <a:r>
              <a:rPr lang="en-IN" sz="1600" dirty="0">
                <a:latin typeface="Californian FB" panose="0207040306080B030204" pitchFamily="18" charset="0"/>
              </a:rPr>
              <a:t> </a:t>
            </a:r>
            <a:r>
              <a:rPr lang="en-IN" sz="1600" b="1" dirty="0">
                <a:latin typeface="Californian FB" panose="0207040306080B030204" pitchFamily="18" charset="0"/>
              </a:rPr>
              <a:t>Dr. Anthony </a:t>
            </a:r>
            <a:r>
              <a:rPr lang="en-IN" sz="1600" b="1" dirty="0" err="1">
                <a:latin typeface="Californian FB" panose="0207040306080B030204" pitchFamily="18" charset="0"/>
              </a:rPr>
              <a:t>Alessi</a:t>
            </a:r>
            <a:r>
              <a:rPr lang="en-IN" sz="1600" b="1" dirty="0">
                <a:latin typeface="Californian FB" panose="0207040306080B030204" pitchFamily="18" charset="0"/>
              </a:rPr>
              <a:t>, Associate Clinical Professor of Neurology at the University of Connecticut,  wrote in an article in The Norwich Bulletin quoted  SAANS Power Breath, 2017</a:t>
            </a:r>
            <a:endParaRPr lang="en-US" sz="1600" b="1" dirty="0">
              <a:latin typeface="Californian FB" panose="0207040306080B030204" pitchFamily="18" charset="0"/>
              <a:cs typeface="Arial" pitchFamily="34" charset="0"/>
            </a:endParaRPr>
          </a:p>
          <a:p>
            <a:pPr lvl="0" eaLnBrk="0" fontAlgn="base" hangingPunct="0">
              <a:spcBef>
                <a:spcPct val="0"/>
              </a:spcBef>
              <a:spcAft>
                <a:spcPct val="0"/>
              </a:spcAft>
            </a:pPr>
            <a:endParaRPr lang="en-US" sz="1600" dirty="0">
              <a:latin typeface="Californian FB" panose="0207040306080B030204" pitchFamily="18" charset="0"/>
              <a:cs typeface="Arial" pitchFamily="34" charset="0"/>
            </a:endParaRPr>
          </a:p>
        </p:txBody>
      </p:sp>
      <p:pic>
        <p:nvPicPr>
          <p:cNvPr id="7" name="Picture 6" descr="C:\Users\Partho\Desktop\breathe-deep-feature.jpg"/>
          <p:cNvPicPr>
            <a:picLocks noChangeAspect="1" noChangeArrowheads="1"/>
          </p:cNvPicPr>
          <p:nvPr/>
        </p:nvPicPr>
        <p:blipFill>
          <a:blip r:embed="rId6"/>
          <a:srcRect/>
          <a:stretch>
            <a:fillRect/>
          </a:stretch>
        </p:blipFill>
        <p:spPr bwMode="auto">
          <a:xfrm>
            <a:off x="8872622" y="688604"/>
            <a:ext cx="970053" cy="857256"/>
          </a:xfrm>
          <a:prstGeom prst="rect">
            <a:avLst/>
          </a:prstGeom>
          <a:noFill/>
        </p:spPr>
      </p:pic>
    </p:spTree>
    <p:extLst>
      <p:ext uri="{BB962C8B-B14F-4D97-AF65-F5344CB8AC3E}">
        <p14:creationId xmlns:p14="http://schemas.microsoft.com/office/powerpoint/2010/main" val="243177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ewfoodpyramid"/>
          <p:cNvPicPr>
            <a:picLocks noChangeAspect="1" noChangeArrowheads="1"/>
          </p:cNvPicPr>
          <p:nvPr/>
        </p:nvPicPr>
        <p:blipFill>
          <a:blip r:embed="rId2"/>
          <a:srcRect/>
          <a:stretch>
            <a:fillRect/>
          </a:stretch>
        </p:blipFill>
        <p:spPr bwMode="auto">
          <a:xfrm>
            <a:off x="1524000" y="1333500"/>
            <a:ext cx="9144000" cy="5365750"/>
          </a:xfrm>
          <a:prstGeom prst="rect">
            <a:avLst/>
          </a:prstGeom>
          <a:noFill/>
          <a:ln w="9525">
            <a:noFill/>
            <a:miter lim="800000"/>
            <a:headEnd/>
            <a:tailEnd/>
          </a:ln>
        </p:spPr>
      </p:pic>
      <p:sp>
        <p:nvSpPr>
          <p:cNvPr id="4" name="Title 1"/>
          <p:cNvSpPr txBox="1">
            <a:spLocks/>
          </p:cNvSpPr>
          <p:nvPr/>
        </p:nvSpPr>
        <p:spPr>
          <a:xfrm>
            <a:off x="1828800" y="480702"/>
            <a:ext cx="7772400" cy="1143000"/>
          </a:xfrm>
          <a:prstGeom prst="rect">
            <a:avLst/>
          </a:prstGeom>
        </p:spPr>
        <p:txBody>
          <a:bodyPr/>
          <a:lstStyle/>
          <a:p>
            <a:pPr algn="ctr" eaLnBrk="0" hangingPunct="0">
              <a:defRPr/>
            </a:pPr>
            <a:r>
              <a:rPr lang="en-US" sz="4000" b="1" dirty="0">
                <a:solidFill>
                  <a:schemeClr val="tx2"/>
                </a:solidFill>
                <a:latin typeface="Californian FB" panose="0207040306080B030204" pitchFamily="18" charset="0"/>
                <a:ea typeface="+mj-ea"/>
                <a:cs typeface="+mj-cs"/>
              </a:rPr>
              <a:t>Nutrition</a:t>
            </a:r>
          </a:p>
        </p:txBody>
      </p:sp>
    </p:spTree>
    <p:extLst>
      <p:ext uri="{BB962C8B-B14F-4D97-AF65-F5344CB8AC3E}">
        <p14:creationId xmlns:p14="http://schemas.microsoft.com/office/powerpoint/2010/main" val="219981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Pilates </a:t>
            </a:r>
            <a:r>
              <a:rPr lang="en-US" dirty="0" smtClean="0"/>
              <a:t>For </a:t>
            </a:r>
            <a:r>
              <a:rPr lang="en-US" dirty="0"/>
              <a:t>C</a:t>
            </a:r>
            <a:r>
              <a:rPr lang="en-US" dirty="0" smtClean="0"/>
              <a:t>orporates</a:t>
            </a:r>
            <a:endParaRPr lang="en-IN" dirty="0"/>
          </a:p>
        </p:txBody>
      </p:sp>
      <p:pic>
        <p:nvPicPr>
          <p:cNvPr id="168962" name="Picture 2" descr="C:\Users\Partho\Desktop\Thrive-34.jpg"/>
          <p:cNvPicPr>
            <a:picLocks noGrp="1" noChangeAspect="1" noChangeArrowheads="1"/>
          </p:cNvPicPr>
          <p:nvPr>
            <p:ph idx="1"/>
          </p:nvPr>
        </p:nvPicPr>
        <p:blipFill>
          <a:blip r:embed="rId2" cstate="print"/>
          <a:srcRect/>
          <a:stretch>
            <a:fillRect/>
          </a:stretch>
        </p:blipFill>
        <p:spPr bwMode="auto">
          <a:xfrm>
            <a:off x="2685846" y="1600201"/>
            <a:ext cx="7429907" cy="4959463"/>
          </a:xfrm>
          <a:prstGeom prst="rect">
            <a:avLst/>
          </a:prstGeom>
          <a:noFill/>
        </p:spPr>
      </p:pic>
    </p:spTree>
    <p:extLst>
      <p:ext uri="{BB962C8B-B14F-4D97-AF65-F5344CB8AC3E}">
        <p14:creationId xmlns:p14="http://schemas.microsoft.com/office/powerpoint/2010/main" val="97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631"/>
            <a:ext cx="8115328" cy="1259371"/>
          </a:xfrm>
        </p:spPr>
        <p:txBody>
          <a:bodyPr>
            <a:normAutofit fontScale="90000"/>
          </a:bodyPr>
          <a:lstStyle/>
          <a:p>
            <a:pPr algn="ctr"/>
            <a:r>
              <a:rPr lang="en-US" sz="3600" dirty="0"/>
              <a:t>SAKSHAM </a:t>
            </a:r>
            <a:r>
              <a:rPr lang="en-US" dirty="0" smtClean="0"/>
              <a:t/>
            </a:r>
            <a:br>
              <a:rPr lang="en-US" dirty="0" smtClean="0"/>
            </a:br>
            <a:r>
              <a:rPr lang="en-US" sz="2700" dirty="0"/>
              <a:t>Capacity building in Health Care Sector</a:t>
            </a:r>
            <a:br>
              <a:rPr lang="en-US" sz="2700" dirty="0"/>
            </a:br>
            <a:r>
              <a:rPr lang="en-US" sz="2200" dirty="0"/>
              <a:t>recognized by HSSC, </a:t>
            </a:r>
            <a:r>
              <a:rPr lang="en-US" sz="2200" dirty="0" err="1"/>
              <a:t>Govt</a:t>
            </a:r>
            <a:r>
              <a:rPr lang="en-US" sz="2200" dirty="0"/>
              <a:t> of India</a:t>
            </a:r>
            <a:endParaRPr lang="en-IN" sz="2700" dirty="0"/>
          </a:p>
        </p:txBody>
      </p:sp>
      <p:pic>
        <p:nvPicPr>
          <p:cNvPr id="4" name="Content Placeholder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452925" y="4989812"/>
            <a:ext cx="1559651" cy="736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1423" y="1571613"/>
            <a:ext cx="4286281" cy="224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52" y="2071679"/>
            <a:ext cx="2637271" cy="106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36" y="4777108"/>
            <a:ext cx="1981200" cy="99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92435" y="4286255"/>
            <a:ext cx="1571637" cy="79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3963" y="3768871"/>
            <a:ext cx="1574743" cy="1066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2095472" y="1571612"/>
            <a:ext cx="1714512" cy="369332"/>
          </a:xfrm>
          <a:prstGeom prst="rect">
            <a:avLst/>
          </a:prstGeom>
        </p:spPr>
        <p:txBody>
          <a:bodyPr wrap="square">
            <a:spAutoFit/>
          </a:bodyPr>
          <a:lstStyle/>
          <a:p>
            <a:r>
              <a:rPr lang="en-US" dirty="0"/>
              <a:t>GDA &amp; EMT</a:t>
            </a:r>
            <a:endParaRPr lang="en-IN" dirty="0"/>
          </a:p>
        </p:txBody>
      </p:sp>
      <p:pic>
        <p:nvPicPr>
          <p:cNvPr id="11" name="Content Placeholder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10579" y="1571613"/>
            <a:ext cx="3028665" cy="822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descr="C:\Users\Vaio\Documents\Saksham\saksham image\New folder\Saans-sAksham\09 sAksham Nurturing Talent Concern.jpg"/>
          <p:cNvPicPr>
            <a:picLocks noChangeAspect="1" noChangeArrowheads="1"/>
          </p:cNvPicPr>
          <p:nvPr/>
        </p:nvPicPr>
        <p:blipFill>
          <a:blip r:embed="rId10" cstate="print"/>
          <a:srcRect/>
          <a:stretch>
            <a:fillRect/>
          </a:stretch>
        </p:blipFill>
        <p:spPr bwMode="auto">
          <a:xfrm>
            <a:off x="8893029" y="3643314"/>
            <a:ext cx="857256" cy="1108520"/>
          </a:xfrm>
          <a:prstGeom prst="rect">
            <a:avLst/>
          </a:prstGeom>
          <a:noFill/>
        </p:spPr>
      </p:pic>
      <p:pic>
        <p:nvPicPr>
          <p:cNvPr id="13" name="Content Placeholder 2" descr="C:\Users\user\Downloads\2014-08-11 04.16.23 (2).jpg"/>
          <p:cNvPicPr>
            <a:picLocks noChangeAspect="1" noChangeArrowheads="1"/>
          </p:cNvPicPr>
          <p:nvPr/>
        </p:nvPicPr>
        <p:blipFill>
          <a:blip r:embed="rId11" cstate="print"/>
          <a:srcRect/>
          <a:stretch>
            <a:fillRect/>
          </a:stretch>
        </p:blipFill>
        <p:spPr bwMode="auto">
          <a:xfrm>
            <a:off x="3881423" y="5715016"/>
            <a:ext cx="781376" cy="1019812"/>
          </a:xfrm>
          <a:prstGeom prst="rect">
            <a:avLst/>
          </a:prstGeom>
          <a:noFill/>
        </p:spPr>
      </p:pic>
      <p:pic>
        <p:nvPicPr>
          <p:cNvPr id="14" name="Picture 4" descr="chap 22 wash arm"/>
          <p:cNvPicPr>
            <a:picLocks noChangeAspect="1" noChangeArrowheads="1"/>
          </p:cNvPicPr>
          <p:nvPr/>
        </p:nvPicPr>
        <p:blipFill>
          <a:blip r:embed="rId12" cstate="print"/>
          <a:srcRect/>
          <a:stretch>
            <a:fillRect/>
          </a:stretch>
        </p:blipFill>
        <p:spPr bwMode="auto">
          <a:xfrm>
            <a:off x="9810776" y="2416975"/>
            <a:ext cx="1149140" cy="724613"/>
          </a:xfrm>
          <a:prstGeom prst="rect">
            <a:avLst/>
          </a:prstGeom>
          <a:noFill/>
          <a:ln w="9525">
            <a:noFill/>
            <a:miter lim="800000"/>
            <a:headEnd/>
            <a:tailEnd/>
          </a:ln>
        </p:spPr>
      </p:pic>
      <p:pic>
        <p:nvPicPr>
          <p:cNvPr id="15" name="Picture 2" descr="C:\Users\user\Desktop\Hand-washing.jpg"/>
          <p:cNvPicPr>
            <a:picLocks noChangeAspect="1" noChangeArrowheads="1"/>
          </p:cNvPicPr>
          <p:nvPr/>
        </p:nvPicPr>
        <p:blipFill>
          <a:blip r:embed="rId13" cstate="print"/>
          <a:srcRect/>
          <a:stretch>
            <a:fillRect/>
          </a:stretch>
        </p:blipFill>
        <p:spPr bwMode="auto">
          <a:xfrm>
            <a:off x="8239140" y="2804535"/>
            <a:ext cx="1535774" cy="796236"/>
          </a:xfrm>
          <a:prstGeom prst="rect">
            <a:avLst/>
          </a:prstGeom>
          <a:noFill/>
        </p:spPr>
      </p:pic>
      <p:pic>
        <p:nvPicPr>
          <p:cNvPr id="16" name="Picture 2" descr="C:\Users\user\Desktop\Assam_GHD_DSC_0357unicef1.jpg"/>
          <p:cNvPicPr>
            <a:picLocks noChangeAspect="1" noChangeArrowheads="1"/>
          </p:cNvPicPr>
          <p:nvPr/>
        </p:nvPicPr>
        <p:blipFill>
          <a:blip r:embed="rId14" cstate="print"/>
          <a:srcRect/>
          <a:stretch>
            <a:fillRect/>
          </a:stretch>
        </p:blipFill>
        <p:spPr bwMode="auto">
          <a:xfrm>
            <a:off x="8382016" y="2428868"/>
            <a:ext cx="1392898" cy="361606"/>
          </a:xfrm>
          <a:prstGeom prst="rect">
            <a:avLst/>
          </a:prstGeom>
          <a:noFill/>
        </p:spPr>
      </p:pic>
      <p:pic>
        <p:nvPicPr>
          <p:cNvPr id="17" name="Picture 6" descr="chap 22 wash chest"/>
          <p:cNvPicPr>
            <a:picLocks noChangeAspect="1" noChangeArrowheads="1"/>
          </p:cNvPicPr>
          <p:nvPr/>
        </p:nvPicPr>
        <p:blipFill>
          <a:blip r:embed="rId15" cstate="print"/>
          <a:srcRect l="2692" r="5383"/>
          <a:stretch>
            <a:fillRect/>
          </a:stretch>
        </p:blipFill>
        <p:spPr bwMode="auto">
          <a:xfrm>
            <a:off x="9774914" y="3714753"/>
            <a:ext cx="1185002" cy="603812"/>
          </a:xfrm>
          <a:prstGeom prst="rect">
            <a:avLst/>
          </a:prstGeom>
          <a:noFill/>
          <a:ln w="9525">
            <a:noFill/>
            <a:miter lim="800000"/>
            <a:headEnd/>
            <a:tailEnd/>
          </a:ln>
        </p:spPr>
      </p:pic>
      <p:pic>
        <p:nvPicPr>
          <p:cNvPr id="18" name="Picture 12" descr="2BRTHS"/>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810776" y="3210944"/>
            <a:ext cx="1149140" cy="51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abc\Desktop\Rubella_Photo3-Medium.jpg"/>
          <p:cNvPicPr>
            <a:picLocks noChangeAspect="1" noChangeArrowheads="1"/>
          </p:cNvPicPr>
          <p:nvPr/>
        </p:nvPicPr>
        <p:blipFill>
          <a:blip r:embed="rId17" cstate="print"/>
          <a:srcRect/>
          <a:stretch>
            <a:fillRect/>
          </a:stretch>
        </p:blipFill>
        <p:spPr bwMode="auto">
          <a:xfrm>
            <a:off x="1728726" y="3166862"/>
            <a:ext cx="1060729" cy="1543906"/>
          </a:xfrm>
          <a:prstGeom prst="rect">
            <a:avLst/>
          </a:prstGeom>
          <a:noFill/>
        </p:spPr>
      </p:pic>
      <p:pic>
        <p:nvPicPr>
          <p:cNvPr id="20" name="Picture 2" descr="C:\Users\abc\Desktop\IMG_1465.JPG"/>
          <p:cNvPicPr>
            <a:picLocks noChangeAspect="1" noChangeArrowheads="1"/>
          </p:cNvPicPr>
          <p:nvPr/>
        </p:nvPicPr>
        <p:blipFill>
          <a:blip r:embed="rId18" cstate="print"/>
          <a:srcRect/>
          <a:stretch>
            <a:fillRect/>
          </a:stretch>
        </p:blipFill>
        <p:spPr bwMode="auto">
          <a:xfrm>
            <a:off x="2024035" y="4751834"/>
            <a:ext cx="1714511" cy="993555"/>
          </a:xfrm>
          <a:prstGeom prst="rect">
            <a:avLst/>
          </a:prstGeom>
          <a:noFill/>
        </p:spPr>
      </p:pic>
      <p:pic>
        <p:nvPicPr>
          <p:cNvPr id="21" name="Picture 2" descr="C:\Users\abc\Desktop\IMG_1359.JPG"/>
          <p:cNvPicPr>
            <a:picLocks noChangeAspect="1" noChangeArrowheads="1"/>
          </p:cNvPicPr>
          <p:nvPr/>
        </p:nvPicPr>
        <p:blipFill>
          <a:blip r:embed="rId19" cstate="print"/>
          <a:srcRect/>
          <a:stretch>
            <a:fillRect/>
          </a:stretch>
        </p:blipFill>
        <p:spPr bwMode="auto">
          <a:xfrm>
            <a:off x="2494872" y="5774560"/>
            <a:ext cx="1386550" cy="960268"/>
          </a:xfrm>
          <a:prstGeom prst="rect">
            <a:avLst/>
          </a:prstGeom>
          <a:noFill/>
        </p:spPr>
      </p:pic>
      <p:pic>
        <p:nvPicPr>
          <p:cNvPr id="22" name="Picture 2" descr="C:\Users\abc\Desktop\IN13_INDIA_DIABETES_12286f.jpg"/>
          <p:cNvPicPr>
            <a:picLocks noChangeAspect="1" noChangeArrowheads="1"/>
          </p:cNvPicPr>
          <p:nvPr/>
        </p:nvPicPr>
        <p:blipFill>
          <a:blip r:embed="rId20" cstate="print"/>
          <a:srcRect/>
          <a:stretch>
            <a:fillRect/>
          </a:stretch>
        </p:blipFill>
        <p:spPr bwMode="auto">
          <a:xfrm>
            <a:off x="84653" y="3158413"/>
            <a:ext cx="1624054" cy="585184"/>
          </a:xfrm>
          <a:prstGeom prst="rect">
            <a:avLst/>
          </a:prstGeom>
          <a:noFill/>
        </p:spPr>
      </p:pic>
      <p:pic>
        <p:nvPicPr>
          <p:cNvPr id="24" name="Picture 3" descr="bolus"/>
          <p:cNvPicPr>
            <a:picLocks noChangeAspect="1" noChangeArrowheads="1"/>
          </p:cNvPicPr>
          <p:nvPr/>
        </p:nvPicPr>
        <p:blipFill>
          <a:blip r:embed="rId21" cstate="print"/>
          <a:srcRect/>
          <a:stretch>
            <a:fillRect/>
          </a:stretch>
        </p:blipFill>
        <p:spPr bwMode="auto">
          <a:xfrm>
            <a:off x="8310577" y="4751834"/>
            <a:ext cx="1617179" cy="872402"/>
          </a:xfrm>
          <a:prstGeom prst="rect">
            <a:avLst/>
          </a:prstGeom>
          <a:noFill/>
          <a:ln w="9525">
            <a:noFill/>
            <a:miter lim="800000"/>
            <a:headEnd/>
            <a:tailEnd/>
          </a:ln>
        </p:spPr>
      </p:pic>
      <p:pic>
        <p:nvPicPr>
          <p:cNvPr id="25" name="Content Placeholder 3" descr="SPLINT"/>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9144900" y="5689394"/>
            <a:ext cx="811598" cy="104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descr="C:\Users\abc\Desktop\images (1).jpg"/>
          <p:cNvPicPr>
            <a:picLocks noChangeAspect="1" noChangeArrowheads="1"/>
          </p:cNvPicPr>
          <p:nvPr/>
        </p:nvPicPr>
        <p:blipFill>
          <a:blip r:embed="rId23" cstate="print"/>
          <a:srcRect/>
          <a:stretch>
            <a:fillRect/>
          </a:stretch>
        </p:blipFill>
        <p:spPr bwMode="auto">
          <a:xfrm>
            <a:off x="2809851" y="2071679"/>
            <a:ext cx="1071569" cy="760879"/>
          </a:xfrm>
          <a:prstGeom prst="rect">
            <a:avLst/>
          </a:prstGeom>
          <a:noFill/>
        </p:spPr>
      </p:pic>
      <p:pic>
        <p:nvPicPr>
          <p:cNvPr id="28" name="Picture 2" descr="C:\Users\Vaio\Desktop\sAksham\saksham image\New folder\Saans-sAksham\36 Learning Xray.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738547" y="4695836"/>
            <a:ext cx="765918" cy="103000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hap 22 iv gown 2"/>
          <p:cNvPicPr>
            <a:picLocks noChangeAspect="1" noChangeArrowheads="1"/>
          </p:cNvPicPr>
          <p:nvPr/>
        </p:nvPicPr>
        <p:blipFill>
          <a:blip r:embed="rId25" cstate="print"/>
          <a:srcRect r="4669"/>
          <a:stretch>
            <a:fillRect/>
          </a:stretch>
        </p:blipFill>
        <p:spPr bwMode="auto">
          <a:xfrm>
            <a:off x="9734783" y="4386130"/>
            <a:ext cx="1200508" cy="1253664"/>
          </a:xfrm>
          <a:prstGeom prst="rect">
            <a:avLst/>
          </a:prstGeom>
          <a:noFill/>
          <a:ln w="9525">
            <a:noFill/>
            <a:miter lim="800000"/>
            <a:headEnd/>
            <a:tailEnd/>
          </a:ln>
        </p:spPr>
      </p:pic>
      <p:pic>
        <p:nvPicPr>
          <p:cNvPr id="30" name="Picture 7" descr="D:\looking_back_video\21766803_10209989803881789_4110279756504684401_n.jpg"/>
          <p:cNvPicPr>
            <a:picLocks noChangeAspect="1" noChangeArrowheads="1"/>
          </p:cNvPicPr>
          <p:nvPr/>
        </p:nvPicPr>
        <p:blipFill>
          <a:blip r:embed="rId26" cstate="print"/>
          <a:srcRect/>
          <a:stretch>
            <a:fillRect/>
          </a:stretch>
        </p:blipFill>
        <p:spPr bwMode="auto">
          <a:xfrm>
            <a:off x="4662799" y="5745389"/>
            <a:ext cx="1361764" cy="989439"/>
          </a:xfrm>
          <a:prstGeom prst="rect">
            <a:avLst/>
          </a:prstGeom>
          <a:noFill/>
        </p:spPr>
      </p:pic>
      <p:pic>
        <p:nvPicPr>
          <p:cNvPr id="31" name="Picture 2" descr="C:\Users\abc\Desktop\2013-03-08.jpg"/>
          <p:cNvPicPr>
            <a:picLocks noChangeAspect="1" noChangeArrowheads="1"/>
          </p:cNvPicPr>
          <p:nvPr/>
        </p:nvPicPr>
        <p:blipFill>
          <a:blip r:embed="rId27" cstate="print"/>
          <a:srcRect/>
          <a:stretch>
            <a:fillRect/>
          </a:stretch>
        </p:blipFill>
        <p:spPr bwMode="auto">
          <a:xfrm>
            <a:off x="90152" y="5786455"/>
            <a:ext cx="2404720" cy="948373"/>
          </a:xfrm>
          <a:prstGeom prst="rect">
            <a:avLst/>
          </a:prstGeom>
          <a:noFill/>
        </p:spPr>
      </p:pic>
      <p:pic>
        <p:nvPicPr>
          <p:cNvPr id="32" name="Picture 2" descr="C:\Users\Vaio\Documents\Saksham\saksham image\New folder\Saans-sAksham\13 Change with the chain.jpg"/>
          <p:cNvPicPr>
            <a:picLocks noChangeAspect="1" noChangeArrowheads="1"/>
          </p:cNvPicPr>
          <p:nvPr/>
        </p:nvPicPr>
        <p:blipFill>
          <a:blip r:embed="rId28" cstate="print"/>
          <a:srcRect/>
          <a:stretch>
            <a:fillRect/>
          </a:stretch>
        </p:blipFill>
        <p:spPr bwMode="auto">
          <a:xfrm>
            <a:off x="2795591" y="2885723"/>
            <a:ext cx="1098315" cy="1846562"/>
          </a:xfrm>
          <a:prstGeom prst="rect">
            <a:avLst/>
          </a:prstGeom>
          <a:noFill/>
        </p:spPr>
      </p:pic>
      <p:pic>
        <p:nvPicPr>
          <p:cNvPr id="33" name="Picture 2" descr="C:\Users\Vaio\Documents\Saksham\saksham image\New folder\Saans-sAksham\11 Join sAksham.jpg"/>
          <p:cNvPicPr>
            <a:picLocks noChangeAspect="1" noChangeArrowheads="1"/>
          </p:cNvPicPr>
          <p:nvPr/>
        </p:nvPicPr>
        <p:blipFill>
          <a:blip r:embed="rId29" cstate="print"/>
          <a:srcRect/>
          <a:stretch>
            <a:fillRect/>
          </a:stretch>
        </p:blipFill>
        <p:spPr bwMode="auto">
          <a:xfrm>
            <a:off x="6024563" y="3786190"/>
            <a:ext cx="1210004" cy="2948638"/>
          </a:xfrm>
          <a:prstGeom prst="rect">
            <a:avLst/>
          </a:prstGeom>
          <a:noFill/>
        </p:spPr>
      </p:pic>
      <p:pic>
        <p:nvPicPr>
          <p:cNvPr id="34" name="Picture 2" descr="C:\user\Desktop\100_6958.JPG"/>
          <p:cNvPicPr>
            <a:picLocks noChangeAspect="1" noChangeArrowheads="1"/>
          </p:cNvPicPr>
          <p:nvPr/>
        </p:nvPicPr>
        <p:blipFill>
          <a:blip r:embed="rId30" cstate="print"/>
          <a:srcRect/>
          <a:stretch>
            <a:fillRect/>
          </a:stretch>
        </p:blipFill>
        <p:spPr bwMode="auto">
          <a:xfrm>
            <a:off x="7234567" y="4411273"/>
            <a:ext cx="1004573" cy="804120"/>
          </a:xfrm>
          <a:prstGeom prst="rect">
            <a:avLst/>
          </a:prstGeom>
          <a:noFill/>
        </p:spPr>
      </p:pic>
      <p:pic>
        <p:nvPicPr>
          <p:cNvPr id="35" name="Picture 34" descr="C:\Users\Vaio\Desktop\PROJECT PIC\2014-08-23-02-09-02_deco.jpg"/>
          <p:cNvPicPr>
            <a:picLocks noChangeAspect="1" noChangeArrowheads="1"/>
          </p:cNvPicPr>
          <p:nvPr/>
        </p:nvPicPr>
        <p:blipFill>
          <a:blip r:embed="rId31" cstate="print"/>
          <a:srcRect/>
          <a:stretch>
            <a:fillRect/>
          </a:stretch>
        </p:blipFill>
        <p:spPr bwMode="auto">
          <a:xfrm>
            <a:off x="10959919" y="3857604"/>
            <a:ext cx="1141313" cy="799320"/>
          </a:xfrm>
          <a:prstGeom prst="rect">
            <a:avLst/>
          </a:prstGeom>
          <a:noFill/>
        </p:spPr>
      </p:pic>
      <p:pic>
        <p:nvPicPr>
          <p:cNvPr id="36" name="Picture 35" descr="C:\Users\Vaio\Desktop\PROJECT PIC\2014-08-23-02-26-45_deco.jpg"/>
          <p:cNvPicPr>
            <a:picLocks noChangeAspect="1" noChangeArrowheads="1"/>
          </p:cNvPicPr>
          <p:nvPr/>
        </p:nvPicPr>
        <p:blipFill>
          <a:blip r:embed="rId32" cstate="print"/>
          <a:srcRect/>
          <a:stretch>
            <a:fillRect/>
          </a:stretch>
        </p:blipFill>
        <p:spPr bwMode="auto">
          <a:xfrm>
            <a:off x="10959918" y="3071810"/>
            <a:ext cx="1141313" cy="785794"/>
          </a:xfrm>
          <a:prstGeom prst="rect">
            <a:avLst/>
          </a:prstGeom>
          <a:noFill/>
        </p:spPr>
      </p:pic>
      <p:pic>
        <p:nvPicPr>
          <p:cNvPr id="37" name="Picture 36" descr="C:\Users\Vaio\Desktop\PROJECT PIC\2014-08-23-02-29-50_deco.jpg"/>
          <p:cNvPicPr>
            <a:picLocks noChangeAspect="1" noChangeArrowheads="1"/>
          </p:cNvPicPr>
          <p:nvPr/>
        </p:nvPicPr>
        <p:blipFill>
          <a:blip r:embed="rId33" cstate="print"/>
          <a:srcRect/>
          <a:stretch>
            <a:fillRect/>
          </a:stretch>
        </p:blipFill>
        <p:spPr bwMode="auto">
          <a:xfrm>
            <a:off x="10959920" y="4656925"/>
            <a:ext cx="1141313" cy="974050"/>
          </a:xfrm>
          <a:prstGeom prst="rect">
            <a:avLst/>
          </a:prstGeom>
          <a:noFill/>
        </p:spPr>
      </p:pic>
      <p:pic>
        <p:nvPicPr>
          <p:cNvPr id="38" name="Picture 37" descr="C:\Users\Vaio\Desktop\PROJECT PIC\2014-08-23-02-19-09_deco.jpg"/>
          <p:cNvPicPr>
            <a:picLocks noChangeAspect="1" noChangeArrowheads="1"/>
          </p:cNvPicPr>
          <p:nvPr/>
        </p:nvPicPr>
        <p:blipFill>
          <a:blip r:embed="rId34" cstate="print"/>
          <a:srcRect/>
          <a:stretch>
            <a:fillRect/>
          </a:stretch>
        </p:blipFill>
        <p:spPr bwMode="auto">
          <a:xfrm>
            <a:off x="10959921" y="5630975"/>
            <a:ext cx="1141312" cy="1103853"/>
          </a:xfrm>
          <a:prstGeom prst="rect">
            <a:avLst/>
          </a:prstGeom>
          <a:noFill/>
        </p:spPr>
      </p:pic>
      <p:pic>
        <p:nvPicPr>
          <p:cNvPr id="39" name="Picture 38" descr="C:\Users\Vaio\Desktop\PROJECT PIC\2014-08-23-02-23-38_deco.jpg"/>
          <p:cNvPicPr>
            <a:picLocks noChangeAspect="1" noChangeArrowheads="1"/>
          </p:cNvPicPr>
          <p:nvPr/>
        </p:nvPicPr>
        <p:blipFill>
          <a:blip r:embed="rId35" cstate="print"/>
          <a:srcRect/>
          <a:stretch>
            <a:fillRect/>
          </a:stretch>
        </p:blipFill>
        <p:spPr bwMode="auto">
          <a:xfrm>
            <a:off x="9956499" y="5630975"/>
            <a:ext cx="1003421" cy="1103854"/>
          </a:xfrm>
          <a:prstGeom prst="rect">
            <a:avLst/>
          </a:prstGeom>
          <a:noFill/>
        </p:spPr>
      </p:pic>
      <p:pic>
        <p:nvPicPr>
          <p:cNvPr id="40" name="Picture 39" descr="C:\Users\Vaio\Desktop\PROJECT PIC\2014-08-23-02-31-13_deco.jpg"/>
          <p:cNvPicPr>
            <a:picLocks noChangeAspect="1" noChangeArrowheads="1"/>
          </p:cNvPicPr>
          <p:nvPr/>
        </p:nvPicPr>
        <p:blipFill>
          <a:blip r:embed="rId36" cstate="print"/>
          <a:srcRect/>
          <a:stretch>
            <a:fillRect/>
          </a:stretch>
        </p:blipFill>
        <p:spPr bwMode="auto">
          <a:xfrm>
            <a:off x="8389948" y="5658896"/>
            <a:ext cx="706447" cy="1075932"/>
          </a:xfrm>
          <a:prstGeom prst="rect">
            <a:avLst/>
          </a:prstGeom>
          <a:noFill/>
        </p:spPr>
      </p:pic>
      <p:pic>
        <p:nvPicPr>
          <p:cNvPr id="41" name="Picture 40" descr="C:\Users\Vaio\Desktop\PROJECT PIC\2014-08-23-02-34-12_deco.jpg"/>
          <p:cNvPicPr>
            <a:picLocks noChangeAspect="1" noChangeArrowheads="1"/>
          </p:cNvPicPr>
          <p:nvPr/>
        </p:nvPicPr>
        <p:blipFill>
          <a:blip r:embed="rId37" cstate="print"/>
          <a:srcRect/>
          <a:stretch>
            <a:fillRect/>
          </a:stretch>
        </p:blipFill>
        <p:spPr bwMode="auto">
          <a:xfrm>
            <a:off x="10959917" y="2428868"/>
            <a:ext cx="1141313" cy="655522"/>
          </a:xfrm>
          <a:prstGeom prst="rect">
            <a:avLst/>
          </a:prstGeom>
          <a:noFill/>
        </p:spPr>
      </p:pic>
      <p:pic>
        <p:nvPicPr>
          <p:cNvPr id="42" name="Picture 2" descr="C:\Users\user\Desktop\studentachievements_460x220_0.png"/>
          <p:cNvPicPr>
            <a:picLocks noChangeAspect="1" noChangeArrowheads="1"/>
          </p:cNvPicPr>
          <p:nvPr/>
        </p:nvPicPr>
        <p:blipFill>
          <a:blip r:embed="rId38" cstate="print"/>
          <a:srcRect/>
          <a:stretch>
            <a:fillRect/>
          </a:stretch>
        </p:blipFill>
        <p:spPr bwMode="auto">
          <a:xfrm>
            <a:off x="7234567" y="5658896"/>
            <a:ext cx="1147449" cy="1075932"/>
          </a:xfrm>
          <a:prstGeom prst="rect">
            <a:avLst/>
          </a:prstGeom>
          <a:noFill/>
        </p:spPr>
      </p:pic>
      <p:pic>
        <p:nvPicPr>
          <p:cNvPr id="43" name="Picture 2" descr="C:\Users\Vaio\Documents\Saksham\saksham image\New folder\Saans-sAksham\17 Group Discussion with chairman.jpg"/>
          <p:cNvPicPr>
            <a:picLocks noChangeAspect="1" noChangeArrowheads="1"/>
          </p:cNvPicPr>
          <p:nvPr/>
        </p:nvPicPr>
        <p:blipFill>
          <a:blip r:embed="rId39" cstate="print"/>
          <a:srcRect/>
          <a:stretch>
            <a:fillRect/>
          </a:stretch>
        </p:blipFill>
        <p:spPr bwMode="auto">
          <a:xfrm>
            <a:off x="3969817" y="3812801"/>
            <a:ext cx="2064030" cy="753748"/>
          </a:xfrm>
          <a:prstGeom prst="rect">
            <a:avLst/>
          </a:prstGeom>
          <a:noFill/>
        </p:spPr>
      </p:pic>
      <p:pic>
        <p:nvPicPr>
          <p:cNvPr id="44" name="Picture 2" descr="C:\Users\user\Desktop\photos\Camera\100_6937.JPG"/>
          <p:cNvPicPr>
            <a:picLocks noChangeAspect="1" noChangeArrowheads="1"/>
          </p:cNvPicPr>
          <p:nvPr/>
        </p:nvPicPr>
        <p:blipFill>
          <a:blip r:embed="rId40" cstate="print"/>
          <a:srcRect/>
          <a:stretch>
            <a:fillRect/>
          </a:stretch>
        </p:blipFill>
        <p:spPr bwMode="auto">
          <a:xfrm>
            <a:off x="7192195" y="3764373"/>
            <a:ext cx="1725456" cy="802176"/>
          </a:xfrm>
          <a:prstGeom prst="rect">
            <a:avLst/>
          </a:prstGeom>
          <a:noFill/>
        </p:spPr>
      </p:pic>
      <p:pic>
        <p:nvPicPr>
          <p:cNvPr id="45" name="Picture 2" descr="C:\Users\Vaio\Documents\Saksham\saksham image\New folder\Saans-sAksham\12 First Batch sAksham.jpg"/>
          <p:cNvPicPr>
            <a:picLocks noChangeAspect="1" noChangeArrowheads="1"/>
          </p:cNvPicPr>
          <p:nvPr/>
        </p:nvPicPr>
        <p:blipFill>
          <a:blip r:embed="rId41" cstate="print"/>
          <a:srcRect/>
          <a:stretch>
            <a:fillRect/>
          </a:stretch>
        </p:blipFill>
        <p:spPr bwMode="auto">
          <a:xfrm>
            <a:off x="7239008" y="5214950"/>
            <a:ext cx="807158" cy="474444"/>
          </a:xfrm>
          <a:prstGeom prst="rect">
            <a:avLst/>
          </a:prstGeom>
          <a:noFill/>
        </p:spPr>
      </p:pic>
      <p:pic>
        <p:nvPicPr>
          <p:cNvPr id="46" name="Picture 45" descr="C:\Users\Vaio\Desktop\PROJECT PIC\2014-08-23-02-54-14_deco.jpg"/>
          <p:cNvPicPr>
            <a:picLocks noChangeAspect="1" noChangeArrowheads="1"/>
          </p:cNvPicPr>
          <p:nvPr/>
        </p:nvPicPr>
        <p:blipFill>
          <a:blip r:embed="rId42" cstate="print"/>
          <a:srcRect/>
          <a:stretch>
            <a:fillRect/>
          </a:stretch>
        </p:blipFill>
        <p:spPr bwMode="auto">
          <a:xfrm>
            <a:off x="11410682" y="1571612"/>
            <a:ext cx="690548" cy="857254"/>
          </a:xfrm>
          <a:prstGeom prst="rect">
            <a:avLst/>
          </a:prstGeom>
          <a:noFill/>
        </p:spPr>
      </p:pic>
    </p:spTree>
    <p:extLst>
      <p:ext uri="{BB962C8B-B14F-4D97-AF65-F5344CB8AC3E}">
        <p14:creationId xmlns:p14="http://schemas.microsoft.com/office/powerpoint/2010/main" val="139075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mritikana\Documents\Picture1.png"/>
          <p:cNvPicPr>
            <a:picLocks noChangeAspect="1" noChangeArrowheads="1"/>
          </p:cNvPicPr>
          <p:nvPr/>
        </p:nvPicPr>
        <p:blipFill>
          <a:blip r:embed="rId2" cstate="print"/>
          <a:srcRect/>
          <a:stretch>
            <a:fillRect/>
          </a:stretch>
        </p:blipFill>
        <p:spPr bwMode="auto">
          <a:xfrm>
            <a:off x="8351495" y="1237572"/>
            <a:ext cx="3840505" cy="2133563"/>
          </a:xfrm>
          <a:prstGeom prst="rect">
            <a:avLst/>
          </a:prstGeom>
          <a:noFill/>
        </p:spPr>
      </p:pic>
      <p:pic>
        <p:nvPicPr>
          <p:cNvPr id="5" name="Picture 3" descr="C:\Users\smritikana\Documents\Picture2.png"/>
          <p:cNvPicPr>
            <a:picLocks noChangeAspect="1" noChangeArrowheads="1"/>
          </p:cNvPicPr>
          <p:nvPr/>
        </p:nvPicPr>
        <p:blipFill>
          <a:blip r:embed="rId3" cstate="print"/>
          <a:srcRect/>
          <a:stretch>
            <a:fillRect/>
          </a:stretch>
        </p:blipFill>
        <p:spPr bwMode="auto">
          <a:xfrm>
            <a:off x="7407742" y="4979358"/>
            <a:ext cx="2453436" cy="1653118"/>
          </a:xfrm>
          <a:prstGeom prst="rect">
            <a:avLst/>
          </a:prstGeom>
          <a:noFill/>
        </p:spPr>
      </p:pic>
      <p:pic>
        <p:nvPicPr>
          <p:cNvPr id="6" name="Picture 4" descr="C:\Users\smritikana\Documents\Picture3.png"/>
          <p:cNvPicPr>
            <a:picLocks noChangeAspect="1" noChangeArrowheads="1"/>
          </p:cNvPicPr>
          <p:nvPr/>
        </p:nvPicPr>
        <p:blipFill>
          <a:blip r:embed="rId4" cstate="print"/>
          <a:srcRect/>
          <a:stretch>
            <a:fillRect/>
          </a:stretch>
        </p:blipFill>
        <p:spPr bwMode="auto">
          <a:xfrm>
            <a:off x="8793206" y="3128723"/>
            <a:ext cx="3157221" cy="1923378"/>
          </a:xfrm>
          <a:prstGeom prst="rect">
            <a:avLst/>
          </a:prstGeom>
          <a:noFill/>
        </p:spPr>
      </p:pic>
      <p:pic>
        <p:nvPicPr>
          <p:cNvPr id="8" name="Picture 7" descr="C:\Users\smritikana\Documents\Picture6.png"/>
          <p:cNvPicPr>
            <a:picLocks noChangeAspect="1" noChangeArrowheads="1"/>
          </p:cNvPicPr>
          <p:nvPr/>
        </p:nvPicPr>
        <p:blipFill>
          <a:blip r:embed="rId5" cstate="print"/>
          <a:srcRect/>
          <a:stretch>
            <a:fillRect/>
          </a:stretch>
        </p:blipFill>
        <p:spPr bwMode="auto">
          <a:xfrm>
            <a:off x="2833097" y="4938005"/>
            <a:ext cx="2691538" cy="1735821"/>
          </a:xfrm>
          <a:prstGeom prst="rect">
            <a:avLst/>
          </a:prstGeom>
          <a:noFill/>
        </p:spPr>
      </p:pic>
      <p:pic>
        <p:nvPicPr>
          <p:cNvPr id="9" name="Picture 8" descr="C:\Users\smritikana\Documents\Picture7.png"/>
          <p:cNvPicPr>
            <a:picLocks noChangeAspect="1" noChangeArrowheads="1"/>
          </p:cNvPicPr>
          <p:nvPr/>
        </p:nvPicPr>
        <p:blipFill>
          <a:blip r:embed="rId6" cstate="print"/>
          <a:srcRect/>
          <a:stretch>
            <a:fillRect/>
          </a:stretch>
        </p:blipFill>
        <p:spPr bwMode="auto">
          <a:xfrm>
            <a:off x="152162" y="1044095"/>
            <a:ext cx="3459742" cy="2064629"/>
          </a:xfrm>
          <a:prstGeom prst="rect">
            <a:avLst/>
          </a:prstGeom>
          <a:noFill/>
        </p:spPr>
      </p:pic>
      <p:pic>
        <p:nvPicPr>
          <p:cNvPr id="10" name="Picture 9" descr="C:\Users\smritikana\Documents\Picture8.png"/>
          <p:cNvPicPr>
            <a:picLocks noChangeAspect="1" noChangeArrowheads="1"/>
          </p:cNvPicPr>
          <p:nvPr/>
        </p:nvPicPr>
        <p:blipFill>
          <a:blip r:embed="rId7" cstate="print"/>
          <a:srcRect/>
          <a:stretch>
            <a:fillRect/>
          </a:stretch>
        </p:blipFill>
        <p:spPr bwMode="auto">
          <a:xfrm>
            <a:off x="152162" y="4809766"/>
            <a:ext cx="2682737" cy="1938520"/>
          </a:xfrm>
          <a:prstGeom prst="rect">
            <a:avLst/>
          </a:prstGeom>
          <a:noFill/>
        </p:spPr>
      </p:pic>
      <p:pic>
        <p:nvPicPr>
          <p:cNvPr id="11" name="Picture 11" descr="C:\Users\smritikana\Documents\Picture10.png"/>
          <p:cNvPicPr>
            <a:picLocks noChangeAspect="1" noChangeArrowheads="1"/>
          </p:cNvPicPr>
          <p:nvPr/>
        </p:nvPicPr>
        <p:blipFill>
          <a:blip r:embed="rId8" cstate="print"/>
          <a:srcRect/>
          <a:stretch>
            <a:fillRect/>
          </a:stretch>
        </p:blipFill>
        <p:spPr bwMode="auto">
          <a:xfrm>
            <a:off x="9706656" y="5003674"/>
            <a:ext cx="2485344" cy="1781106"/>
          </a:xfrm>
          <a:prstGeom prst="rect">
            <a:avLst/>
          </a:prstGeom>
          <a:noFill/>
        </p:spPr>
      </p:pic>
      <p:pic>
        <p:nvPicPr>
          <p:cNvPr id="12" name="Picture 15" descr="C:\Users\smritikana\Documents\Picture14.jpg"/>
          <p:cNvPicPr>
            <a:picLocks noChangeAspect="1" noChangeArrowheads="1"/>
          </p:cNvPicPr>
          <p:nvPr/>
        </p:nvPicPr>
        <p:blipFill>
          <a:blip r:embed="rId9" cstate="print"/>
          <a:srcRect/>
          <a:stretch>
            <a:fillRect/>
          </a:stretch>
        </p:blipFill>
        <p:spPr bwMode="auto">
          <a:xfrm>
            <a:off x="5553873" y="5003674"/>
            <a:ext cx="1681027" cy="1604485"/>
          </a:xfrm>
          <a:prstGeom prst="rect">
            <a:avLst/>
          </a:prstGeom>
          <a:noFill/>
        </p:spPr>
      </p:pic>
      <p:pic>
        <p:nvPicPr>
          <p:cNvPr id="13" name="Picture 16" descr="C:\Users\smritikana\Documents\Picture12.png"/>
          <p:cNvPicPr>
            <a:picLocks noChangeAspect="1" noChangeArrowheads="1"/>
          </p:cNvPicPr>
          <p:nvPr/>
        </p:nvPicPr>
        <p:blipFill>
          <a:blip r:embed="rId10"/>
          <a:srcRect/>
          <a:stretch>
            <a:fillRect/>
          </a:stretch>
        </p:blipFill>
        <p:spPr bwMode="auto">
          <a:xfrm>
            <a:off x="4558312" y="2459216"/>
            <a:ext cx="3596605" cy="2544458"/>
          </a:xfrm>
          <a:prstGeom prst="rect">
            <a:avLst/>
          </a:prstGeom>
          <a:noFill/>
        </p:spPr>
      </p:pic>
      <p:pic>
        <p:nvPicPr>
          <p:cNvPr id="14" name="Picture 2" descr="http://t0.gstatic.com/images?q=tbn:ANd9GcR9gznULGktPpS5nBrE73RvlrMIvf65Q_DIRLIT9tRYcGDqacg5"/>
          <p:cNvPicPr>
            <a:picLocks noChangeAspect="1" noChangeArrowheads="1"/>
          </p:cNvPicPr>
          <p:nvPr/>
        </p:nvPicPr>
        <p:blipFill>
          <a:blip r:embed="rId11"/>
          <a:srcRect/>
          <a:stretch>
            <a:fillRect/>
          </a:stretch>
        </p:blipFill>
        <p:spPr bwMode="auto">
          <a:xfrm>
            <a:off x="5524635" y="1388306"/>
            <a:ext cx="1583740" cy="1050049"/>
          </a:xfrm>
          <a:prstGeom prst="rect">
            <a:avLst/>
          </a:prstGeom>
          <a:noFill/>
          <a:ln w="9525">
            <a:noFill/>
            <a:miter lim="800000"/>
            <a:headEnd/>
            <a:tailEnd/>
          </a:ln>
        </p:spPr>
      </p:pic>
      <p:pic>
        <p:nvPicPr>
          <p:cNvPr id="15"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41159" y="2984791"/>
            <a:ext cx="2101472" cy="193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2975063" y="154547"/>
            <a:ext cx="6352349" cy="1200329"/>
          </a:xfrm>
          <a:prstGeom prst="rect">
            <a:avLst/>
          </a:prstGeom>
        </p:spPr>
        <p:txBody>
          <a:bodyPr wrap="square">
            <a:spAutoFit/>
          </a:bodyPr>
          <a:lstStyle/>
          <a:p>
            <a:pPr algn="ctr"/>
            <a:r>
              <a:rPr lang="en-US" sz="4000" b="1" dirty="0" smtClean="0">
                <a:latin typeface="Californian FB" panose="0207040306080B030204" pitchFamily="18" charset="0"/>
              </a:rPr>
              <a:t>Samarth</a:t>
            </a:r>
            <a:endParaRPr lang="en-US" sz="3200" b="1" dirty="0">
              <a:latin typeface="Californian FB" panose="0207040306080B030204" pitchFamily="18" charset="0"/>
            </a:endParaRPr>
          </a:p>
          <a:p>
            <a:pPr algn="ctr"/>
            <a:r>
              <a:rPr lang="en-US" sz="3200" b="1" dirty="0" smtClean="0">
                <a:latin typeface="Californian FB" panose="0207040306080B030204" pitchFamily="18" charset="0"/>
              </a:rPr>
              <a:t>Rehabilitation </a:t>
            </a:r>
            <a:r>
              <a:rPr lang="en-US" sz="3200" b="1" dirty="0">
                <a:latin typeface="Californian FB" panose="0207040306080B030204" pitchFamily="18" charset="0"/>
              </a:rPr>
              <a:t>&amp; Wellness</a:t>
            </a:r>
            <a:endParaRPr lang="en-IN" sz="3200" b="1" dirty="0">
              <a:latin typeface="Californian FB" panose="0207040306080B030204" pitchFamily="18" charset="0"/>
            </a:endParaRPr>
          </a:p>
        </p:txBody>
      </p:sp>
      <p:pic>
        <p:nvPicPr>
          <p:cNvPr id="17" name="Picture 5" descr="C:\Users\smritikana\Documents\Picture4.png"/>
          <p:cNvPicPr>
            <a:picLocks noChangeAspect="1" noChangeArrowheads="1"/>
          </p:cNvPicPr>
          <p:nvPr/>
        </p:nvPicPr>
        <p:blipFill>
          <a:blip r:embed="rId13" cstate="print"/>
          <a:srcRect/>
          <a:stretch>
            <a:fillRect/>
          </a:stretch>
        </p:blipFill>
        <p:spPr bwMode="auto">
          <a:xfrm>
            <a:off x="199577" y="2894814"/>
            <a:ext cx="2394167" cy="1949795"/>
          </a:xfrm>
          <a:prstGeom prst="rect">
            <a:avLst/>
          </a:prstGeom>
          <a:noFill/>
        </p:spPr>
      </p:pic>
    </p:spTree>
    <p:extLst>
      <p:ext uri="{BB962C8B-B14F-4D97-AF65-F5344CB8AC3E}">
        <p14:creationId xmlns:p14="http://schemas.microsoft.com/office/powerpoint/2010/main" val="1164792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740" y="236644"/>
            <a:ext cx="9951076" cy="1159291"/>
          </a:xfrm>
        </p:spPr>
        <p:txBody>
          <a:bodyPr>
            <a:normAutofit fontScale="90000"/>
          </a:bodyPr>
          <a:lstStyle/>
          <a:p>
            <a:pPr algn="ctr"/>
            <a:r>
              <a:rPr lang="en-US" b="1" dirty="0" smtClean="0">
                <a:latin typeface="Californian FB" panose="0207040306080B030204" pitchFamily="18" charset="0"/>
              </a:rPr>
              <a:t>Our </a:t>
            </a:r>
            <a:r>
              <a:rPr lang="en-US" sz="3600" b="1" dirty="0" smtClean="0">
                <a:latin typeface="Californian FB" panose="0207040306080B030204" pitchFamily="18" charset="0"/>
              </a:rPr>
              <a:t>Books, </a:t>
            </a:r>
            <a:r>
              <a:rPr lang="en-US" sz="3600" b="1" dirty="0">
                <a:latin typeface="Californian FB" panose="0207040306080B030204" pitchFamily="18" charset="0"/>
              </a:rPr>
              <a:t>Manuals, </a:t>
            </a:r>
            <a:r>
              <a:rPr lang="en-US" sz="3600" b="1" dirty="0" smtClean="0">
                <a:latin typeface="Californian FB" panose="0207040306080B030204" pitchFamily="18" charset="0"/>
              </a:rPr>
              <a:t>Journals</a:t>
            </a:r>
            <a:r>
              <a:rPr lang="en-US" sz="3600" b="1" dirty="0">
                <a:latin typeface="Californian FB" panose="0207040306080B030204" pitchFamily="18" charset="0"/>
              </a:rPr>
              <a:t>,  &amp; </a:t>
            </a:r>
            <a:r>
              <a:rPr lang="en-US" sz="3600" b="1" dirty="0" smtClean="0">
                <a:latin typeface="Californian FB" panose="0207040306080B030204" pitchFamily="18" charset="0"/>
              </a:rPr>
              <a:t>More Recommended by Many National &amp; </a:t>
            </a:r>
            <a:r>
              <a:rPr lang="en-US" sz="3600" b="1" dirty="0" smtClean="0">
                <a:latin typeface="Californian FB" panose="0207040306080B030204" pitchFamily="18" charset="0"/>
              </a:rPr>
              <a:t>International Institutions</a:t>
            </a:r>
            <a:r>
              <a:rPr lang="en-US" sz="3600" b="1" dirty="0" smtClean="0">
                <a:latin typeface="Californian FB" panose="0207040306080B030204" pitchFamily="18" charset="0"/>
              </a:rPr>
              <a:t>  </a:t>
            </a:r>
            <a:endParaRPr lang="en-IN" b="1" dirty="0">
              <a:latin typeface="Californian FB" panose="0207040306080B030204" pitchFamily="18" charset="0"/>
            </a:endParaRPr>
          </a:p>
        </p:txBody>
      </p:sp>
      <p:pic>
        <p:nvPicPr>
          <p:cNvPr id="6" name="Content Placeholder 3" descr="C:\Users\Vaio\Desktop\4.jpg"/>
          <p:cNvPicPr>
            <a:picLocks noGrp="1" noChangeAspect="1" noChangeArrowheads="1"/>
          </p:cNvPicPr>
          <p:nvPr>
            <p:ph idx="1"/>
          </p:nvPr>
        </p:nvPicPr>
        <p:blipFill>
          <a:blip r:embed="rId2" cstate="print"/>
          <a:srcRect/>
          <a:stretch>
            <a:fillRect/>
          </a:stretch>
        </p:blipFill>
        <p:spPr bwMode="auto">
          <a:xfrm>
            <a:off x="43842" y="1419958"/>
            <a:ext cx="1861702" cy="1897131"/>
          </a:xfrm>
          <a:prstGeom prst="rect">
            <a:avLst/>
          </a:prstGeom>
          <a:noFill/>
        </p:spPr>
      </p:pic>
      <p:pic>
        <p:nvPicPr>
          <p:cNvPr id="7" name="Picture 2" descr="C:\Users\Vaio\Desktop\candl.jpg"/>
          <p:cNvPicPr>
            <a:picLocks noChangeAspect="1" noChangeArrowheads="1"/>
          </p:cNvPicPr>
          <p:nvPr/>
        </p:nvPicPr>
        <p:blipFill>
          <a:blip r:embed="rId3" cstate="print"/>
          <a:srcRect/>
          <a:stretch>
            <a:fillRect/>
          </a:stretch>
        </p:blipFill>
        <p:spPr bwMode="auto">
          <a:xfrm>
            <a:off x="5478403" y="1440930"/>
            <a:ext cx="1459421" cy="1890615"/>
          </a:xfrm>
          <a:prstGeom prst="rect">
            <a:avLst/>
          </a:prstGeom>
          <a:noFill/>
        </p:spPr>
      </p:pic>
      <p:pic>
        <p:nvPicPr>
          <p:cNvPr id="8" name="Picture 2" descr="C:\Users\Vaio\Desktop\2.jpg"/>
          <p:cNvPicPr>
            <a:picLocks noChangeAspect="1" noChangeArrowheads="1"/>
          </p:cNvPicPr>
          <p:nvPr/>
        </p:nvPicPr>
        <p:blipFill>
          <a:blip r:embed="rId4"/>
          <a:srcRect/>
          <a:stretch>
            <a:fillRect/>
          </a:stretch>
        </p:blipFill>
        <p:spPr bwMode="auto">
          <a:xfrm>
            <a:off x="3823881" y="1419958"/>
            <a:ext cx="1568739" cy="1725613"/>
          </a:xfrm>
          <a:prstGeom prst="rect">
            <a:avLst/>
          </a:prstGeom>
          <a:noFill/>
        </p:spPr>
      </p:pic>
      <p:pic>
        <p:nvPicPr>
          <p:cNvPr id="9" name="Picture 2" descr="C:\Users\Vaio\Desktop\3.jpg"/>
          <p:cNvPicPr>
            <a:picLocks noChangeAspect="1" noChangeArrowheads="1"/>
          </p:cNvPicPr>
          <p:nvPr/>
        </p:nvPicPr>
        <p:blipFill>
          <a:blip r:embed="rId5" cstate="print"/>
          <a:srcRect/>
          <a:stretch>
            <a:fillRect/>
          </a:stretch>
        </p:blipFill>
        <p:spPr bwMode="auto">
          <a:xfrm>
            <a:off x="3738098" y="3092968"/>
            <a:ext cx="1740306" cy="1907644"/>
          </a:xfrm>
          <a:prstGeom prst="rect">
            <a:avLst/>
          </a:prstGeom>
          <a:noFill/>
        </p:spPr>
      </p:pic>
      <p:pic>
        <p:nvPicPr>
          <p:cNvPr id="10" name="Picture 2" descr="C:\Users\Vaio\Desktop\14 (1).jpg"/>
          <p:cNvPicPr>
            <a:picLocks noChangeAspect="1" noChangeArrowheads="1"/>
          </p:cNvPicPr>
          <p:nvPr/>
        </p:nvPicPr>
        <p:blipFill>
          <a:blip r:embed="rId6" cstate="print"/>
          <a:srcRect/>
          <a:stretch>
            <a:fillRect/>
          </a:stretch>
        </p:blipFill>
        <p:spPr bwMode="auto">
          <a:xfrm>
            <a:off x="5428016" y="3120773"/>
            <a:ext cx="1650336" cy="2158474"/>
          </a:xfrm>
          <a:prstGeom prst="rect">
            <a:avLst/>
          </a:prstGeom>
          <a:noFill/>
        </p:spPr>
      </p:pic>
      <p:pic>
        <p:nvPicPr>
          <p:cNvPr id="11" name="Picture 2" descr="C:\Users\Vaio\Desktop\5.jpg"/>
          <p:cNvPicPr>
            <a:picLocks noChangeAspect="1" noChangeArrowheads="1"/>
          </p:cNvPicPr>
          <p:nvPr/>
        </p:nvPicPr>
        <p:blipFill>
          <a:blip r:embed="rId7"/>
          <a:srcRect/>
          <a:stretch>
            <a:fillRect/>
          </a:stretch>
        </p:blipFill>
        <p:spPr bwMode="auto">
          <a:xfrm>
            <a:off x="2752653" y="4820642"/>
            <a:ext cx="1781297" cy="1943254"/>
          </a:xfrm>
          <a:prstGeom prst="rect">
            <a:avLst/>
          </a:prstGeom>
          <a:noFill/>
        </p:spPr>
      </p:pic>
      <p:pic>
        <p:nvPicPr>
          <p:cNvPr id="12" name="Picture 2" descr="C:\Users\Vaio\Desktop\6.jpg"/>
          <p:cNvPicPr>
            <a:picLocks noChangeAspect="1" noChangeArrowheads="1"/>
          </p:cNvPicPr>
          <p:nvPr/>
        </p:nvPicPr>
        <p:blipFill>
          <a:blip r:embed="rId8" cstate="print"/>
          <a:srcRect/>
          <a:stretch>
            <a:fillRect/>
          </a:stretch>
        </p:blipFill>
        <p:spPr bwMode="auto">
          <a:xfrm>
            <a:off x="8603869" y="1419958"/>
            <a:ext cx="1595482" cy="1994353"/>
          </a:xfrm>
          <a:prstGeom prst="rect">
            <a:avLst/>
          </a:prstGeom>
          <a:noFill/>
        </p:spPr>
      </p:pic>
      <p:pic>
        <p:nvPicPr>
          <p:cNvPr id="13" name="Picture 2" descr="C:\Users\Vaio\Desktop\Cover2RRR-311.jpg"/>
          <p:cNvPicPr>
            <a:picLocks noChangeAspect="1" noChangeArrowheads="1"/>
          </p:cNvPicPr>
          <p:nvPr/>
        </p:nvPicPr>
        <p:blipFill>
          <a:blip r:embed="rId9" cstate="print"/>
          <a:srcRect/>
          <a:stretch>
            <a:fillRect/>
          </a:stretch>
        </p:blipFill>
        <p:spPr bwMode="auto">
          <a:xfrm>
            <a:off x="1998063" y="3518538"/>
            <a:ext cx="1690379" cy="1267783"/>
          </a:xfrm>
          <a:prstGeom prst="rect">
            <a:avLst/>
          </a:prstGeom>
          <a:noFill/>
        </p:spPr>
      </p:pic>
      <p:pic>
        <p:nvPicPr>
          <p:cNvPr id="15" name="Picture 2" descr="C:\Users\Vaio\Desktop\16.jpg"/>
          <p:cNvPicPr>
            <a:picLocks noChangeAspect="1" noChangeArrowheads="1"/>
          </p:cNvPicPr>
          <p:nvPr/>
        </p:nvPicPr>
        <p:blipFill>
          <a:blip r:embed="rId10" cstate="print"/>
          <a:srcRect/>
          <a:stretch>
            <a:fillRect/>
          </a:stretch>
        </p:blipFill>
        <p:spPr bwMode="auto">
          <a:xfrm>
            <a:off x="7131851" y="1480824"/>
            <a:ext cx="1500198" cy="1742792"/>
          </a:xfrm>
          <a:prstGeom prst="rect">
            <a:avLst/>
          </a:prstGeom>
          <a:noFill/>
        </p:spPr>
      </p:pic>
      <p:pic>
        <p:nvPicPr>
          <p:cNvPr id="16" name="Picture 3" descr="C:\Users\Vaio\Desktop\21.jpg"/>
          <p:cNvPicPr>
            <a:picLocks noChangeAspect="1" noChangeArrowheads="1"/>
          </p:cNvPicPr>
          <p:nvPr/>
        </p:nvPicPr>
        <p:blipFill>
          <a:blip r:embed="rId11" cstate="print"/>
          <a:srcRect/>
          <a:stretch>
            <a:fillRect/>
          </a:stretch>
        </p:blipFill>
        <p:spPr bwMode="auto">
          <a:xfrm>
            <a:off x="4692910" y="4735574"/>
            <a:ext cx="1839232" cy="2028322"/>
          </a:xfrm>
          <a:prstGeom prst="rect">
            <a:avLst/>
          </a:prstGeom>
          <a:noFill/>
        </p:spPr>
      </p:pic>
      <p:pic>
        <p:nvPicPr>
          <p:cNvPr id="17" name="Picture 5" descr="C:\Users\Partho\Downloads\13 (1).jpg"/>
          <p:cNvPicPr>
            <a:picLocks noChangeAspect="1" noChangeArrowheads="1"/>
          </p:cNvPicPr>
          <p:nvPr/>
        </p:nvPicPr>
        <p:blipFill>
          <a:blip r:embed="rId12" cstate="print"/>
          <a:srcRect/>
          <a:stretch>
            <a:fillRect/>
          </a:stretch>
        </p:blipFill>
        <p:spPr bwMode="auto">
          <a:xfrm flipH="1">
            <a:off x="8795679" y="3647538"/>
            <a:ext cx="1424111" cy="1760416"/>
          </a:xfrm>
          <a:prstGeom prst="rect">
            <a:avLst/>
          </a:prstGeom>
          <a:noFill/>
        </p:spPr>
      </p:pic>
      <p:pic>
        <p:nvPicPr>
          <p:cNvPr id="18" name="Picture 17" descr="C:\Users\Partho\Downloads\18 (1).jpg"/>
          <p:cNvPicPr>
            <a:picLocks noChangeAspect="1" noChangeArrowheads="1"/>
          </p:cNvPicPr>
          <p:nvPr/>
        </p:nvPicPr>
        <p:blipFill>
          <a:blip r:embed="rId13" cstate="print"/>
          <a:srcRect/>
          <a:stretch>
            <a:fillRect/>
          </a:stretch>
        </p:blipFill>
        <p:spPr bwMode="auto">
          <a:xfrm flipH="1">
            <a:off x="10219790" y="3768768"/>
            <a:ext cx="1886490" cy="2463687"/>
          </a:xfrm>
          <a:prstGeom prst="rect">
            <a:avLst/>
          </a:prstGeom>
          <a:noFill/>
        </p:spPr>
      </p:pic>
      <p:pic>
        <p:nvPicPr>
          <p:cNvPr id="19" name="Picture 12" descr="C:\Users\Partho\Downloads\119.jpg"/>
          <p:cNvPicPr>
            <a:picLocks noChangeAspect="1" noChangeArrowheads="1"/>
          </p:cNvPicPr>
          <p:nvPr/>
        </p:nvPicPr>
        <p:blipFill>
          <a:blip r:embed="rId14" cstate="print"/>
          <a:srcRect/>
          <a:stretch>
            <a:fillRect/>
          </a:stretch>
        </p:blipFill>
        <p:spPr bwMode="auto">
          <a:xfrm>
            <a:off x="8607073" y="5176405"/>
            <a:ext cx="1654995" cy="1453500"/>
          </a:xfrm>
          <a:prstGeom prst="rect">
            <a:avLst/>
          </a:prstGeom>
          <a:noFill/>
        </p:spPr>
      </p:pic>
      <p:pic>
        <p:nvPicPr>
          <p:cNvPr id="20" name="Picture 14" descr="C:\Users\Partho\Downloads\17.jpg"/>
          <p:cNvPicPr>
            <a:picLocks noChangeAspect="1" noChangeArrowheads="1"/>
          </p:cNvPicPr>
          <p:nvPr/>
        </p:nvPicPr>
        <p:blipFill>
          <a:blip r:embed="rId15" cstate="print"/>
          <a:srcRect/>
          <a:stretch>
            <a:fillRect/>
          </a:stretch>
        </p:blipFill>
        <p:spPr bwMode="auto">
          <a:xfrm flipH="1">
            <a:off x="119594" y="3308749"/>
            <a:ext cx="1737718" cy="1724466"/>
          </a:xfrm>
          <a:prstGeom prst="rect">
            <a:avLst/>
          </a:prstGeom>
          <a:noFill/>
        </p:spPr>
      </p:pic>
      <p:pic>
        <p:nvPicPr>
          <p:cNvPr id="21" name="Picture 15" descr="C:\Users\Partho\Downloads\120.jpg"/>
          <p:cNvPicPr>
            <a:picLocks noChangeAspect="1" noChangeArrowheads="1"/>
          </p:cNvPicPr>
          <p:nvPr/>
        </p:nvPicPr>
        <p:blipFill>
          <a:blip r:embed="rId16" cstate="print"/>
          <a:srcRect/>
          <a:stretch>
            <a:fillRect/>
          </a:stretch>
        </p:blipFill>
        <p:spPr bwMode="auto">
          <a:xfrm>
            <a:off x="448620" y="4492373"/>
            <a:ext cx="1994774" cy="2137532"/>
          </a:xfrm>
          <a:prstGeom prst="rect">
            <a:avLst/>
          </a:prstGeom>
          <a:noFill/>
        </p:spPr>
      </p:pic>
      <p:pic>
        <p:nvPicPr>
          <p:cNvPr id="22" name="Picture 2" descr="C:\Users\Partho\Downloads\1 (1).jpg"/>
          <p:cNvPicPr>
            <a:picLocks noChangeAspect="1" noChangeArrowheads="1"/>
          </p:cNvPicPr>
          <p:nvPr/>
        </p:nvPicPr>
        <p:blipFill>
          <a:blip r:embed="rId17" cstate="print"/>
          <a:srcRect/>
          <a:stretch>
            <a:fillRect/>
          </a:stretch>
        </p:blipFill>
        <p:spPr bwMode="auto">
          <a:xfrm>
            <a:off x="7554489" y="3223616"/>
            <a:ext cx="1234355" cy="1952789"/>
          </a:xfrm>
          <a:prstGeom prst="rect">
            <a:avLst/>
          </a:prstGeom>
          <a:noFill/>
        </p:spPr>
      </p:pic>
      <p:pic>
        <p:nvPicPr>
          <p:cNvPr id="23" name="Picture 22"/>
          <p:cNvPicPr>
            <a:picLocks noChangeAspect="1"/>
          </p:cNvPicPr>
          <p:nvPr/>
        </p:nvPicPr>
        <p:blipFill rotWithShape="1">
          <a:blip r:embed="rId18" cstate="print">
            <a:extLst>
              <a:ext uri="{28A0092B-C50C-407E-A947-70E740481C1C}">
                <a14:useLocalDpi xmlns:a14="http://schemas.microsoft.com/office/drawing/2010/main" val="0"/>
              </a:ext>
            </a:extLst>
          </a:blip>
          <a:srcRect l="49648"/>
          <a:stretch/>
        </p:blipFill>
        <p:spPr>
          <a:xfrm>
            <a:off x="10199351" y="1419958"/>
            <a:ext cx="1584817" cy="2227580"/>
          </a:xfrm>
          <a:prstGeom prst="rect">
            <a:avLst/>
          </a:prstGeom>
        </p:spPr>
      </p:pic>
      <p:pic>
        <p:nvPicPr>
          <p:cNvPr id="62466" name="Picture 2" descr="C:\Users\Partho\Downloads\CHILD.jpg"/>
          <p:cNvPicPr>
            <a:picLocks noChangeAspect="1" noChangeArrowheads="1"/>
          </p:cNvPicPr>
          <p:nvPr/>
        </p:nvPicPr>
        <p:blipFill>
          <a:blip r:embed="rId19" cstate="print"/>
          <a:srcRect/>
          <a:stretch>
            <a:fillRect/>
          </a:stretch>
        </p:blipFill>
        <p:spPr bwMode="auto">
          <a:xfrm>
            <a:off x="2040296" y="1419958"/>
            <a:ext cx="1520400" cy="2022132"/>
          </a:xfrm>
          <a:prstGeom prst="rect">
            <a:avLst/>
          </a:prstGeom>
          <a:noFill/>
        </p:spPr>
      </p:pic>
      <p:pic>
        <p:nvPicPr>
          <p:cNvPr id="24" name="Picture 2" descr="C:\Users\Vaio\Desktop\15 (1).jpg"/>
          <p:cNvPicPr>
            <a:picLocks noChangeAspect="1" noChangeArrowheads="1"/>
          </p:cNvPicPr>
          <p:nvPr/>
        </p:nvPicPr>
        <p:blipFill>
          <a:blip r:embed="rId20" cstate="print"/>
          <a:srcRect/>
          <a:stretch>
            <a:fillRect/>
          </a:stretch>
        </p:blipFill>
        <p:spPr bwMode="auto">
          <a:xfrm>
            <a:off x="6642544" y="4874955"/>
            <a:ext cx="2025655" cy="1888941"/>
          </a:xfrm>
          <a:prstGeom prst="rect">
            <a:avLst/>
          </a:prstGeom>
          <a:noFill/>
        </p:spPr>
      </p:pic>
    </p:spTree>
    <p:extLst>
      <p:ext uri="{BB962C8B-B14F-4D97-AF65-F5344CB8AC3E}">
        <p14:creationId xmlns:p14="http://schemas.microsoft.com/office/powerpoint/2010/main" val="81473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4290"/>
            <a:ext cx="8115328" cy="928694"/>
          </a:xfrm>
        </p:spPr>
        <p:txBody>
          <a:bodyPr>
            <a:normAutofit/>
          </a:bodyPr>
          <a:lstStyle/>
          <a:p>
            <a:pPr algn="ctr"/>
            <a:r>
              <a:rPr lang="en-US" dirty="0" smtClean="0">
                <a:latin typeface="Californian FB" panose="0207040306080B030204" pitchFamily="18" charset="0"/>
              </a:rPr>
              <a:t>Patients </a:t>
            </a:r>
            <a:r>
              <a:rPr lang="en-US" dirty="0" smtClean="0">
                <a:latin typeface="Californian FB" panose="0207040306080B030204" pitchFamily="18" charset="0"/>
              </a:rPr>
              <a:t>Speak </a:t>
            </a:r>
            <a:endParaRPr lang="en-IN" dirty="0">
              <a:latin typeface="Californian FB" panose="0207040306080B030204" pitchFamily="18" charset="0"/>
            </a:endParaRPr>
          </a:p>
        </p:txBody>
      </p:sp>
      <p:pic>
        <p:nvPicPr>
          <p:cNvPr id="5" name="Picture 2" descr="C:\Users\Vaio\Desktop\Ashish bose (2).jpg"/>
          <p:cNvPicPr>
            <a:picLocks noGrp="1" noChangeAspect="1" noChangeArrowheads="1"/>
          </p:cNvPicPr>
          <p:nvPr>
            <p:ph idx="1"/>
          </p:nvPr>
        </p:nvPicPr>
        <p:blipFill>
          <a:blip r:embed="rId2" cstate="print"/>
          <a:srcRect/>
          <a:stretch>
            <a:fillRect/>
          </a:stretch>
        </p:blipFill>
        <p:spPr bwMode="auto">
          <a:xfrm>
            <a:off x="4381487" y="1945427"/>
            <a:ext cx="3217447" cy="1408064"/>
          </a:xfrm>
          <a:prstGeom prst="rect">
            <a:avLst/>
          </a:prstGeom>
          <a:noFill/>
        </p:spPr>
      </p:pic>
      <p:pic>
        <p:nvPicPr>
          <p:cNvPr id="7" name="Picture 2"/>
          <p:cNvPicPr>
            <a:picLocks noChangeAspect="1" noChangeArrowheads="1"/>
          </p:cNvPicPr>
          <p:nvPr/>
        </p:nvPicPr>
        <p:blipFill>
          <a:blip r:embed="rId3" cstate="print"/>
          <a:srcRect/>
          <a:stretch>
            <a:fillRect/>
          </a:stretch>
        </p:blipFill>
        <p:spPr bwMode="auto">
          <a:xfrm>
            <a:off x="8335111" y="4845494"/>
            <a:ext cx="3930949" cy="1182888"/>
          </a:xfrm>
          <a:prstGeom prst="rect">
            <a:avLst/>
          </a:prstGeom>
          <a:noFill/>
          <a:ln w="9525">
            <a:noFill/>
            <a:miter lim="800000"/>
            <a:headEnd/>
            <a:tailEnd/>
          </a:ln>
          <a:effectLst/>
        </p:spPr>
      </p:pic>
      <p:pic>
        <p:nvPicPr>
          <p:cNvPr id="8" name="Picture 2"/>
          <p:cNvPicPr>
            <a:picLocks noChangeAspect="1" noChangeArrowheads="1"/>
          </p:cNvPicPr>
          <p:nvPr/>
        </p:nvPicPr>
        <p:blipFill>
          <a:blip r:embed="rId4" cstate="print"/>
          <a:srcRect/>
          <a:stretch>
            <a:fillRect/>
          </a:stretch>
        </p:blipFill>
        <p:spPr bwMode="auto">
          <a:xfrm>
            <a:off x="4381488" y="4714884"/>
            <a:ext cx="2786050" cy="714380"/>
          </a:xfrm>
          <a:prstGeom prst="rect">
            <a:avLst/>
          </a:prstGeom>
          <a:noFill/>
          <a:ln w="9525">
            <a:noFill/>
            <a:miter lim="800000"/>
            <a:headEnd/>
            <a:tailEnd/>
          </a:ln>
          <a:effectLst/>
        </p:spPr>
      </p:pic>
      <p:pic>
        <p:nvPicPr>
          <p:cNvPr id="9" name="Picture 2"/>
          <p:cNvPicPr>
            <a:picLocks noChangeAspect="1" noChangeArrowheads="1"/>
          </p:cNvPicPr>
          <p:nvPr/>
        </p:nvPicPr>
        <p:blipFill>
          <a:blip r:embed="rId5" cstate="print"/>
          <a:srcRect/>
          <a:stretch>
            <a:fillRect/>
          </a:stretch>
        </p:blipFill>
        <p:spPr bwMode="auto">
          <a:xfrm>
            <a:off x="4571268" y="1142984"/>
            <a:ext cx="3027667" cy="845601"/>
          </a:xfrm>
          <a:prstGeom prst="rect">
            <a:avLst/>
          </a:prstGeom>
          <a:noFill/>
          <a:ln w="9525">
            <a:noFill/>
            <a:miter lim="800000"/>
            <a:headEnd/>
            <a:tailEnd/>
          </a:ln>
          <a:effectLst/>
        </p:spPr>
      </p:pic>
      <p:pic>
        <p:nvPicPr>
          <p:cNvPr id="10" name="Picture 2" descr="C:\Users\user\Desktop\visiter book\VISITOR BOOK 6.jpg"/>
          <p:cNvPicPr>
            <a:picLocks noChangeAspect="1" noChangeArrowheads="1"/>
          </p:cNvPicPr>
          <p:nvPr/>
        </p:nvPicPr>
        <p:blipFill>
          <a:blip r:embed="rId6" cstate="print"/>
          <a:srcRect/>
          <a:stretch>
            <a:fillRect/>
          </a:stretch>
        </p:blipFill>
        <p:spPr bwMode="auto">
          <a:xfrm>
            <a:off x="8335111" y="2817617"/>
            <a:ext cx="3968845" cy="935014"/>
          </a:xfrm>
          <a:prstGeom prst="rect">
            <a:avLst/>
          </a:prstGeom>
          <a:noFill/>
        </p:spPr>
      </p:pic>
      <p:pic>
        <p:nvPicPr>
          <p:cNvPr id="11" name="Picture 2" descr="C:\Users\user\Downloads\man1 (1).jpg"/>
          <p:cNvPicPr>
            <a:picLocks noChangeAspect="1" noChangeArrowheads="1"/>
          </p:cNvPicPr>
          <p:nvPr/>
        </p:nvPicPr>
        <p:blipFill>
          <a:blip r:embed="rId7" cstate="print"/>
          <a:srcRect/>
          <a:stretch>
            <a:fillRect/>
          </a:stretch>
        </p:blipFill>
        <p:spPr bwMode="auto">
          <a:xfrm>
            <a:off x="1881158" y="3471371"/>
            <a:ext cx="1571636" cy="1983178"/>
          </a:xfrm>
          <a:prstGeom prst="rect">
            <a:avLst/>
          </a:prstGeom>
          <a:noFill/>
        </p:spPr>
      </p:pic>
      <p:pic>
        <p:nvPicPr>
          <p:cNvPr id="12" name="Picture 2" descr="C:\Users\user\Desktop\visiter book\visitor book 12.jpg"/>
          <p:cNvPicPr>
            <a:picLocks noChangeAspect="1" noChangeArrowheads="1"/>
          </p:cNvPicPr>
          <p:nvPr/>
        </p:nvPicPr>
        <p:blipFill>
          <a:blip r:embed="rId8" cstate="print"/>
          <a:srcRect/>
          <a:stretch>
            <a:fillRect/>
          </a:stretch>
        </p:blipFill>
        <p:spPr bwMode="auto">
          <a:xfrm>
            <a:off x="8310578" y="3752631"/>
            <a:ext cx="3881422" cy="1105129"/>
          </a:xfrm>
          <a:prstGeom prst="rect">
            <a:avLst/>
          </a:prstGeom>
          <a:noFill/>
        </p:spPr>
      </p:pic>
      <p:pic>
        <p:nvPicPr>
          <p:cNvPr id="13" name="Picture 2" descr="C:\Users\user\Desktop\visiter book\visitor book 13.jpg"/>
          <p:cNvPicPr>
            <a:picLocks noChangeAspect="1" noChangeArrowheads="1"/>
          </p:cNvPicPr>
          <p:nvPr/>
        </p:nvPicPr>
        <p:blipFill>
          <a:blip r:embed="rId9"/>
          <a:srcRect/>
          <a:stretch>
            <a:fillRect/>
          </a:stretch>
        </p:blipFill>
        <p:spPr bwMode="auto">
          <a:xfrm>
            <a:off x="65684" y="5454549"/>
            <a:ext cx="3578164" cy="1329031"/>
          </a:xfrm>
          <a:prstGeom prst="rect">
            <a:avLst/>
          </a:prstGeom>
          <a:noFill/>
        </p:spPr>
      </p:pic>
      <p:pic>
        <p:nvPicPr>
          <p:cNvPr id="14" name="Picture 2" descr="C:\Users\Vaio\Desktop\1 (2).jpg"/>
          <p:cNvPicPr>
            <a:picLocks noChangeAspect="1" noChangeArrowheads="1"/>
          </p:cNvPicPr>
          <p:nvPr/>
        </p:nvPicPr>
        <p:blipFill>
          <a:blip r:embed="rId10" cstate="print"/>
          <a:srcRect/>
          <a:stretch>
            <a:fillRect/>
          </a:stretch>
        </p:blipFill>
        <p:spPr bwMode="auto">
          <a:xfrm>
            <a:off x="7668456" y="1141447"/>
            <a:ext cx="2285984" cy="714356"/>
          </a:xfrm>
          <a:prstGeom prst="rect">
            <a:avLst/>
          </a:prstGeom>
          <a:noFill/>
        </p:spPr>
      </p:pic>
      <p:pic>
        <p:nvPicPr>
          <p:cNvPr id="15" name="Picture 2" descr="C:\Users\Vaio\Desktop\2.jpg"/>
          <p:cNvPicPr>
            <a:picLocks noGrp="1" noChangeAspect="1" noChangeArrowheads="1"/>
          </p:cNvPicPr>
          <p:nvPr>
            <p:ph idx="1"/>
          </p:nvPr>
        </p:nvPicPr>
        <p:blipFill>
          <a:blip r:embed="rId11" cstate="print"/>
          <a:srcRect/>
          <a:stretch>
            <a:fillRect/>
          </a:stretch>
        </p:blipFill>
        <p:spPr bwMode="auto">
          <a:xfrm>
            <a:off x="-83387" y="2053521"/>
            <a:ext cx="1857388" cy="659063"/>
          </a:xfrm>
          <a:prstGeom prst="rect">
            <a:avLst/>
          </a:prstGeom>
          <a:noFill/>
        </p:spPr>
      </p:pic>
      <p:pic>
        <p:nvPicPr>
          <p:cNvPr id="16" name="Picture 2" descr="C:\Users\Vaio\Desktop\9.jpg"/>
          <p:cNvPicPr>
            <a:picLocks noChangeAspect="1" noChangeArrowheads="1"/>
          </p:cNvPicPr>
          <p:nvPr/>
        </p:nvPicPr>
        <p:blipFill>
          <a:blip r:embed="rId12" cstate="print"/>
          <a:srcRect/>
          <a:stretch>
            <a:fillRect/>
          </a:stretch>
        </p:blipFill>
        <p:spPr bwMode="auto">
          <a:xfrm>
            <a:off x="-47668" y="2756273"/>
            <a:ext cx="1571636" cy="561308"/>
          </a:xfrm>
          <a:prstGeom prst="rect">
            <a:avLst/>
          </a:prstGeom>
          <a:noFill/>
        </p:spPr>
      </p:pic>
      <p:pic>
        <p:nvPicPr>
          <p:cNvPr id="17" name="Picture 2" descr="C:\Users\Vaio\Desktop\4 (3).jpg"/>
          <p:cNvPicPr>
            <a:picLocks noChangeAspect="1" noChangeArrowheads="1"/>
          </p:cNvPicPr>
          <p:nvPr/>
        </p:nvPicPr>
        <p:blipFill>
          <a:blip r:embed="rId13" cstate="print"/>
          <a:srcRect/>
          <a:stretch>
            <a:fillRect/>
          </a:stretch>
        </p:blipFill>
        <p:spPr bwMode="auto">
          <a:xfrm>
            <a:off x="-17157" y="4515937"/>
            <a:ext cx="2198603" cy="848136"/>
          </a:xfrm>
          <a:prstGeom prst="rect">
            <a:avLst/>
          </a:prstGeom>
          <a:noFill/>
        </p:spPr>
      </p:pic>
      <p:pic>
        <p:nvPicPr>
          <p:cNvPr id="18" name="Picture 2" descr="C:\Users\Vaio\Desktop\3 (1).jpg"/>
          <p:cNvPicPr>
            <a:picLocks noChangeAspect="1" noChangeArrowheads="1"/>
          </p:cNvPicPr>
          <p:nvPr/>
        </p:nvPicPr>
        <p:blipFill>
          <a:blip r:embed="rId14" cstate="print"/>
          <a:srcRect/>
          <a:stretch>
            <a:fillRect/>
          </a:stretch>
        </p:blipFill>
        <p:spPr bwMode="auto">
          <a:xfrm>
            <a:off x="-64570" y="3360566"/>
            <a:ext cx="1945727" cy="1064895"/>
          </a:xfrm>
          <a:prstGeom prst="rect">
            <a:avLst/>
          </a:prstGeom>
          <a:noFill/>
        </p:spPr>
      </p:pic>
      <p:pic>
        <p:nvPicPr>
          <p:cNvPr id="19" name="Picture 2" descr="C:\Users\Vaio\Desktop\5 (1).jpg"/>
          <p:cNvPicPr>
            <a:picLocks noChangeAspect="1" noChangeArrowheads="1"/>
          </p:cNvPicPr>
          <p:nvPr/>
        </p:nvPicPr>
        <p:blipFill>
          <a:blip r:embed="rId15" cstate="print"/>
          <a:srcRect/>
          <a:stretch>
            <a:fillRect/>
          </a:stretch>
        </p:blipFill>
        <p:spPr bwMode="auto">
          <a:xfrm>
            <a:off x="7668456" y="1940709"/>
            <a:ext cx="4660950" cy="809630"/>
          </a:xfrm>
          <a:prstGeom prst="rect">
            <a:avLst/>
          </a:prstGeom>
          <a:noFill/>
        </p:spPr>
      </p:pic>
      <p:pic>
        <p:nvPicPr>
          <p:cNvPr id="20" name="Picture 2" descr="C:\Users\Vaio\Desktop\10.jpg"/>
          <p:cNvPicPr>
            <a:picLocks noGrp="1" noChangeAspect="1" noChangeArrowheads="1"/>
          </p:cNvPicPr>
          <p:nvPr>
            <p:ph idx="1"/>
          </p:nvPr>
        </p:nvPicPr>
        <p:blipFill>
          <a:blip r:embed="rId16" cstate="print"/>
          <a:srcRect/>
          <a:stretch>
            <a:fillRect/>
          </a:stretch>
        </p:blipFill>
        <p:spPr bwMode="auto">
          <a:xfrm>
            <a:off x="1854766" y="2513397"/>
            <a:ext cx="2270167" cy="928670"/>
          </a:xfrm>
          <a:prstGeom prst="rect">
            <a:avLst/>
          </a:prstGeom>
          <a:noFill/>
        </p:spPr>
      </p:pic>
      <p:pic>
        <p:nvPicPr>
          <p:cNvPr id="21" name="Picture 2" descr="C:\Users\Vaio\Desktop\8 (1).jpg"/>
          <p:cNvPicPr>
            <a:picLocks noGrp="1" noChangeAspect="1" noChangeArrowheads="1"/>
          </p:cNvPicPr>
          <p:nvPr>
            <p:ph idx="1"/>
          </p:nvPr>
        </p:nvPicPr>
        <p:blipFill>
          <a:blip r:embed="rId17" cstate="print"/>
          <a:srcRect/>
          <a:stretch>
            <a:fillRect/>
          </a:stretch>
        </p:blipFill>
        <p:spPr bwMode="auto">
          <a:xfrm>
            <a:off x="9908723" y="1068448"/>
            <a:ext cx="2283277" cy="785818"/>
          </a:xfrm>
          <a:prstGeom prst="rect">
            <a:avLst/>
          </a:prstGeom>
          <a:noFill/>
        </p:spPr>
      </p:pic>
      <p:pic>
        <p:nvPicPr>
          <p:cNvPr id="22" name="Picture 2" descr="C:\Users\Vaio\Desktop\10 (2).jpg"/>
          <p:cNvPicPr>
            <a:picLocks noGrp="1" noChangeAspect="1" noChangeArrowheads="1"/>
          </p:cNvPicPr>
          <p:nvPr>
            <p:ph idx="1"/>
          </p:nvPr>
        </p:nvPicPr>
        <p:blipFill>
          <a:blip r:embed="rId18" cstate="print"/>
          <a:srcRect/>
          <a:stretch>
            <a:fillRect/>
          </a:stretch>
        </p:blipFill>
        <p:spPr bwMode="auto">
          <a:xfrm>
            <a:off x="8335111" y="6004779"/>
            <a:ext cx="3856889" cy="853221"/>
          </a:xfrm>
          <a:prstGeom prst="rect">
            <a:avLst/>
          </a:prstGeom>
          <a:noFill/>
        </p:spPr>
      </p:pic>
      <p:pic>
        <p:nvPicPr>
          <p:cNvPr id="23" name="Picture 2" descr="C:\Users\Vaio\Desktop\13.jpg"/>
          <p:cNvPicPr>
            <a:picLocks noChangeAspect="1" noChangeArrowheads="1"/>
          </p:cNvPicPr>
          <p:nvPr/>
        </p:nvPicPr>
        <p:blipFill>
          <a:blip r:embed="rId19" cstate="print"/>
          <a:srcRect/>
          <a:stretch>
            <a:fillRect/>
          </a:stretch>
        </p:blipFill>
        <p:spPr bwMode="auto">
          <a:xfrm>
            <a:off x="6667505" y="5500702"/>
            <a:ext cx="1333477" cy="1000108"/>
          </a:xfrm>
          <a:prstGeom prst="rect">
            <a:avLst/>
          </a:prstGeom>
          <a:noFill/>
        </p:spPr>
      </p:pic>
      <p:pic>
        <p:nvPicPr>
          <p:cNvPr id="24" name="Picture 2" descr="C:\Users\Vaio\Desktop\14.jpg"/>
          <p:cNvPicPr>
            <a:picLocks noChangeAspect="1" noChangeArrowheads="1"/>
          </p:cNvPicPr>
          <p:nvPr/>
        </p:nvPicPr>
        <p:blipFill>
          <a:blip r:embed="rId20" cstate="print"/>
          <a:srcRect/>
          <a:stretch>
            <a:fillRect/>
          </a:stretch>
        </p:blipFill>
        <p:spPr bwMode="auto">
          <a:xfrm>
            <a:off x="1807236" y="1161236"/>
            <a:ext cx="2549718" cy="1322858"/>
          </a:xfrm>
          <a:prstGeom prst="rect">
            <a:avLst/>
          </a:prstGeom>
          <a:noFill/>
        </p:spPr>
      </p:pic>
      <p:pic>
        <p:nvPicPr>
          <p:cNvPr id="25" name="Picture 2" descr="C:\Users\Vaio\Desktop\15.jpg"/>
          <p:cNvPicPr>
            <a:picLocks noGrp="1" noChangeAspect="1" noChangeArrowheads="1"/>
          </p:cNvPicPr>
          <p:nvPr>
            <p:ph idx="1"/>
          </p:nvPr>
        </p:nvPicPr>
        <p:blipFill>
          <a:blip r:embed="rId21" cstate="print"/>
          <a:srcRect/>
          <a:stretch>
            <a:fillRect/>
          </a:stretch>
        </p:blipFill>
        <p:spPr bwMode="auto">
          <a:xfrm>
            <a:off x="4881555" y="5214950"/>
            <a:ext cx="1118265" cy="813432"/>
          </a:xfrm>
          <a:prstGeom prst="rect">
            <a:avLst/>
          </a:prstGeom>
          <a:noFill/>
        </p:spPr>
      </p:pic>
      <p:pic>
        <p:nvPicPr>
          <p:cNvPr id="26" name="Picture 2" descr="C:\Users\Vaio\Desktop\12.jpg"/>
          <p:cNvPicPr>
            <a:picLocks noChangeAspect="1" noChangeArrowheads="1"/>
          </p:cNvPicPr>
          <p:nvPr/>
        </p:nvPicPr>
        <p:blipFill>
          <a:blip r:embed="rId22" cstate="print"/>
          <a:srcRect/>
          <a:stretch>
            <a:fillRect/>
          </a:stretch>
        </p:blipFill>
        <p:spPr bwMode="auto">
          <a:xfrm>
            <a:off x="-11950" y="707298"/>
            <a:ext cx="1778835" cy="1389721"/>
          </a:xfrm>
          <a:prstGeom prst="rect">
            <a:avLst/>
          </a:prstGeom>
          <a:noFill/>
        </p:spPr>
      </p:pic>
      <p:pic>
        <p:nvPicPr>
          <p:cNvPr id="27"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452794" y="3279952"/>
            <a:ext cx="4857784" cy="330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537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Users\Partho\Desktop\GettyImages-185002046-5772f4153df78cb62ce1ad69.jpg"/>
          <p:cNvPicPr>
            <a:picLocks noChangeAspect="1" noChangeArrowheads="1"/>
          </p:cNvPicPr>
          <p:nvPr/>
        </p:nvPicPr>
        <p:blipFill>
          <a:blip r:embed="rId2"/>
          <a:srcRect/>
          <a:stretch>
            <a:fillRect/>
          </a:stretch>
        </p:blipFill>
        <p:spPr bwMode="auto">
          <a:xfrm>
            <a:off x="1524000" y="0"/>
            <a:ext cx="9179751" cy="6858000"/>
          </a:xfrm>
          <a:prstGeom prst="rect">
            <a:avLst/>
          </a:prstGeom>
          <a:noFill/>
        </p:spPr>
      </p:pic>
    </p:spTree>
    <p:extLst>
      <p:ext uri="{BB962C8B-B14F-4D97-AF65-F5344CB8AC3E}">
        <p14:creationId xmlns:p14="http://schemas.microsoft.com/office/powerpoint/2010/main" val="446518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usiness plan presentatio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rtlCol="0" anchor="ctr"/>
      <a:lstStyle>
        <a:defPPr algn="ctr">
          <a:defRPr dirty="0"/>
        </a:defPPr>
      </a:lstStyle>
      <a:style>
        <a:lnRef idx="1">
          <a:schemeClr val="accent1"/>
        </a:lnRef>
        <a:fillRef idx="2">
          <a:schemeClr val="accent1"/>
        </a:fillRef>
        <a:effectRef idx="1">
          <a:schemeClr val="accent1"/>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Business plan presentation" id="{3E9F0E27-4B3B-4D32-ACE0-136FB2759A95}" vid="{A4BCEBB7-3AD0-460E-BECB-303D18741B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656D85F-F071-4918-8CFE-64DCC814D4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plan presentation</Template>
  <TotalTime>0</TotalTime>
  <Words>1517</Words>
  <Application>Microsoft Office PowerPoint</Application>
  <PresentationFormat>Widescreen</PresentationFormat>
  <Paragraphs>187</Paragraphs>
  <Slides>45</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Aharoni</vt:lpstr>
      <vt:lpstr>Arial</vt:lpstr>
      <vt:lpstr>Calibri</vt:lpstr>
      <vt:lpstr>Californian FB</vt:lpstr>
      <vt:lpstr>Cambria</vt:lpstr>
      <vt:lpstr>Garamond</vt:lpstr>
      <vt:lpstr>Wingdings</vt:lpstr>
      <vt:lpstr>Wingdings 2</vt:lpstr>
      <vt:lpstr>Business plan presentation</vt:lpstr>
      <vt:lpstr>Acrobat Document</vt:lpstr>
      <vt:lpstr>“We Help People Breathe Better”</vt:lpstr>
      <vt:lpstr>Who are We?</vt:lpstr>
      <vt:lpstr>PowerPoint Presentation</vt:lpstr>
      <vt:lpstr>PowerPoint Presentation</vt:lpstr>
      <vt:lpstr>Dr Bose’s  Professional Activities</vt:lpstr>
      <vt:lpstr>PowerPoint Presentation</vt:lpstr>
      <vt:lpstr>People Behind</vt:lpstr>
      <vt:lpstr>Our Project Partners</vt:lpstr>
      <vt:lpstr>PowerPoint Presentation</vt:lpstr>
      <vt:lpstr>PowerPoint Presentation</vt:lpstr>
      <vt:lpstr>PowerPoint Presentation</vt:lpstr>
      <vt:lpstr> Some Facts &amp; Figures of Corporate Health</vt:lpstr>
      <vt:lpstr>Sobering truth</vt:lpstr>
      <vt:lpstr>Reasons</vt:lpstr>
      <vt:lpstr>Signs that something is wrong</vt:lpstr>
      <vt:lpstr>PowerPoint Presentation</vt:lpstr>
      <vt:lpstr>PowerPoint Presentation</vt:lpstr>
      <vt:lpstr>PowerPoint Presentation</vt:lpstr>
      <vt:lpstr>PowerPoint Presentation</vt:lpstr>
      <vt:lpstr>  Anxiety... one of the most prevalent Mental Health Disorders</vt:lpstr>
      <vt:lpstr>SAANS Corporate Initiatives</vt:lpstr>
      <vt:lpstr>About SAANS Corporate Wellness</vt:lpstr>
      <vt:lpstr> Promote Preventative Care</vt:lpstr>
      <vt:lpstr>Campaigns</vt:lpstr>
      <vt:lpstr> Specific Areas</vt:lpstr>
      <vt:lpstr>Fitness Training</vt:lpstr>
      <vt:lpstr>Onsite Clinics</vt:lpstr>
      <vt:lpstr>Functional Training:  How can it enhance one’s ability to perform daily activities?</vt:lpstr>
      <vt:lpstr>Our Community Outreach &amp; Corporate Projects</vt:lpstr>
      <vt:lpstr> Heath Camps &amp; Advocacy</vt:lpstr>
      <vt:lpstr>SAANS Media Outreach &amp; Wellness Columns</vt:lpstr>
      <vt:lpstr>Respiratory Awareness Initiatives</vt:lpstr>
      <vt:lpstr>Smoke Less Delhi Initiative</vt:lpstr>
      <vt:lpstr>Choose Life Study done on Smokers Shows Poor Mental Health And Hypersensitive Behavior in Smokers</vt:lpstr>
      <vt:lpstr>PowerPoint Presentation</vt:lpstr>
      <vt:lpstr> Sleep Advocacy &amp; Awareness for High Risk Population </vt:lpstr>
      <vt:lpstr>PowerPoint Presentation</vt:lpstr>
      <vt:lpstr>More Breath Per Breath Program SAANS Power Breath</vt:lpstr>
      <vt:lpstr>PowerPoint Presentation</vt:lpstr>
      <vt:lpstr>Pilates For Corporates</vt:lpstr>
      <vt:lpstr>SAKSHAM  Capacity building in Health Care Sector recognized by HSSC, Govt of India</vt:lpstr>
      <vt:lpstr>PowerPoint Presentation</vt:lpstr>
      <vt:lpstr>Our Books, Manuals, Journals,  &amp; More Recommended by Many National &amp; International Institutions  </vt:lpstr>
      <vt:lpstr>Patients Speak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2017-08-31T16:01:29Z</dcterms:created>
  <dcterms:modified xsi:type="dcterms:W3CDTF">2018-08-22T18:01:21Z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TC034606629991</vt:lpwstr>
  </property>
</Properties>
</file>